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300" r:id="rId3"/>
    <p:sldId id="321" r:id="rId4"/>
    <p:sldId id="334" r:id="rId5"/>
    <p:sldId id="327" r:id="rId6"/>
    <p:sldId id="332" r:id="rId7"/>
    <p:sldId id="333" r:id="rId8"/>
    <p:sldId id="329" r:id="rId9"/>
    <p:sldId id="330" r:id="rId10"/>
    <p:sldId id="3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1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EC1-D8B7-A949-A40F-F2765644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5154-1BAD-E040-BA12-D388FCF0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85DA-AA3E-E644-B676-C927820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95A1-3E5A-6E44-8913-AFC54FC0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EE64-726A-2445-928D-2A9D56CF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EDCF-7385-CE4B-8178-8EEDF329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5E97B-2830-484D-A450-F7232561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A841-58A3-D743-83E4-9A1E5A1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FFC2-BB6A-3B4F-AD1D-2F0F6FE4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786D-17EB-6648-840B-37CDFE54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C5EFC-826F-0149-8CB7-B9DB039C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9FE0-EFFB-924F-A055-5AD46D26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96B9-2D78-BF4C-A2B0-B7A3619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9AAA-1B14-1447-826B-4C7243BA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D9E2-4761-EE4E-82A1-63AD0423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7D2-F0FE-9844-A747-813895CF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84E4-2B1E-FE41-8F83-B717181B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A450-419A-A945-B721-80234A99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ED82-C883-F743-8D98-C49734CB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F40B-657A-DF4D-B1A8-3EC3B299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C6A1-E02C-C941-9C11-1B809103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ABA23-64A6-7E4E-B423-6652BEE4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4B27-0397-624D-89CE-3960F13E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44B4-B0C6-EE45-A531-3F6D33E3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80AC-0D0C-804B-959C-478CBA10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DF77-2F68-0249-A620-F58C29AF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B8B4-0B97-C244-A42B-7C8608BFD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EB11-5722-244A-92BF-B1F90D77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023A-2772-4043-8ED2-CE69603D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11D0-FE5D-DD43-907E-11A5E5B5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1D55-9234-3243-BB68-309AA60E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0E71-FB9D-DA4A-AB96-FCCCEFB5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8CB0-BFD3-A84C-92FD-3EB73150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0E551-0864-2C47-9122-C5E7DB36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91760-5D92-2B4F-B62D-0FB548289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9469B-7678-8441-AF6D-5532BAD10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22BCD-46A8-214D-BDB7-F73260DB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7BA03-A99B-ED4F-B80A-D5208C7E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C1D44-16A2-6447-B44F-3AEA33C7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50CD-3247-C041-922B-4DEBC6F6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B5866-9B7B-8F42-96FD-47E321B8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B47FB-8322-5B48-9AC9-70891413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970C0-8FD5-084B-A295-49FD5E1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9C44-7E46-334A-956E-44AFED78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0B1F-5D42-574B-B0E3-12D1ED6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A902F-5C62-184E-9422-9D952859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2E8D-A0A7-BC44-B298-3BB553E2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084-A2C2-9249-B882-8139D8A8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EA41E-355F-614A-9F8E-A00E9DC8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96BE-8FFC-7D4C-B4F6-5592D54E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7F40-DCEA-9745-85E3-B2BB0A21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EC47C-207F-674D-AF2A-27E8D77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DCA9-ECB1-EA4F-9BBA-E4A0C5C7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A7F5E-571D-D74E-97DE-9CD6A5FF3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FB81D-CEBA-0A4F-ABE3-E3D08490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A6198-631E-D24E-9ADA-0425E9EC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49B8-5137-3344-A99D-9C5311B7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02A7-0B23-B847-8394-76696510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CFA0-617D-1C46-ADB4-0F41E54F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0157E-EC3A-AC45-A681-6EE77E88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CD94-9747-A64C-B4DA-0F360989E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11C7-1182-A140-A568-86E17CB74BE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AB5A-95CC-424E-BBD0-C8D9E578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9FFF-E7DF-CF4D-9310-89AE9C2FA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.gif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657397" y="811389"/>
            <a:ext cx="10613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analysis of a phase diagram starts with the Clapeyron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ways of thinking about the liquid-vapor phase boundary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we separated variables in Clapeyron to get Thomson and Clausius-Clapeyron</a:t>
            </a:r>
          </a:p>
          <a:p>
            <a:endParaRPr lang="en-US" sz="2400" dirty="0"/>
          </a:p>
          <a:p>
            <a:r>
              <a:rPr lang="en-US" sz="2400" dirty="0"/>
              <a:t>Moving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integrate the Clapeyron for the three phase boundaries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them in Python as a phase diagram of water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955E5-DEB0-41CF-5211-BBA51674B60B}"/>
              </a:ext>
            </a:extLst>
          </p:cNvPr>
          <p:cNvSpPr txBox="1"/>
          <p:nvPr/>
        </p:nvSpPr>
        <p:spPr>
          <a:xfrm>
            <a:off x="-7253" y="2373"/>
            <a:ext cx="12199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 and moving on …</a:t>
            </a:r>
          </a:p>
        </p:txBody>
      </p:sp>
    </p:spTree>
    <p:extLst>
      <p:ext uri="{BB962C8B-B14F-4D97-AF65-F5344CB8AC3E}">
        <p14:creationId xmlns:p14="http://schemas.microsoft.com/office/powerpoint/2010/main" val="114324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7253" y="2373"/>
            <a:ext cx="1140282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Clausius-Clapeyron (for the solid-vapor phase boundary)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/>
              <p:nvPr/>
            </p:nvSpPr>
            <p:spPr>
              <a:xfrm>
                <a:off x="843404" y="1114193"/>
                <a:ext cx="6415282" cy="5017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solid-vapor phase boundary:</a:t>
                </a:r>
              </a:p>
              <a:p>
                <a:endParaRPr lang="en-US" sz="240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olidFill>
                    <a:schemeClr val="accent2"/>
                  </a:solidFill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den>
                    </m:f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olidFill>
                    <a:schemeClr val="accent2"/>
                  </a:solidFill>
                  <a:sym typeface="Wingdings" pitchFamily="2" charset="2"/>
                </a:endParaRPr>
              </a:p>
              <a:p>
                <a:endParaRPr lang="en-US" sz="2400" dirty="0">
                  <a:solidFill>
                    <a:schemeClr val="accent2"/>
                  </a:solidFill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olidFill>
                    <a:schemeClr val="accent2"/>
                  </a:solidFill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04" y="1114193"/>
                <a:ext cx="6415282" cy="5017143"/>
              </a:xfrm>
              <a:prstGeom prst="rect">
                <a:avLst/>
              </a:prstGeom>
              <a:blipFill>
                <a:blip r:embed="rId2"/>
                <a:stretch>
                  <a:fillRect l="-8893" t="-75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70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7253" y="2373"/>
            <a:ext cx="1209216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Clapeyron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89B1EB-29D9-C849-B9DF-06B279169A66}"/>
                  </a:ext>
                </a:extLst>
              </p:cNvPr>
              <p:cNvSpPr/>
              <p:nvPr/>
            </p:nvSpPr>
            <p:spPr>
              <a:xfrm>
                <a:off x="199293" y="842648"/>
                <a:ext cx="5287107" cy="3441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The</a:t>
                </a:r>
                <a:r>
                  <a:rPr lang="en-US" sz="2400" b="1" dirty="0">
                    <a:ea typeface="Cambria Math" panose="02040503050406030204" pitchFamily="18" charset="0"/>
                  </a:rPr>
                  <a:t> Clapeyron Equation</a:t>
                </a:r>
                <a:r>
                  <a:rPr lang="en-US" sz="2400" dirty="0">
                    <a:ea typeface="Cambria Math" panose="02040503050406030204" pitchFamily="18" charset="0"/>
                  </a:rPr>
                  <a:t> gives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slope</a:t>
                </a:r>
                <a:r>
                  <a:rPr lang="en-US" sz="2400" dirty="0">
                    <a:ea typeface="Cambria Math" panose="02040503050406030204" pitchFamily="18" charset="0"/>
                  </a:rPr>
                  <a:t> of the phase boundary lines: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𝒕𝒓𝒔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𝒕𝒓𝒔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where </a:t>
                </a:r>
                <a:r>
                  <a:rPr lang="en-US" sz="2400" dirty="0" err="1"/>
                  <a:t>trs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fus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vap</a:t>
                </a:r>
                <a:r>
                  <a:rPr lang="en-US" sz="2400" dirty="0"/>
                  <a:t>, or sub. For example, see the slope of the the liquid/vapor phase  boundary shown at right.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89B1EB-29D9-C849-B9DF-06B279169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3" y="842648"/>
                <a:ext cx="5287107" cy="3441327"/>
              </a:xfrm>
              <a:prstGeom prst="rect">
                <a:avLst/>
              </a:prstGeom>
              <a:blipFill>
                <a:blip r:embed="rId2"/>
                <a:stretch>
                  <a:fillRect l="-1679" t="-1103" r="-263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54677-EFAB-7546-B51C-8A168540C335}"/>
              </a:ext>
            </a:extLst>
          </p:cNvPr>
          <p:cNvGrpSpPr/>
          <p:nvPr/>
        </p:nvGrpSpPr>
        <p:grpSpPr>
          <a:xfrm>
            <a:off x="6353071" y="1697632"/>
            <a:ext cx="3507902" cy="2739762"/>
            <a:chOff x="6106886" y="1756247"/>
            <a:chExt cx="3507902" cy="2739762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037B16D8-AA68-6443-B9B6-E1FD2AFD59F8}"/>
                </a:ext>
              </a:extLst>
            </p:cNvPr>
            <p:cNvSpPr/>
            <p:nvPr/>
          </p:nvSpPr>
          <p:spPr>
            <a:xfrm>
              <a:off x="8606605" y="3051856"/>
              <a:ext cx="433753" cy="443051"/>
            </a:xfrm>
            <a:prstGeom prst="arc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33013C6-0C8A-4342-90FB-5C62C4AF9635}"/>
                </a:ext>
              </a:extLst>
            </p:cNvPr>
            <p:cNvGrpSpPr/>
            <p:nvPr/>
          </p:nvGrpSpPr>
          <p:grpSpPr>
            <a:xfrm>
              <a:off x="6106886" y="1756247"/>
              <a:ext cx="3507902" cy="2739762"/>
              <a:chOff x="7523513" y="1932093"/>
              <a:chExt cx="3507902" cy="2739762"/>
            </a:xfrm>
          </p:grpSpPr>
          <p:pic>
            <p:nvPicPr>
              <p:cNvPr id="26" name="Picture 2" descr="Image result for phase diagrams">
                <a:extLst>
                  <a:ext uri="{FF2B5EF4-FFF2-40B4-BE49-F238E27FC236}">
                    <a16:creationId xmlns:a16="http://schemas.microsoft.com/office/drawing/2014/main" id="{A691D461-D6D7-5C45-84A5-42A4BA928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7523513" y="1932093"/>
                <a:ext cx="3507902" cy="2739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934C4BE7-17E2-C44D-8DF6-7749E2CB8DF9}"/>
                      </a:ext>
                    </a:extLst>
                  </p:cNvPr>
                  <p:cNvSpPr/>
                  <p:nvPr/>
                </p:nvSpPr>
                <p:spPr>
                  <a:xfrm>
                    <a:off x="9581489" y="2820338"/>
                    <a:ext cx="875496" cy="6960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934C4BE7-17E2-C44D-8DF6-7749E2CB8D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489" y="2820338"/>
                    <a:ext cx="875496" cy="6960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9CBD76-78D9-A248-BD35-8A24A825A19D}"/>
              </a:ext>
            </a:extLst>
          </p:cNvPr>
          <p:cNvCxnSpPr>
            <a:cxnSpLocks/>
          </p:cNvCxnSpPr>
          <p:nvPr/>
        </p:nvCxnSpPr>
        <p:spPr>
          <a:xfrm flipH="1">
            <a:off x="8848795" y="2585877"/>
            <a:ext cx="677619" cy="97793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63269F-2EF0-2DBC-AD81-8B068CDFDFDE}"/>
              </a:ext>
            </a:extLst>
          </p:cNvPr>
          <p:cNvSpPr/>
          <p:nvPr/>
        </p:nvSpPr>
        <p:spPr>
          <a:xfrm>
            <a:off x="5947716" y="2054901"/>
            <a:ext cx="477752" cy="4967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519EF-9F74-2300-83D5-E808101241C6}"/>
              </a:ext>
            </a:extLst>
          </p:cNvPr>
          <p:cNvSpPr/>
          <p:nvPr/>
        </p:nvSpPr>
        <p:spPr>
          <a:xfrm>
            <a:off x="10326337" y="4185136"/>
            <a:ext cx="466599" cy="4967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2471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4F58393-2D85-5947-8843-A9811AFB2677}"/>
              </a:ext>
            </a:extLst>
          </p:cNvPr>
          <p:cNvGrpSpPr/>
          <p:nvPr/>
        </p:nvGrpSpPr>
        <p:grpSpPr>
          <a:xfrm>
            <a:off x="131351" y="3564809"/>
            <a:ext cx="5539450" cy="3323250"/>
            <a:chOff x="-671374" y="3615454"/>
            <a:chExt cx="5019094" cy="31282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40CA171-5BFD-7F40-9C7D-27F691762385}"/>
                </a:ext>
              </a:extLst>
            </p:cNvPr>
            <p:cNvGrpSpPr/>
            <p:nvPr/>
          </p:nvGrpSpPr>
          <p:grpSpPr>
            <a:xfrm>
              <a:off x="-671374" y="3615454"/>
              <a:ext cx="5019094" cy="3128246"/>
              <a:chOff x="5780079" y="2116707"/>
              <a:chExt cx="5586259" cy="3750871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4864421-4E00-C146-8001-B9E41D237073}"/>
                  </a:ext>
                </a:extLst>
              </p:cNvPr>
              <p:cNvGrpSpPr/>
              <p:nvPr/>
            </p:nvGrpSpPr>
            <p:grpSpPr>
              <a:xfrm>
                <a:off x="6908967" y="2116707"/>
                <a:ext cx="4457371" cy="3750871"/>
                <a:chOff x="3460831" y="277792"/>
                <a:chExt cx="5888240" cy="4954945"/>
              </a:xfrm>
            </p:grpSpPr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81FCDB77-552B-744F-A4F5-DCC84C447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F44494D-8182-654C-8878-5279A12AC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8323" y="2976355"/>
                  <a:ext cx="669146" cy="36898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B5CEE9E-1398-164E-B340-5050AEC40A67}"/>
                  </a:ext>
                </a:extLst>
              </p:cNvPr>
              <p:cNvSpPr txBox="1"/>
              <p:nvPr/>
            </p:nvSpPr>
            <p:spPr>
              <a:xfrm>
                <a:off x="5780079" y="2546013"/>
                <a:ext cx="1638510" cy="125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Generic indicator diagram</a:t>
                </a: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E3B2D8-3862-9E47-AD23-449B273386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3788" y="5031127"/>
              <a:ext cx="397174" cy="183326"/>
            </a:xfrm>
            <a:prstGeom prst="line">
              <a:avLst/>
            </a:prstGeom>
            <a:ln w="127000">
              <a:solidFill>
                <a:srgbClr val="00B05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7D037C-2F79-B045-8ACA-1D2C934E705C}"/>
                  </a:ext>
                </a:extLst>
              </p:cNvPr>
              <p:cNvSpPr txBox="1"/>
              <p:nvPr/>
            </p:nvSpPr>
            <p:spPr>
              <a:xfrm>
                <a:off x="4172494" y="431735"/>
                <a:ext cx="798929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pressure that forms the liquid/vapor phase boundary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200" dirty="0"/>
                  <a:t>) …</a:t>
                </a: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Is the pressure of the gaseous form of a substance in equilibrium with its liquid form </a:t>
                </a:r>
                <a:r>
                  <a:rPr lang="en-US" sz="2200" b="1" dirty="0"/>
                  <a:t>(1)</a:t>
                </a:r>
                <a:r>
                  <a:rPr lang="en-US" sz="2200" dirty="0"/>
                  <a:t>.</a:t>
                </a:r>
                <a:endParaRPr lang="en-US" sz="22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Is also the pressure that we indicate in the two-phase region of a generic indicator diagram </a:t>
                </a:r>
                <a:r>
                  <a:rPr lang="en-US" sz="2200" b="1" dirty="0"/>
                  <a:t>(2)</a:t>
                </a:r>
                <a:r>
                  <a:rPr lang="en-US" sz="2200" dirty="0"/>
                  <a:t>.</a:t>
                </a:r>
                <a:endParaRPr lang="en-US" sz="22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Is sometimes referred to as the Clausius-Clapeyron curve, even though Clausius-Clapeyron is really a theoretical result</a:t>
                </a:r>
                <a:r>
                  <a:rPr lang="en-US" sz="2200" b="1" dirty="0"/>
                  <a:t> (3)</a:t>
                </a:r>
                <a:r>
                  <a:rPr lang="en-US" sz="2200" dirty="0"/>
                  <a:t>. This figure also shows that the pressure is strongly temperature dependent: warm air “holds more water vapor” than cold air (even though you don’t need air to come to this conclusion).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7D037C-2F79-B045-8ACA-1D2C934E7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94" y="431735"/>
                <a:ext cx="7989298" cy="3477875"/>
              </a:xfrm>
              <a:prstGeom prst="rect">
                <a:avLst/>
              </a:prstGeom>
              <a:blipFill>
                <a:blip r:embed="rId3"/>
                <a:stretch>
                  <a:fillRect l="-952" t="-1460" r="-1429" b="-2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5A1BE4C-4F4F-9744-9915-78ADAADB3699}"/>
              </a:ext>
            </a:extLst>
          </p:cNvPr>
          <p:cNvGrpSpPr/>
          <p:nvPr/>
        </p:nvGrpSpPr>
        <p:grpSpPr>
          <a:xfrm>
            <a:off x="522142" y="703746"/>
            <a:ext cx="3241477" cy="2947795"/>
            <a:chOff x="569686" y="580615"/>
            <a:chExt cx="4148646" cy="469900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A58A6D-925D-2343-9CD6-88B02908C370}"/>
                </a:ext>
              </a:extLst>
            </p:cNvPr>
            <p:cNvSpPr txBox="1"/>
            <p:nvPr/>
          </p:nvSpPr>
          <p:spPr>
            <a:xfrm>
              <a:off x="643933" y="2818715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AA7134-4B24-3A4D-BF7F-A5389D9194F1}"/>
                </a:ext>
              </a:extLst>
            </p:cNvPr>
            <p:cNvGrpSpPr/>
            <p:nvPr/>
          </p:nvGrpSpPr>
          <p:grpSpPr>
            <a:xfrm>
              <a:off x="569686" y="580615"/>
              <a:ext cx="4148646" cy="4699000"/>
              <a:chOff x="584200" y="1193800"/>
              <a:chExt cx="4148646" cy="46990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3734826-4DDE-6543-9FCB-345424C6CF4A}"/>
                  </a:ext>
                </a:extLst>
              </p:cNvPr>
              <p:cNvGrpSpPr/>
              <p:nvPr/>
            </p:nvGrpSpPr>
            <p:grpSpPr>
              <a:xfrm>
                <a:off x="584200" y="1193800"/>
                <a:ext cx="4148646" cy="4699000"/>
                <a:chOff x="3009900" y="1244600"/>
                <a:chExt cx="5740400" cy="4610100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9391AAF2-63EE-8D44-B1A8-6570EC23E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500" y="325120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Frame 43">
                  <a:extLst>
                    <a:ext uri="{FF2B5EF4-FFF2-40B4-BE49-F238E27FC236}">
                      <a16:creationId xmlns:a16="http://schemas.microsoft.com/office/drawing/2014/main" id="{5FE8912C-FFE9-154D-BC45-24A0E64577E5}"/>
                    </a:ext>
                  </a:extLst>
                </p:cNvPr>
                <p:cNvSpPr/>
                <p:nvPr/>
              </p:nvSpPr>
              <p:spPr>
                <a:xfrm>
                  <a:off x="3009900" y="1244600"/>
                  <a:ext cx="5740400" cy="4610100"/>
                </a:xfrm>
                <a:prstGeom prst="frame">
                  <a:avLst>
                    <a:gd name="adj1" fmla="val 1205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ED5DA9-AF06-654E-BB08-9DD19D3DD707}"/>
                    </a:ext>
                  </a:extLst>
                </p:cNvPr>
                <p:cNvSpPr txBox="1"/>
                <p:nvPr/>
              </p:nvSpPr>
              <p:spPr>
                <a:xfrm>
                  <a:off x="5199577" y="4789958"/>
                  <a:ext cx="22479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Pure A</a:t>
                  </a:r>
                  <a:r>
                    <a:rPr lang="en-US" sz="2400" i="1" dirty="0"/>
                    <a:t>(l)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F5CE0CF-570B-1B4D-B631-C311793942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42579" y="1667283"/>
                      <a:ext cx="27354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F5CE0CF-570B-1B4D-B631-C311793942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42579" y="1667283"/>
                      <a:ext cx="2735425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794" b="-481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7EE6067-0274-ED4A-A46B-716C59332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200" y="315595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4B829E2-3FA7-B64E-BB9C-BAAD6AF1225B}"/>
                    </a:ext>
                  </a:extLst>
                </p:cNvPr>
                <p:cNvSpPr txBox="1"/>
                <p:nvPr/>
              </p:nvSpPr>
              <p:spPr>
                <a:xfrm>
                  <a:off x="3948627" y="266923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C54BFE1-E500-9C4C-908B-8668194D447E}"/>
                    </a:ext>
                  </a:extLst>
                </p:cNvPr>
                <p:cNvSpPr txBox="1"/>
                <p:nvPr/>
              </p:nvSpPr>
              <p:spPr>
                <a:xfrm>
                  <a:off x="4546063" y="278142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CB1502C-017C-2A4E-9F58-0E12994A5E22}"/>
                    </a:ext>
                  </a:extLst>
                </p:cNvPr>
                <p:cNvSpPr txBox="1"/>
                <p:nvPr/>
              </p:nvSpPr>
              <p:spPr>
                <a:xfrm>
                  <a:off x="5270501" y="3804506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B98EA51-3EC7-4945-BDC0-B4B243628EE7}"/>
                    </a:ext>
                  </a:extLst>
                </p:cNvPr>
                <p:cNvSpPr txBox="1"/>
                <p:nvPr/>
              </p:nvSpPr>
              <p:spPr>
                <a:xfrm>
                  <a:off x="5974771" y="3953643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A15E763-8F20-404D-A267-CCAC907AF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937" y="3080606"/>
                  <a:ext cx="0" cy="7239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13804D32-FD2A-7A40-9D0D-F691275E3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0837" y="3181350"/>
                  <a:ext cx="0" cy="7239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4AEE7A-119F-6F49-8A01-8158FF2DDC10}"/>
                  </a:ext>
                </a:extLst>
              </p:cNvPr>
              <p:cNvSpPr/>
              <p:nvPr/>
            </p:nvSpPr>
            <p:spPr>
              <a:xfrm>
                <a:off x="765970" y="1518131"/>
                <a:ext cx="707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i="1" dirty="0"/>
                  <a:t>g</a:t>
                </a:r>
                <a:r>
                  <a:rPr lang="en-US" sz="2400" dirty="0"/>
                  <a:t>)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5D319D4-1775-9E41-8429-D05CA1FE51FE}"/>
                </a:ext>
              </a:extLst>
            </p:cNvPr>
            <p:cNvGrpSpPr/>
            <p:nvPr/>
          </p:nvGrpSpPr>
          <p:grpSpPr>
            <a:xfrm>
              <a:off x="1302280" y="3131991"/>
              <a:ext cx="2986654" cy="1906393"/>
              <a:chOff x="1302280" y="3131991"/>
              <a:chExt cx="2986654" cy="190639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CADD66-537A-4D42-97EF-004CAEFAD9AC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545E0E-CBB1-1C49-9317-836243CD902B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E5B06-7373-924F-AD01-33E81A8585AE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B60B72-FF19-874A-B3EA-94CE14AB089A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6C4330-1776-B94C-BB5D-7F3CA2EA2D03}"/>
              </a:ext>
            </a:extLst>
          </p:cNvPr>
          <p:cNvGrpSpPr/>
          <p:nvPr/>
        </p:nvGrpSpPr>
        <p:grpSpPr>
          <a:xfrm>
            <a:off x="6096000" y="3908155"/>
            <a:ext cx="4845220" cy="3072065"/>
            <a:chOff x="4195746" y="533971"/>
            <a:chExt cx="3566114" cy="25459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0078579-8C3A-224B-A81D-A91A4717262D}"/>
                </a:ext>
              </a:extLst>
            </p:cNvPr>
            <p:cNvGrpSpPr/>
            <p:nvPr/>
          </p:nvGrpSpPr>
          <p:grpSpPr>
            <a:xfrm>
              <a:off x="4195746" y="533971"/>
              <a:ext cx="3566114" cy="2545953"/>
              <a:chOff x="8036632" y="1069180"/>
              <a:chExt cx="4091370" cy="28727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885F7F7-5B35-604D-8AF8-0DE8F0E1E87A}"/>
                  </a:ext>
                </a:extLst>
              </p:cNvPr>
              <p:cNvGrpSpPr/>
              <p:nvPr/>
            </p:nvGrpSpPr>
            <p:grpSpPr>
              <a:xfrm>
                <a:off x="8036632" y="1069180"/>
                <a:ext cx="4091370" cy="2872746"/>
                <a:chOff x="151061" y="1828307"/>
                <a:chExt cx="3482295" cy="2855250"/>
              </a:xfrm>
            </p:grpSpPr>
            <p:pic>
              <p:nvPicPr>
                <p:cNvPr id="62" name="Picture 2" descr="Image result for phase diagrams">
                  <a:extLst>
                    <a:ext uri="{FF2B5EF4-FFF2-40B4-BE49-F238E27FC236}">
                      <a16:creationId xmlns:a16="http://schemas.microsoft.com/office/drawing/2014/main" id="{CDE9E034-98ED-0D43-B62D-1A97354420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406438" y="1828307"/>
                  <a:ext cx="2891481" cy="26324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75F3DED-549D-8945-AD74-6435DB1B05E8}"/>
                    </a:ext>
                  </a:extLst>
                </p:cNvPr>
                <p:cNvSpPr/>
                <p:nvPr/>
              </p:nvSpPr>
              <p:spPr>
                <a:xfrm>
                  <a:off x="151061" y="2242001"/>
                  <a:ext cx="3433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P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CB8D77A-6873-EF4D-B1EC-B01D76204339}"/>
                    </a:ext>
                  </a:extLst>
                </p:cNvPr>
                <p:cNvSpPr/>
                <p:nvPr/>
              </p:nvSpPr>
              <p:spPr>
                <a:xfrm>
                  <a:off x="3298008" y="4221892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DE7DD1E-11C0-0447-BE40-8BCBFB5C2427}"/>
                  </a:ext>
                </a:extLst>
              </p:cNvPr>
              <p:cNvSpPr/>
              <p:nvPr/>
            </p:nvSpPr>
            <p:spPr>
              <a:xfrm>
                <a:off x="9483213" y="1968497"/>
                <a:ext cx="1823428" cy="1241951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3180E10-7E3B-F648-8FC4-9DC0A6031504}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 flipV="1">
              <a:off x="6806386" y="1228099"/>
              <a:ext cx="300338" cy="510811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07ADAE-9783-6C43-ADFE-6517497BD1DA}"/>
                  </a:ext>
                </a:extLst>
              </p:cNvPr>
              <p:cNvSpPr txBox="1"/>
              <p:nvPr/>
            </p:nvSpPr>
            <p:spPr>
              <a:xfrm>
                <a:off x="9643033" y="4980797"/>
                <a:ext cx="1234146" cy="46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07ADAE-9783-6C43-ADFE-6517497BD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033" y="4980797"/>
                <a:ext cx="1234146" cy="469809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761A9C-A576-12F9-FCCB-F712A4992B1B}"/>
              </a:ext>
            </a:extLst>
          </p:cNvPr>
          <p:cNvSpPr txBox="1"/>
          <p:nvPr/>
        </p:nvSpPr>
        <p:spPr>
          <a:xfrm>
            <a:off x="-6528" y="2663"/>
            <a:ext cx="1219852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Multiple ways of thinking about the liquid-vapor phase boundary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29563-3D99-4FDA-906F-E5EF89553396}"/>
              </a:ext>
            </a:extLst>
          </p:cNvPr>
          <p:cNvSpPr txBox="1"/>
          <p:nvPr/>
        </p:nvSpPr>
        <p:spPr>
          <a:xfrm>
            <a:off x="3152204" y="785322"/>
            <a:ext cx="55082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E4FAA-D15D-E688-A197-BD1AA587F203}"/>
              </a:ext>
            </a:extLst>
          </p:cNvPr>
          <p:cNvSpPr txBox="1"/>
          <p:nvPr/>
        </p:nvSpPr>
        <p:spPr>
          <a:xfrm>
            <a:off x="2655142" y="4639036"/>
            <a:ext cx="52854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F635F-3810-46E4-E681-E2E89910F9E5}"/>
              </a:ext>
            </a:extLst>
          </p:cNvPr>
          <p:cNvSpPr txBox="1"/>
          <p:nvPr/>
        </p:nvSpPr>
        <p:spPr>
          <a:xfrm>
            <a:off x="9028742" y="4491191"/>
            <a:ext cx="550825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8423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B06C4330-1776-B94C-BB5D-7F3CA2EA2D03}"/>
              </a:ext>
            </a:extLst>
          </p:cNvPr>
          <p:cNvGrpSpPr/>
          <p:nvPr/>
        </p:nvGrpSpPr>
        <p:grpSpPr>
          <a:xfrm>
            <a:off x="2607205" y="1085493"/>
            <a:ext cx="6425584" cy="4363836"/>
            <a:chOff x="4195746" y="533971"/>
            <a:chExt cx="3566114" cy="25459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0078579-8C3A-224B-A81D-A91A4717262D}"/>
                </a:ext>
              </a:extLst>
            </p:cNvPr>
            <p:cNvGrpSpPr/>
            <p:nvPr/>
          </p:nvGrpSpPr>
          <p:grpSpPr>
            <a:xfrm>
              <a:off x="4195746" y="533971"/>
              <a:ext cx="3566114" cy="2545953"/>
              <a:chOff x="8036632" y="1069180"/>
              <a:chExt cx="4091370" cy="28727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885F7F7-5B35-604D-8AF8-0DE8F0E1E87A}"/>
                  </a:ext>
                </a:extLst>
              </p:cNvPr>
              <p:cNvGrpSpPr/>
              <p:nvPr/>
            </p:nvGrpSpPr>
            <p:grpSpPr>
              <a:xfrm>
                <a:off x="8036632" y="1069180"/>
                <a:ext cx="4091370" cy="2872746"/>
                <a:chOff x="151061" y="1828307"/>
                <a:chExt cx="3482295" cy="2855250"/>
              </a:xfrm>
            </p:grpSpPr>
            <p:pic>
              <p:nvPicPr>
                <p:cNvPr id="62" name="Picture 2" descr="Image result for phase diagrams">
                  <a:extLst>
                    <a:ext uri="{FF2B5EF4-FFF2-40B4-BE49-F238E27FC236}">
                      <a16:creationId xmlns:a16="http://schemas.microsoft.com/office/drawing/2014/main" id="{CDE9E034-98ED-0D43-B62D-1A97354420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406438" y="1828307"/>
                  <a:ext cx="2891481" cy="26324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75F3DED-549D-8945-AD74-6435DB1B05E8}"/>
                    </a:ext>
                  </a:extLst>
                </p:cNvPr>
                <p:cNvSpPr/>
                <p:nvPr/>
              </p:nvSpPr>
              <p:spPr>
                <a:xfrm>
                  <a:off x="151061" y="2242001"/>
                  <a:ext cx="3433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P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CB8D77A-6873-EF4D-B1EC-B01D76204339}"/>
                    </a:ext>
                  </a:extLst>
                </p:cNvPr>
                <p:cNvSpPr/>
                <p:nvPr/>
              </p:nvSpPr>
              <p:spPr>
                <a:xfrm>
                  <a:off x="3298008" y="4221892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DE7DD1E-11C0-0447-BE40-8BCBFB5C2427}"/>
                  </a:ext>
                </a:extLst>
              </p:cNvPr>
              <p:cNvSpPr/>
              <p:nvPr/>
            </p:nvSpPr>
            <p:spPr>
              <a:xfrm>
                <a:off x="9483213" y="1968497"/>
                <a:ext cx="1823428" cy="1241951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3180E10-7E3B-F648-8FC4-9DC0A6031504}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 flipV="1">
              <a:off x="6806386" y="1228099"/>
              <a:ext cx="300338" cy="510811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761A9C-A576-12F9-FCCB-F712A4992B1B}"/>
              </a:ext>
            </a:extLst>
          </p:cNvPr>
          <p:cNvSpPr txBox="1"/>
          <p:nvPr/>
        </p:nvSpPr>
        <p:spPr>
          <a:xfrm>
            <a:off x="-6528" y="2663"/>
            <a:ext cx="1219852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Aside: Why Mars is icy, Earth has oceans, and Venus is crazy hot (a very tenuous explanation)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3D50429-8C4C-AE09-E13D-D52C84AF3F1D}"/>
              </a:ext>
            </a:extLst>
          </p:cNvPr>
          <p:cNvSpPr/>
          <p:nvPr/>
        </p:nvSpPr>
        <p:spPr>
          <a:xfrm>
            <a:off x="4287795" y="4497859"/>
            <a:ext cx="333632" cy="568411"/>
          </a:xfrm>
          <a:custGeom>
            <a:avLst/>
            <a:gdLst>
              <a:gd name="connsiteX0" fmla="*/ 0 w 333632"/>
              <a:gd name="connsiteY0" fmla="*/ 568411 h 568411"/>
              <a:gd name="connsiteX1" fmla="*/ 49427 w 333632"/>
              <a:gd name="connsiteY1" fmla="*/ 407773 h 568411"/>
              <a:gd name="connsiteX2" fmla="*/ 61783 w 333632"/>
              <a:gd name="connsiteY2" fmla="*/ 395417 h 568411"/>
              <a:gd name="connsiteX3" fmla="*/ 135924 w 333632"/>
              <a:gd name="connsiteY3" fmla="*/ 259492 h 568411"/>
              <a:gd name="connsiteX4" fmla="*/ 259491 w 333632"/>
              <a:gd name="connsiteY4" fmla="*/ 98855 h 568411"/>
              <a:gd name="connsiteX5" fmla="*/ 333632 w 333632"/>
              <a:gd name="connsiteY5" fmla="*/ 0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632" h="568411">
                <a:moveTo>
                  <a:pt x="0" y="568411"/>
                </a:moveTo>
                <a:cubicBezTo>
                  <a:pt x="19565" y="502508"/>
                  <a:pt x="39130" y="436605"/>
                  <a:pt x="49427" y="407773"/>
                </a:cubicBezTo>
                <a:cubicBezTo>
                  <a:pt x="59724" y="378941"/>
                  <a:pt x="47367" y="420130"/>
                  <a:pt x="61783" y="395417"/>
                </a:cubicBezTo>
                <a:cubicBezTo>
                  <a:pt x="76199" y="370703"/>
                  <a:pt x="102973" y="308919"/>
                  <a:pt x="135924" y="259492"/>
                </a:cubicBezTo>
                <a:cubicBezTo>
                  <a:pt x="168875" y="210065"/>
                  <a:pt x="226540" y="142104"/>
                  <a:pt x="259491" y="98855"/>
                </a:cubicBezTo>
                <a:cubicBezTo>
                  <a:pt x="292442" y="55606"/>
                  <a:pt x="313037" y="27803"/>
                  <a:pt x="333632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E93D382-E48C-AE99-9A76-AF357A651BE7}"/>
              </a:ext>
            </a:extLst>
          </p:cNvPr>
          <p:cNvSpPr/>
          <p:nvPr/>
        </p:nvSpPr>
        <p:spPr>
          <a:xfrm>
            <a:off x="4543400" y="4338181"/>
            <a:ext cx="461086" cy="728090"/>
          </a:xfrm>
          <a:custGeom>
            <a:avLst/>
            <a:gdLst>
              <a:gd name="connsiteX0" fmla="*/ 0 w 333632"/>
              <a:gd name="connsiteY0" fmla="*/ 568411 h 568411"/>
              <a:gd name="connsiteX1" fmla="*/ 49427 w 333632"/>
              <a:gd name="connsiteY1" fmla="*/ 407773 h 568411"/>
              <a:gd name="connsiteX2" fmla="*/ 61783 w 333632"/>
              <a:gd name="connsiteY2" fmla="*/ 395417 h 568411"/>
              <a:gd name="connsiteX3" fmla="*/ 135924 w 333632"/>
              <a:gd name="connsiteY3" fmla="*/ 259492 h 568411"/>
              <a:gd name="connsiteX4" fmla="*/ 259491 w 333632"/>
              <a:gd name="connsiteY4" fmla="*/ 98855 h 568411"/>
              <a:gd name="connsiteX5" fmla="*/ 333632 w 333632"/>
              <a:gd name="connsiteY5" fmla="*/ 0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632" h="568411">
                <a:moveTo>
                  <a:pt x="0" y="568411"/>
                </a:moveTo>
                <a:cubicBezTo>
                  <a:pt x="19565" y="502508"/>
                  <a:pt x="39130" y="436605"/>
                  <a:pt x="49427" y="407773"/>
                </a:cubicBezTo>
                <a:cubicBezTo>
                  <a:pt x="59724" y="378941"/>
                  <a:pt x="47367" y="420130"/>
                  <a:pt x="61783" y="395417"/>
                </a:cubicBezTo>
                <a:cubicBezTo>
                  <a:pt x="76199" y="370703"/>
                  <a:pt x="102973" y="308919"/>
                  <a:pt x="135924" y="259492"/>
                </a:cubicBezTo>
                <a:cubicBezTo>
                  <a:pt x="168875" y="210065"/>
                  <a:pt x="226540" y="142104"/>
                  <a:pt x="259491" y="98855"/>
                </a:cubicBezTo>
                <a:cubicBezTo>
                  <a:pt x="292442" y="55606"/>
                  <a:pt x="313037" y="27803"/>
                  <a:pt x="333632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BB7EC71-0167-F832-1631-64E364B27327}"/>
              </a:ext>
            </a:extLst>
          </p:cNvPr>
          <p:cNvSpPr/>
          <p:nvPr/>
        </p:nvSpPr>
        <p:spPr>
          <a:xfrm>
            <a:off x="4868562" y="3954162"/>
            <a:ext cx="3237470" cy="1112108"/>
          </a:xfrm>
          <a:custGeom>
            <a:avLst/>
            <a:gdLst>
              <a:gd name="connsiteX0" fmla="*/ 0 w 3237470"/>
              <a:gd name="connsiteY0" fmla="*/ 1112108 h 1112108"/>
              <a:gd name="connsiteX1" fmla="*/ 74141 w 3237470"/>
              <a:gd name="connsiteY1" fmla="*/ 864973 h 1112108"/>
              <a:gd name="connsiteX2" fmla="*/ 234779 w 3237470"/>
              <a:gd name="connsiteY2" fmla="*/ 630195 h 1112108"/>
              <a:gd name="connsiteX3" fmla="*/ 370703 w 3237470"/>
              <a:gd name="connsiteY3" fmla="*/ 531341 h 1112108"/>
              <a:gd name="connsiteX4" fmla="*/ 753762 w 3237470"/>
              <a:gd name="connsiteY4" fmla="*/ 358346 h 1112108"/>
              <a:gd name="connsiteX5" fmla="*/ 1112108 w 3237470"/>
              <a:gd name="connsiteY5" fmla="*/ 259492 h 1112108"/>
              <a:gd name="connsiteX6" fmla="*/ 1791730 w 3237470"/>
              <a:gd name="connsiteY6" fmla="*/ 148281 h 1112108"/>
              <a:gd name="connsiteX7" fmla="*/ 2397211 w 3237470"/>
              <a:gd name="connsiteY7" fmla="*/ 86497 h 1112108"/>
              <a:gd name="connsiteX8" fmla="*/ 2990335 w 3237470"/>
              <a:gd name="connsiteY8" fmla="*/ 24714 h 1112108"/>
              <a:gd name="connsiteX9" fmla="*/ 3237470 w 3237470"/>
              <a:gd name="connsiteY9" fmla="*/ 0 h 11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470" h="1112108">
                <a:moveTo>
                  <a:pt x="0" y="1112108"/>
                </a:moveTo>
                <a:cubicBezTo>
                  <a:pt x="17505" y="1028700"/>
                  <a:pt x="35011" y="945292"/>
                  <a:pt x="74141" y="864973"/>
                </a:cubicBezTo>
                <a:cubicBezTo>
                  <a:pt x="113271" y="784654"/>
                  <a:pt x="185352" y="685800"/>
                  <a:pt x="234779" y="630195"/>
                </a:cubicBezTo>
                <a:cubicBezTo>
                  <a:pt x="284206" y="574590"/>
                  <a:pt x="284206" y="576649"/>
                  <a:pt x="370703" y="531341"/>
                </a:cubicBezTo>
                <a:cubicBezTo>
                  <a:pt x="457200" y="486033"/>
                  <a:pt x="630195" y="403654"/>
                  <a:pt x="753762" y="358346"/>
                </a:cubicBezTo>
                <a:cubicBezTo>
                  <a:pt x="877330" y="313038"/>
                  <a:pt x="939113" y="294503"/>
                  <a:pt x="1112108" y="259492"/>
                </a:cubicBezTo>
                <a:cubicBezTo>
                  <a:pt x="1285103" y="224481"/>
                  <a:pt x="1577546" y="177113"/>
                  <a:pt x="1791730" y="148281"/>
                </a:cubicBezTo>
                <a:cubicBezTo>
                  <a:pt x="2005914" y="119448"/>
                  <a:pt x="2397211" y="86497"/>
                  <a:pt x="2397211" y="86497"/>
                </a:cubicBezTo>
                <a:lnTo>
                  <a:pt x="2990335" y="24714"/>
                </a:lnTo>
                <a:lnTo>
                  <a:pt x="3237470" y="0"/>
                </a:ln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6876A-BA24-C0EF-178A-C646A6A5B728}"/>
              </a:ext>
            </a:extLst>
          </p:cNvPr>
          <p:cNvSpPr txBox="1"/>
          <p:nvPr/>
        </p:nvSpPr>
        <p:spPr>
          <a:xfrm>
            <a:off x="1834907" y="5851204"/>
            <a:ext cx="154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96341-6028-75B2-A5ED-6CF0A69E3F13}"/>
              </a:ext>
            </a:extLst>
          </p:cNvPr>
          <p:cNvSpPr txBox="1"/>
          <p:nvPr/>
        </p:nvSpPr>
        <p:spPr>
          <a:xfrm>
            <a:off x="4001645" y="6107169"/>
            <a:ext cx="154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B0DB4-FF44-34ED-5FF8-D947FD6DDE72}"/>
              </a:ext>
            </a:extLst>
          </p:cNvPr>
          <p:cNvSpPr txBox="1"/>
          <p:nvPr/>
        </p:nvSpPr>
        <p:spPr>
          <a:xfrm>
            <a:off x="6310957" y="5832857"/>
            <a:ext cx="154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Venus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E6F32-43F0-1753-E37E-EC98D56C2287}"/>
              </a:ext>
            </a:extLst>
          </p:cNvPr>
          <p:cNvCxnSpPr>
            <a:stCxn id="10" idx="0"/>
          </p:cNvCxnSpPr>
          <p:nvPr/>
        </p:nvCxnSpPr>
        <p:spPr>
          <a:xfrm flipV="1">
            <a:off x="2607205" y="5108860"/>
            <a:ext cx="1581736" cy="742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202F75-5B05-6AAE-209B-76EF0354109E}"/>
              </a:ext>
            </a:extLst>
          </p:cNvPr>
          <p:cNvCxnSpPr>
            <a:cxnSpLocks/>
          </p:cNvCxnSpPr>
          <p:nvPr/>
        </p:nvCxnSpPr>
        <p:spPr>
          <a:xfrm flipV="1">
            <a:off x="4341341" y="5108860"/>
            <a:ext cx="202059" cy="971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BFAF30-D3E3-02D5-4E8A-1CF9865A20D7}"/>
              </a:ext>
            </a:extLst>
          </p:cNvPr>
          <p:cNvCxnSpPr>
            <a:cxnSpLocks/>
          </p:cNvCxnSpPr>
          <p:nvPr/>
        </p:nvCxnSpPr>
        <p:spPr>
          <a:xfrm flipH="1" flipV="1">
            <a:off x="4868562" y="5135587"/>
            <a:ext cx="1509026" cy="715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7253" y="2373"/>
            <a:ext cx="12199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Separating variables in preparation for integrating Clapeyron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/>
              <p:nvPr/>
            </p:nvSpPr>
            <p:spPr>
              <a:xfrm>
                <a:off x="107315" y="1642399"/>
                <a:ext cx="6170792" cy="1843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ice-liquid phase boundary: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itchFamily="2" charset="2"/>
                  </a:rPr>
                  <a:t>Thomson Equation</a:t>
                </a:r>
              </a:p>
              <a:p>
                <a:endParaRPr lang="en-US" sz="2400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r>
                  <a:rPr lang="en-US" sz="2400" dirty="0">
                    <a:sym typeface="Wingdings" pitchFamily="2" charset="2"/>
                  </a:rPr>
                  <a:t>We assumed (or will assume) …</a:t>
                </a:r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5" y="1642399"/>
                <a:ext cx="6170792" cy="1843518"/>
              </a:xfrm>
              <a:prstGeom prst="rect">
                <a:avLst/>
              </a:prstGeom>
              <a:blipFill>
                <a:blip r:embed="rId2"/>
                <a:stretch>
                  <a:fillRect l="-9240" t="-14384" r="-616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/>
              <p:nvPr/>
            </p:nvSpPr>
            <p:spPr>
              <a:xfrm>
                <a:off x="0" y="780229"/>
                <a:ext cx="3471463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Clapeyron: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𝑡𝑟𝑠</m:t>
                            </m:r>
                          </m:sub>
                        </m:sSub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𝑡𝑟𝑠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0229"/>
                <a:ext cx="3471463" cy="671787"/>
              </a:xfrm>
              <a:prstGeom prst="rect">
                <a:avLst/>
              </a:prstGeom>
              <a:blipFill>
                <a:blip r:embed="rId4"/>
                <a:stretch>
                  <a:fillRect l="-292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8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7253" y="2373"/>
            <a:ext cx="12199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Separating variables in preparation for integrating Clapeyron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E45D1E-F7CE-E74B-BBB3-81CC677D4EE4}"/>
                  </a:ext>
                </a:extLst>
              </p:cNvPr>
              <p:cNvSpPr/>
              <p:nvPr/>
            </p:nvSpPr>
            <p:spPr>
              <a:xfrm>
                <a:off x="80486" y="1637135"/>
                <a:ext cx="7543634" cy="2142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liquid/vapor phase boundary: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dirty="0">
                    <a:solidFill>
                      <a:srgbClr val="00B050"/>
                    </a:solidFill>
                    <a:sym typeface="Wingdings" pitchFamily="2" charset="2"/>
                  </a:rPr>
                  <a:t>Clausius-Clapeyron equation for liquid-vapor equilibria</a:t>
                </a:r>
              </a:p>
              <a:p>
                <a:endParaRPr lang="en-US" sz="2400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r>
                  <a:rPr lang="en-US" sz="2400" dirty="0">
                    <a:sym typeface="Wingdings" pitchFamily="2" charset="2"/>
                  </a:rPr>
                  <a:t>We assumed (or will assume) …</a:t>
                </a:r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E45D1E-F7CE-E74B-BBB3-81CC677D4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6" y="1637135"/>
                <a:ext cx="7543634" cy="2142574"/>
              </a:xfrm>
              <a:prstGeom prst="rect">
                <a:avLst/>
              </a:prstGeom>
              <a:blipFill>
                <a:blip r:embed="rId2"/>
                <a:stretch>
                  <a:fillRect l="-7563" t="-13018" b="-5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/>
              <p:nvPr/>
            </p:nvSpPr>
            <p:spPr>
              <a:xfrm>
                <a:off x="0" y="780229"/>
                <a:ext cx="3471463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Clapeyron: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𝑡𝑟𝑠</m:t>
                            </m:r>
                          </m:sub>
                        </m:sSub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𝑡𝑟𝑠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0229"/>
                <a:ext cx="3471463" cy="671787"/>
              </a:xfrm>
              <a:prstGeom prst="rect">
                <a:avLst/>
              </a:prstGeom>
              <a:blipFill>
                <a:blip r:embed="rId4"/>
                <a:stretch>
                  <a:fillRect l="-292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84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7253" y="2373"/>
            <a:ext cx="12199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Separating variables in preparation for integrating Clapeyron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4D0DD2-416E-434C-8572-9749D0B40886}"/>
                  </a:ext>
                </a:extLst>
              </p:cNvPr>
              <p:cNvSpPr/>
              <p:nvPr/>
            </p:nvSpPr>
            <p:spPr>
              <a:xfrm>
                <a:off x="97312" y="1637423"/>
                <a:ext cx="7814545" cy="2120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ice/vapor phase boundary: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dirty="0">
                    <a:solidFill>
                      <a:schemeClr val="accent2"/>
                    </a:solidFill>
                    <a:sym typeface="Wingdings" pitchFamily="2" charset="2"/>
                  </a:rPr>
                  <a:t>Clausius-Clapeyron equation for solid-vapor equilibria</a:t>
                </a:r>
              </a:p>
              <a:p>
                <a:endParaRPr lang="en-US" sz="2400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r>
                  <a:rPr lang="en-US" sz="2400" dirty="0">
                    <a:sym typeface="Wingdings" pitchFamily="2" charset="2"/>
                  </a:rPr>
                  <a:t>We assumed (or will assume) …</a:t>
                </a:r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4D0DD2-416E-434C-8572-9749D0B40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2" y="1637423"/>
                <a:ext cx="7814545" cy="2120902"/>
              </a:xfrm>
              <a:prstGeom prst="rect">
                <a:avLst/>
              </a:prstGeom>
              <a:blipFill>
                <a:blip r:embed="rId2"/>
                <a:stretch>
                  <a:fillRect l="-7293" t="-14286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/>
              <p:nvPr/>
            </p:nvSpPr>
            <p:spPr>
              <a:xfrm>
                <a:off x="0" y="780229"/>
                <a:ext cx="3471463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Clapeyron: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𝑡𝑟𝑠</m:t>
                            </m:r>
                          </m:sub>
                        </m:sSub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𝑡𝑟𝑠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0229"/>
                <a:ext cx="3471463" cy="671787"/>
              </a:xfrm>
              <a:prstGeom prst="rect">
                <a:avLst/>
              </a:prstGeom>
              <a:blipFill>
                <a:blip r:embed="rId4"/>
                <a:stretch>
                  <a:fillRect l="-292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20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7253" y="2373"/>
            <a:ext cx="1140282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Thomson (for the ice-liquid phase boundary)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/>
              <p:nvPr/>
            </p:nvSpPr>
            <p:spPr>
              <a:xfrm>
                <a:off x="803576" y="1062205"/>
                <a:ext cx="6170792" cy="3867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ice-liquid phase boundary:</a:t>
                </a:r>
              </a:p>
              <a:p>
                <a:endPara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𝑓𝑢𝑠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𝑓𝑢𝑠</m:t>
                            </m:r>
                          </m:sub>
                        </m:sSub>
                      </m:den>
                    </m:f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>
                            <a:sym typeface="Wingdings" pitchFamily="2" charset="2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  <m:r>
                      <a:rPr lang="en-US" sz="24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6" y="1062205"/>
                <a:ext cx="6170792" cy="3867662"/>
              </a:xfrm>
              <a:prstGeom prst="rect">
                <a:avLst/>
              </a:prstGeom>
              <a:blipFill>
                <a:blip r:embed="rId2"/>
                <a:stretch>
                  <a:fillRect l="-9240" t="-1307" r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7253" y="2373"/>
            <a:ext cx="1140282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Clausius-Clapeyron (for the liquid-vapor phase boundary)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/>
              <p:nvPr/>
            </p:nvSpPr>
            <p:spPr>
              <a:xfrm>
                <a:off x="843404" y="1114193"/>
                <a:ext cx="6527493" cy="5050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liquid-vapor phase boundary:</a:t>
                </a:r>
              </a:p>
              <a:p>
                <a:endPara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den>
                    </m:f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04" y="1114193"/>
                <a:ext cx="6527493" cy="5050678"/>
              </a:xfrm>
              <a:prstGeom prst="rect">
                <a:avLst/>
              </a:prstGeom>
              <a:blipFill>
                <a:blip r:embed="rId2"/>
                <a:stretch>
                  <a:fillRect l="-8738" t="-752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12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511</Words>
  <Application>Microsoft Macintosh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94</cp:revision>
  <cp:lastPrinted>2018-09-07T17:35:05Z</cp:lastPrinted>
  <dcterms:created xsi:type="dcterms:W3CDTF">2018-08-27T04:38:29Z</dcterms:created>
  <dcterms:modified xsi:type="dcterms:W3CDTF">2022-10-26T17:01:01Z</dcterms:modified>
</cp:coreProperties>
</file>