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4" r:id="rId2"/>
    <p:sldId id="323" r:id="rId3"/>
    <p:sldId id="324" r:id="rId4"/>
    <p:sldId id="325" r:id="rId5"/>
    <p:sldId id="327" r:id="rId6"/>
    <p:sldId id="329" r:id="rId7"/>
    <p:sldId id="332" r:id="rId8"/>
    <p:sldId id="330" r:id="rId9"/>
    <p:sldId id="334" r:id="rId10"/>
    <p:sldId id="335" r:id="rId11"/>
    <p:sldId id="340" r:id="rId12"/>
    <p:sldId id="341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64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89A5-1894-AB45-A9CE-32E510941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52603-ABEB-7E4D-97F8-208849BC8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F5C9E-DBA9-7841-94E0-A5BDC6C8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1C950-616D-7148-8749-3873B092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BE822-3DB0-6449-9BCE-DD9C488B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2188-D67C-F945-B2A7-FEF9CE86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39400-FF4D-3041-8838-D64C141A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7525B-ABAC-CE42-8CA6-102D8E3B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CE54C-E850-2549-AA6E-1157DD36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1C56-2418-9547-AAF8-719A1A6C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6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EB24D-F407-4247-8DB3-FEA8ADE32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BAF17-4922-7A4B-A433-7778EB7CA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A684-04FD-3B4E-BB6B-023C532D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0C85-9FE6-B548-937E-9AE8CFBE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1B6E5-222C-E44C-9F7E-15D88DBC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8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FA93-5F44-1F4B-9063-7E0EF9A4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CF8C-000F-9B45-8405-D34E3043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A6-C38A-A541-9072-D120DD1D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6F816-269E-F948-8B3D-6153B332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5B54F-0AC7-D249-AB2E-0621C572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2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C03E-565A-8940-8E32-8EEBBB70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0656E-BB86-2F49-91DB-CA77919B3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4032A-4D55-704F-A3B7-70A67BEC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A4337-2F05-124D-B04E-BB443B33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7F6F-19CE-0048-87BA-F925FD00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0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DA9D-1C94-A54F-B6DD-E9F4309C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4519-C027-F046-99A1-793881E91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AC947-F49A-F549-9DAD-966B969EF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6F4B-A0A6-214C-B4B6-EF815400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9A379-603E-1E45-94C1-1686F8DD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A09C2-58E3-DD48-84B4-BA485192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4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C33D-EB4D-1E42-BADF-DE82B354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0560E-E290-F540-8DE2-0DD8D6935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46959-F806-6B47-98C8-BF4D56586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DC05D-A732-7240-A3B2-D0F1DF0A2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5FC3B-C326-4347-9AB3-A3D23458C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B2827-4D85-C04D-AACB-F60C4DC8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06A76-F616-334F-8D7C-F9503997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A0364-B279-884B-8E79-49DDD140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4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DCC3-2E68-F742-BB72-0F4C4318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A2F07-DD47-4E41-B675-C8ADC761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6BCB1-C34A-7B48-A706-4BB971F7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B29F2-E348-9146-B30A-7963D13A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4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0ACDE-0334-B34B-AF5D-49F0531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7489A-F019-D141-B4C0-55BC1992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E6169-161F-8242-8548-1546B714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9A0D-E8DB-BD49-B866-7059AA09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613ED-A504-1942-B42C-5E57E2BB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58245-5F5A-E74B-BE51-691AC628A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A3043-A218-D544-8533-DA8D11DA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8FE5F-29BB-B843-A943-1309C9B8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648DF-3DB6-C24A-8A63-394F136A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9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8C55-5068-AA45-A9EA-7D1E4FA0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D938D-0D56-4941-B765-1059E06FC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68078-1770-B24B-8783-BC594D882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316C2-FA84-9241-9BF1-25CE8D43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7ABEA-5169-9941-967E-0FD888B6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9BD1D-FF2C-864E-9477-240194B3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EEC96-7010-B54F-96D7-FC76CC7F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22C2C-4881-5A4B-8E70-1019E8C8E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F8C46-5376-3844-A468-099E49927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3C59-B2A6-F043-867E-C5EDB01F0392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C5B0-0AEE-CF46-BA71-05E1519CD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44BFA-8AA6-AC4B-B0F5-B7A77B2A1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1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0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C993EB35-2E0F-8E43-BF71-CB8F81FF5343}"/>
              </a:ext>
            </a:extLst>
          </p:cNvPr>
          <p:cNvSpPr txBox="1"/>
          <p:nvPr/>
        </p:nvSpPr>
        <p:spPr>
          <a:xfrm>
            <a:off x="6772057" y="2777870"/>
            <a:ext cx="3996852" cy="2405114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2E094-34B6-9446-8540-A6AA565ED65E}"/>
              </a:ext>
            </a:extLst>
          </p:cNvPr>
          <p:cNvSpPr txBox="1"/>
          <p:nvPr/>
        </p:nvSpPr>
        <p:spPr>
          <a:xfrm>
            <a:off x="643933" y="2818715"/>
            <a:ext cx="3996852" cy="2405114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6528" y="2662"/>
            <a:ext cx="1219852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When there’s solute …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3C752FF-660D-6D49-B64E-9ED5BB7D390D}"/>
              </a:ext>
            </a:extLst>
          </p:cNvPr>
          <p:cNvGrpSpPr/>
          <p:nvPr/>
        </p:nvGrpSpPr>
        <p:grpSpPr>
          <a:xfrm>
            <a:off x="5040764" y="2376547"/>
            <a:ext cx="1270771" cy="915675"/>
            <a:chOff x="5119426" y="2815327"/>
            <a:chExt cx="1270771" cy="915675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D4F1954-1958-CC48-98A8-858B3873C949}"/>
                </a:ext>
              </a:extLst>
            </p:cNvPr>
            <p:cNvCxnSpPr>
              <a:cxnSpLocks/>
            </p:cNvCxnSpPr>
            <p:nvPr/>
          </p:nvCxnSpPr>
          <p:spPr>
            <a:xfrm>
              <a:off x="5243003" y="3731002"/>
              <a:ext cx="114719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3F88AAA-B1B9-EC40-910B-C4C27709B72F}"/>
                </a:ext>
              </a:extLst>
            </p:cNvPr>
            <p:cNvSpPr txBox="1"/>
            <p:nvPr/>
          </p:nvSpPr>
          <p:spPr>
            <a:xfrm>
              <a:off x="5119426" y="2815327"/>
              <a:ext cx="12041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Add solute 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A3395A-765C-9140-BAEE-2594C4E44AB4}"/>
              </a:ext>
            </a:extLst>
          </p:cNvPr>
          <p:cNvGrpSpPr/>
          <p:nvPr/>
        </p:nvGrpSpPr>
        <p:grpSpPr>
          <a:xfrm>
            <a:off x="569686" y="580615"/>
            <a:ext cx="5232400" cy="4699000"/>
            <a:chOff x="584200" y="1193800"/>
            <a:chExt cx="5232400" cy="4699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0174207-93D4-474E-A93B-3877B10B226E}"/>
                </a:ext>
              </a:extLst>
            </p:cNvPr>
            <p:cNvGrpSpPr/>
            <p:nvPr/>
          </p:nvGrpSpPr>
          <p:grpSpPr>
            <a:xfrm>
              <a:off x="584200" y="1193800"/>
              <a:ext cx="5232400" cy="4699000"/>
              <a:chOff x="3009900" y="1244600"/>
              <a:chExt cx="7239968" cy="461010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D78FB2C4-4207-F744-8999-2E60EA40F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2500" y="3251200"/>
                <a:ext cx="0" cy="78740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Frame 2">
                <a:extLst>
                  <a:ext uri="{FF2B5EF4-FFF2-40B4-BE49-F238E27FC236}">
                    <a16:creationId xmlns:a16="http://schemas.microsoft.com/office/drawing/2014/main" id="{40FE086D-BBAE-984C-BE47-81FFD45A7DF8}"/>
                  </a:ext>
                </a:extLst>
              </p:cNvPr>
              <p:cNvSpPr/>
              <p:nvPr/>
            </p:nvSpPr>
            <p:spPr>
              <a:xfrm>
                <a:off x="3009900" y="1244600"/>
                <a:ext cx="5740400" cy="4610100"/>
              </a:xfrm>
              <a:prstGeom prst="frame">
                <a:avLst>
                  <a:gd name="adj1" fmla="val 1205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70B865-7CA7-9240-AEEF-1BAB8D56EF09}"/>
                  </a:ext>
                </a:extLst>
              </p:cNvPr>
              <p:cNvSpPr txBox="1"/>
              <p:nvPr/>
            </p:nvSpPr>
            <p:spPr>
              <a:xfrm>
                <a:off x="5199577" y="4789958"/>
                <a:ext cx="2247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Pure A</a:t>
                </a:r>
                <a:r>
                  <a:rPr lang="en-US" sz="2400" i="1" dirty="0"/>
                  <a:t>(l)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B9A266D6-8F13-6643-9FAA-9E217C679B66}"/>
                      </a:ext>
                    </a:extLst>
                  </p:cNvPr>
                  <p:cNvSpPr txBox="1"/>
                  <p:nvPr/>
                </p:nvSpPr>
                <p:spPr>
                  <a:xfrm>
                    <a:off x="4942579" y="1667283"/>
                    <a:ext cx="27354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B9A266D6-8F13-6643-9FAA-9E217C679B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2579" y="1667283"/>
                    <a:ext cx="2735425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82"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D6A8BAF-CDF3-FC48-83AF-FC4E81A73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0200" y="3155950"/>
                <a:ext cx="0" cy="78740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6B028D-A1D8-384E-8469-66A683C4A421}"/>
                  </a:ext>
                </a:extLst>
              </p:cNvPr>
              <p:cNvSpPr txBox="1"/>
              <p:nvPr/>
            </p:nvSpPr>
            <p:spPr>
              <a:xfrm>
                <a:off x="3948627" y="2669232"/>
                <a:ext cx="432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ABA3BD-4ACD-054E-AE13-E3BA31884CD4}"/>
                  </a:ext>
                </a:extLst>
              </p:cNvPr>
              <p:cNvSpPr txBox="1"/>
              <p:nvPr/>
            </p:nvSpPr>
            <p:spPr>
              <a:xfrm>
                <a:off x="4546063" y="2781422"/>
                <a:ext cx="432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7AB57D3-A090-1546-AC7A-7000EEDF78CC}"/>
                  </a:ext>
                </a:extLst>
              </p:cNvPr>
              <p:cNvSpPr txBox="1"/>
              <p:nvPr/>
            </p:nvSpPr>
            <p:spPr>
              <a:xfrm>
                <a:off x="5270501" y="3804506"/>
                <a:ext cx="432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0F7E03-30D4-9540-8416-15A1F510F378}"/>
                  </a:ext>
                </a:extLst>
              </p:cNvPr>
              <p:cNvSpPr txBox="1"/>
              <p:nvPr/>
            </p:nvSpPr>
            <p:spPr>
              <a:xfrm>
                <a:off x="5974771" y="3953643"/>
                <a:ext cx="432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56E287E-788B-1A4B-84B3-ED6DABB7E3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937" y="3080606"/>
                <a:ext cx="0" cy="72390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AFBCD25E-1BAA-5449-834B-1898D974CB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0837" y="3181350"/>
                <a:ext cx="0" cy="72390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2397B7-19E7-3948-8241-49D4568622F9}"/>
                  </a:ext>
                </a:extLst>
              </p:cNvPr>
              <p:cNvSpPr txBox="1"/>
              <p:nvPr/>
            </p:nvSpPr>
            <p:spPr>
              <a:xfrm>
                <a:off x="6526728" y="3025934"/>
                <a:ext cx="3723140" cy="45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Equilibrium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3AD450-A84F-3045-A36D-3E3BB4A8F4AA}"/>
                </a:ext>
              </a:extLst>
            </p:cNvPr>
            <p:cNvSpPr/>
            <p:nvPr/>
          </p:nvSpPr>
          <p:spPr>
            <a:xfrm>
              <a:off x="765970" y="1518131"/>
              <a:ext cx="7072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A(</a:t>
              </a:r>
              <a:r>
                <a:rPr lang="en-US" sz="2400" i="1" dirty="0"/>
                <a:t>g</a:t>
              </a:r>
              <a:r>
                <a:rPr lang="en-US" sz="2400" dirty="0"/>
                <a:t>)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DCABEF-C6D1-9C4E-9C91-B0B8A685058B}"/>
              </a:ext>
            </a:extLst>
          </p:cNvPr>
          <p:cNvCxnSpPr>
            <a:cxnSpLocks/>
          </p:cNvCxnSpPr>
          <p:nvPr/>
        </p:nvCxnSpPr>
        <p:spPr>
          <a:xfrm flipV="1">
            <a:off x="9081480" y="3099370"/>
            <a:ext cx="0" cy="2724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4BC3DD8-122F-684D-A8E9-87B6977C5889}"/>
              </a:ext>
            </a:extLst>
          </p:cNvPr>
          <p:cNvSpPr txBox="1"/>
          <p:nvPr/>
        </p:nvSpPr>
        <p:spPr>
          <a:xfrm>
            <a:off x="10134383" y="3807238"/>
            <a:ext cx="312842" cy="47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BF74F8-4460-4043-A59D-84DD43D8727C}"/>
              </a:ext>
            </a:extLst>
          </p:cNvPr>
          <p:cNvSpPr txBox="1"/>
          <p:nvPr/>
        </p:nvSpPr>
        <p:spPr>
          <a:xfrm>
            <a:off x="8914669" y="3276003"/>
            <a:ext cx="312842" cy="47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BCE74C-A034-864A-967E-76B26E0C4B34}"/>
              </a:ext>
            </a:extLst>
          </p:cNvPr>
          <p:cNvGrpSpPr/>
          <p:nvPr/>
        </p:nvGrpSpPr>
        <p:grpSpPr>
          <a:xfrm>
            <a:off x="1302280" y="3131991"/>
            <a:ext cx="2986654" cy="1906393"/>
            <a:chOff x="1302280" y="3131991"/>
            <a:chExt cx="2986654" cy="190639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5E5311C-E1C9-8842-BB57-4A0D4C2B2025}"/>
                </a:ext>
              </a:extLst>
            </p:cNvPr>
            <p:cNvSpPr txBox="1"/>
            <p:nvPr/>
          </p:nvSpPr>
          <p:spPr>
            <a:xfrm>
              <a:off x="3976092" y="3131991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C39AD6-F816-6249-A3FD-F52ACD59C4FE}"/>
                </a:ext>
              </a:extLst>
            </p:cNvPr>
            <p:cNvSpPr txBox="1"/>
            <p:nvPr/>
          </p:nvSpPr>
          <p:spPr>
            <a:xfrm>
              <a:off x="1302280" y="3745143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BDF0018-627D-0A47-9E8B-C5E4AF47B16B}"/>
                </a:ext>
              </a:extLst>
            </p:cNvPr>
            <p:cNvSpPr txBox="1"/>
            <p:nvPr/>
          </p:nvSpPr>
          <p:spPr>
            <a:xfrm>
              <a:off x="3789028" y="4567816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8F4019F-12BE-FB4A-AE22-6743A43BCB41}"/>
                </a:ext>
              </a:extLst>
            </p:cNvPr>
            <p:cNvSpPr txBox="1"/>
            <p:nvPr/>
          </p:nvSpPr>
          <p:spPr>
            <a:xfrm>
              <a:off x="1524909" y="4552345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88173DF-E417-4E4D-9461-5B715F018027}"/>
              </a:ext>
            </a:extLst>
          </p:cNvPr>
          <p:cNvGrpSpPr/>
          <p:nvPr/>
        </p:nvGrpSpPr>
        <p:grpSpPr>
          <a:xfrm>
            <a:off x="7455775" y="3166456"/>
            <a:ext cx="2986654" cy="1906393"/>
            <a:chOff x="1302280" y="3131991"/>
            <a:chExt cx="2986654" cy="190639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02E1394-760D-974D-9FB5-170BD28F819B}"/>
                </a:ext>
              </a:extLst>
            </p:cNvPr>
            <p:cNvSpPr txBox="1"/>
            <p:nvPr/>
          </p:nvSpPr>
          <p:spPr>
            <a:xfrm>
              <a:off x="3976092" y="3131991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69A0C07-C013-8D44-8395-9F2392427ABA}"/>
                </a:ext>
              </a:extLst>
            </p:cNvPr>
            <p:cNvSpPr txBox="1"/>
            <p:nvPr/>
          </p:nvSpPr>
          <p:spPr>
            <a:xfrm>
              <a:off x="1302280" y="3745143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B7C304E-285F-5343-910D-6F0919E15DDB}"/>
                </a:ext>
              </a:extLst>
            </p:cNvPr>
            <p:cNvSpPr txBox="1"/>
            <p:nvPr/>
          </p:nvSpPr>
          <p:spPr>
            <a:xfrm>
              <a:off x="3789028" y="4567816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9F4DCF-0EAF-0745-B0CE-EED07BD5E31C}"/>
                </a:ext>
              </a:extLst>
            </p:cNvPr>
            <p:cNvSpPr txBox="1"/>
            <p:nvPr/>
          </p:nvSpPr>
          <p:spPr>
            <a:xfrm>
              <a:off x="1524909" y="4552345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6105B6D-A77A-7D4F-A337-7ADB264E9761}"/>
                  </a:ext>
                </a:extLst>
              </p:cNvPr>
              <p:cNvSpPr txBox="1"/>
              <p:nvPr/>
            </p:nvSpPr>
            <p:spPr>
              <a:xfrm>
                <a:off x="50623" y="5522739"/>
                <a:ext cx="120194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vapor pressure of the gaseous form of a solvent in equilibrium with a </a:t>
                </a:r>
                <a:r>
                  <a:rPr lang="en-US" sz="2400" i="1" dirty="0"/>
                  <a:t>solution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) will be less than it would be above the </a:t>
                </a:r>
                <a:r>
                  <a:rPr lang="en-US" sz="2400" i="1" dirty="0"/>
                  <a:t>pure solvent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6105B6D-A77A-7D4F-A337-7ADB264E9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3" y="5522739"/>
                <a:ext cx="12019457" cy="830997"/>
              </a:xfrm>
              <a:prstGeom prst="rect">
                <a:avLst/>
              </a:prstGeom>
              <a:blipFill>
                <a:blip r:embed="rId3"/>
                <a:stretch>
                  <a:fillRect l="-738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2F48411-B56B-7C4C-9B47-CA93E74FD87B}"/>
              </a:ext>
            </a:extLst>
          </p:cNvPr>
          <p:cNvGrpSpPr/>
          <p:nvPr/>
        </p:nvGrpSpPr>
        <p:grpSpPr>
          <a:xfrm>
            <a:off x="6696253" y="559807"/>
            <a:ext cx="4585821" cy="4699000"/>
            <a:chOff x="6696253" y="559807"/>
            <a:chExt cx="4585821" cy="4699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C050E6-9D7C-FF49-AEA4-7C05927710D1}"/>
                </a:ext>
              </a:extLst>
            </p:cNvPr>
            <p:cNvGrpSpPr/>
            <p:nvPr/>
          </p:nvGrpSpPr>
          <p:grpSpPr>
            <a:xfrm>
              <a:off x="6696253" y="559807"/>
              <a:ext cx="4148647" cy="4699000"/>
              <a:chOff x="6696253" y="1183752"/>
              <a:chExt cx="4148647" cy="469900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C70B8CD1-70DD-C44F-9A4C-358C7477865F}"/>
                  </a:ext>
                </a:extLst>
              </p:cNvPr>
              <p:cNvGrpSpPr/>
              <p:nvPr/>
            </p:nvGrpSpPr>
            <p:grpSpPr>
              <a:xfrm>
                <a:off x="6696253" y="1183752"/>
                <a:ext cx="4148647" cy="4699000"/>
                <a:chOff x="6696253" y="1193800"/>
                <a:chExt cx="4148647" cy="46990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5FB049A-1453-684C-92FF-AEE2EB3E985F}"/>
                    </a:ext>
                  </a:extLst>
                </p:cNvPr>
                <p:cNvGrpSpPr/>
                <p:nvPr/>
              </p:nvGrpSpPr>
              <p:grpSpPr>
                <a:xfrm>
                  <a:off x="6696253" y="1193800"/>
                  <a:ext cx="4148647" cy="4699000"/>
                  <a:chOff x="3009900" y="1244600"/>
                  <a:chExt cx="5740400" cy="4610100"/>
                </a:xfrm>
              </p:grpSpPr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03474F98-D989-9B44-8985-8A7A4449AF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62500" y="3251200"/>
                    <a:ext cx="0" cy="787400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Frame 42">
                    <a:extLst>
                      <a:ext uri="{FF2B5EF4-FFF2-40B4-BE49-F238E27FC236}">
                        <a16:creationId xmlns:a16="http://schemas.microsoft.com/office/drawing/2014/main" id="{F44AD7FF-69C2-184A-97EC-3505B73D64D3}"/>
                      </a:ext>
                    </a:extLst>
                  </p:cNvPr>
                  <p:cNvSpPr/>
                  <p:nvPr/>
                </p:nvSpPr>
                <p:spPr>
                  <a:xfrm>
                    <a:off x="3009900" y="1244600"/>
                    <a:ext cx="5740400" cy="4610100"/>
                  </a:xfrm>
                  <a:prstGeom prst="frame">
                    <a:avLst>
                      <a:gd name="adj1" fmla="val 1205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BB1C574A-7461-0D4C-AC56-3CBEF17A7E50}"/>
                      </a:ext>
                    </a:extLst>
                  </p:cNvPr>
                  <p:cNvSpPr txBox="1"/>
                  <p:nvPr/>
                </p:nvSpPr>
                <p:spPr>
                  <a:xfrm>
                    <a:off x="4912355" y="4661426"/>
                    <a:ext cx="2247900" cy="8152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  <a:r>
                      <a:rPr lang="en-US" sz="2400" i="1" dirty="0"/>
                      <a:t>(l) with dissolved B</a:t>
                    </a:r>
                  </a:p>
                </p:txBody>
              </p: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A63D5BF-C3B1-BD4A-BAB8-B2096DD2FD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40200" y="3155950"/>
                    <a:ext cx="0" cy="787400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73410F4-E196-C74A-8153-31ECE515C9E9}"/>
                      </a:ext>
                    </a:extLst>
                  </p:cNvPr>
                  <p:cNvSpPr txBox="1"/>
                  <p:nvPr/>
                </p:nvSpPr>
                <p:spPr>
                  <a:xfrm>
                    <a:off x="3948627" y="2669232"/>
                    <a:ext cx="43287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EC1D902-6C60-E747-9C9F-F6A94E5C07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46063" y="2781422"/>
                    <a:ext cx="43287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557594D2-A389-854D-AA04-11F0834BEACC}"/>
                      </a:ext>
                    </a:extLst>
                  </p:cNvPr>
                  <p:cNvSpPr txBox="1"/>
                  <p:nvPr/>
                </p:nvSpPr>
                <p:spPr>
                  <a:xfrm>
                    <a:off x="5270501" y="3804506"/>
                    <a:ext cx="43287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571054FA-0BC8-D740-B1DB-A8D6FD5FC9D6}"/>
                      </a:ext>
                    </a:extLst>
                  </p:cNvPr>
                  <p:cNvSpPr txBox="1"/>
                  <p:nvPr/>
                </p:nvSpPr>
                <p:spPr>
                  <a:xfrm>
                    <a:off x="6093855" y="3353079"/>
                    <a:ext cx="43287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B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97DFAC77-DD9C-314B-ADFD-E6A6A5199B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86937" y="3080606"/>
                    <a:ext cx="0" cy="723900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94BBADF-983E-F949-AAA3-29D88A92F75A}"/>
                    </a:ext>
                  </a:extLst>
                </p:cNvPr>
                <p:cNvSpPr/>
                <p:nvPr/>
              </p:nvSpPr>
              <p:spPr>
                <a:xfrm>
                  <a:off x="6823857" y="1458187"/>
                  <a:ext cx="7072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A(</a:t>
                  </a:r>
                  <a:r>
                    <a:rPr lang="en-US" sz="2400" i="1" dirty="0"/>
                    <a:t>g</a:t>
                  </a:r>
                  <a:r>
                    <a:rPr lang="en-US" sz="2400" dirty="0"/>
                    <a:t>)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76C67F3-4A12-A54C-9896-5E2CD194ACD5}"/>
                      </a:ext>
                    </a:extLst>
                  </p:cNvPr>
                  <p:cNvSpPr txBox="1"/>
                  <p:nvPr/>
                </p:nvSpPr>
                <p:spPr>
                  <a:xfrm>
                    <a:off x="7840224" y="1565309"/>
                    <a:ext cx="1976920" cy="4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76C67F3-4A12-A54C-9896-5E2CD194AC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0224" y="1565309"/>
                    <a:ext cx="1976920" cy="47056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41" b="-25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58D2C6-C7E3-1B4B-BABA-8CA8727EEB99}"/>
                </a:ext>
              </a:extLst>
            </p:cNvPr>
            <p:cNvSpPr txBox="1"/>
            <p:nvPr/>
          </p:nvSpPr>
          <p:spPr>
            <a:xfrm>
              <a:off x="9227511" y="1930322"/>
              <a:ext cx="20545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New equilibrium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169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45411" y="310395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672F10-E54B-394F-B364-B57097700487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624530" y="4612176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780740" y="46829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45AF59C4-911C-5464-811A-FF019977C833}"/>
              </a:ext>
            </a:extLst>
          </p:cNvPr>
          <p:cNvSpPr/>
          <p:nvPr/>
        </p:nvSpPr>
        <p:spPr>
          <a:xfrm>
            <a:off x="2684080" y="4168007"/>
            <a:ext cx="179091" cy="258086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582E72-7229-D8AD-D90C-AB118F916587}"/>
                  </a:ext>
                </a:extLst>
              </p:cNvPr>
              <p:cNvSpPr txBox="1"/>
              <p:nvPr/>
            </p:nvSpPr>
            <p:spPr>
              <a:xfrm>
                <a:off x="5255342" y="788141"/>
                <a:ext cx="6936658" cy="2005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𝒔𝒖𝒃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(using Clausius-Clapeyron)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/>
                  <a:t> (say, 0.5 mol/kg)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Do it again for other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In a spreadsheet, plot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dirty="0"/>
                  <a:t>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582E72-7229-D8AD-D90C-AB118F916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342" y="788141"/>
                <a:ext cx="6936658" cy="2005164"/>
              </a:xfrm>
              <a:prstGeom prst="rect">
                <a:avLst/>
              </a:prstGeom>
              <a:blipFill>
                <a:blip r:embed="rId8"/>
                <a:stretch>
                  <a:fillRect l="-1277" t="-1887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8809DB1-F874-7D1C-1349-8E5FFDF4E063}"/>
              </a:ext>
            </a:extLst>
          </p:cNvPr>
          <p:cNvSpPr txBox="1"/>
          <p:nvPr/>
        </p:nvSpPr>
        <p:spPr>
          <a:xfrm>
            <a:off x="16332" y="2662"/>
            <a:ext cx="1212733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Raoult’s Law to deduce Blagden’s Law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88B35E-DDAE-DFCE-5DC3-4AE6A8426254}"/>
              </a:ext>
            </a:extLst>
          </p:cNvPr>
          <p:cNvGrpSpPr/>
          <p:nvPr/>
        </p:nvGrpSpPr>
        <p:grpSpPr>
          <a:xfrm>
            <a:off x="5751970" y="4364661"/>
            <a:ext cx="5765717" cy="1509520"/>
            <a:chOff x="6101899" y="4082386"/>
            <a:chExt cx="6987304" cy="21842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4C80B6-B2C4-7A73-F452-9B162CC01913}"/>
                </a:ext>
              </a:extLst>
            </p:cNvPr>
            <p:cNvGrpSpPr/>
            <p:nvPr/>
          </p:nvGrpSpPr>
          <p:grpSpPr>
            <a:xfrm>
              <a:off x="6101899" y="4082386"/>
              <a:ext cx="4578895" cy="2184294"/>
              <a:chOff x="6101899" y="4082386"/>
              <a:chExt cx="4578895" cy="218429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4C32321-F5CF-7812-845A-51A44FDD94EA}"/>
                  </a:ext>
                </a:extLst>
              </p:cNvPr>
              <p:cNvGrpSpPr/>
              <p:nvPr/>
            </p:nvGrpSpPr>
            <p:grpSpPr>
              <a:xfrm>
                <a:off x="6101899" y="4082386"/>
                <a:ext cx="4578895" cy="2184294"/>
                <a:chOff x="5816241" y="4573429"/>
                <a:chExt cx="4578895" cy="2184294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D4C7DDD-CAC1-C956-42CD-9FB956B4E366}"/>
                    </a:ext>
                  </a:extLst>
                </p:cNvPr>
                <p:cNvGrpSpPr/>
                <p:nvPr/>
              </p:nvGrpSpPr>
              <p:grpSpPr>
                <a:xfrm>
                  <a:off x="6668396" y="4643304"/>
                  <a:ext cx="2845474" cy="1732125"/>
                  <a:chOff x="6626831" y="4463192"/>
                  <a:chExt cx="2845474" cy="1732125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49BF49A1-5A04-1F8D-6B60-D98CC38CC492}"/>
                      </a:ext>
                    </a:extLst>
                  </p:cNvPr>
                  <p:cNvCxnSpPr/>
                  <p:nvPr/>
                </p:nvCxnSpPr>
                <p:spPr>
                  <a:xfrm>
                    <a:off x="6626831" y="4463192"/>
                    <a:ext cx="0" cy="173212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56B62F6-5AC5-142D-1F41-D1C13ADB6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26832" y="6184945"/>
                    <a:ext cx="2845473" cy="1037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280F5270-4445-D419-7287-8DB3C6D77C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2027" y="6134224"/>
                      <a:ext cx="1023109" cy="623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2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200" b="1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E36E501-1523-000F-29A6-54D064FC39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72027" y="6134224"/>
                      <a:ext cx="1023109" cy="6234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C4E4BB4-B395-6E91-C7C7-FEEB946C08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6241" y="4573429"/>
                      <a:ext cx="711116" cy="623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a14:m>
                      <a:r>
                        <a:rPr lang="en-US" sz="22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D11BF79C-42A2-1331-64AA-0CA2D8F251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6241" y="4573429"/>
                      <a:ext cx="711116" cy="6234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128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4F68FF5-5A35-958E-F175-319DB9F914FF}"/>
                    </a:ext>
                  </a:extLst>
                </p:cNvPr>
                <p:cNvSpPr/>
                <p:nvPr/>
              </p:nvSpPr>
              <p:spPr>
                <a:xfrm>
                  <a:off x="7038109" y="5985162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0654A736-E4FA-D85D-C531-94CEB52A689B}"/>
                    </a:ext>
                  </a:extLst>
                </p:cNvPr>
                <p:cNvSpPr/>
                <p:nvPr/>
              </p:nvSpPr>
              <p:spPr>
                <a:xfrm>
                  <a:off x="6594762" y="6289967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F6A7E54-D34D-61C5-8075-393AEE9E9406}"/>
                    </a:ext>
                  </a:extLst>
                </p:cNvPr>
                <p:cNvSpPr/>
                <p:nvPr/>
              </p:nvSpPr>
              <p:spPr>
                <a:xfrm>
                  <a:off x="7620002" y="5694214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338E3E9-3DFF-D1B0-B936-9DADF1810F3C}"/>
                    </a:ext>
                  </a:extLst>
                </p:cNvPr>
                <p:cNvSpPr/>
                <p:nvPr/>
              </p:nvSpPr>
              <p:spPr>
                <a:xfrm>
                  <a:off x="8077202" y="5472540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AD9AABA-6AE7-DE2F-2654-BA6BF71B44CC}"/>
                    </a:ext>
                  </a:extLst>
                </p:cNvPr>
                <p:cNvSpPr/>
                <p:nvPr/>
              </p:nvSpPr>
              <p:spPr>
                <a:xfrm>
                  <a:off x="8589820" y="5250866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F1A39D8-1D61-848A-6C75-E83004BD3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2110" y="4644900"/>
                <a:ext cx="2364192" cy="12667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FD87FB-ED55-132A-3309-6452E9C0DB44}"/>
                </a:ext>
              </a:extLst>
            </p:cNvPr>
            <p:cNvSpPr txBox="1"/>
            <p:nvPr/>
          </p:nvSpPr>
          <p:spPr>
            <a:xfrm>
              <a:off x="9579702" y="4110292"/>
              <a:ext cx="3509501" cy="6680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029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45411" y="310395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672F10-E54B-394F-B364-B57097700487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624530" y="4612176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780740" y="46829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45AF59C4-911C-5464-811A-FF019977C833}"/>
              </a:ext>
            </a:extLst>
          </p:cNvPr>
          <p:cNvSpPr/>
          <p:nvPr/>
        </p:nvSpPr>
        <p:spPr>
          <a:xfrm>
            <a:off x="2684080" y="4168007"/>
            <a:ext cx="179091" cy="258086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582E72-7229-D8AD-D90C-AB118F916587}"/>
                  </a:ext>
                </a:extLst>
              </p:cNvPr>
              <p:cNvSpPr txBox="1"/>
              <p:nvPr/>
            </p:nvSpPr>
            <p:spPr>
              <a:xfrm>
                <a:off x="5255342" y="788141"/>
                <a:ext cx="6936658" cy="237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𝒔𝒖𝒃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(using Clausius-Clapeyron)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/>
                  <a:t> (say, 0.5 mol/kg)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Do it again for other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In a spreadsheet, plot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dirty="0"/>
                  <a:t>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Use trendline to get the </a:t>
                </a:r>
                <a:r>
                  <a:rPr lang="en-US" sz="2400" b="1" dirty="0"/>
                  <a:t>slope</a:t>
                </a:r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582E72-7229-D8AD-D90C-AB118F916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342" y="788141"/>
                <a:ext cx="6936658" cy="2374496"/>
              </a:xfrm>
              <a:prstGeom prst="rect">
                <a:avLst/>
              </a:prstGeom>
              <a:blipFill>
                <a:blip r:embed="rId7"/>
                <a:stretch>
                  <a:fillRect l="-1277" t="-158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8809DB1-F874-7D1C-1349-8E5FFDF4E063}"/>
              </a:ext>
            </a:extLst>
          </p:cNvPr>
          <p:cNvSpPr txBox="1"/>
          <p:nvPr/>
        </p:nvSpPr>
        <p:spPr>
          <a:xfrm>
            <a:off x="16332" y="2662"/>
            <a:ext cx="1212733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Raoult’s Law to deduce Blagden’s Law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88B35E-DDAE-DFCE-5DC3-4AE6A8426254}"/>
              </a:ext>
            </a:extLst>
          </p:cNvPr>
          <p:cNvGrpSpPr/>
          <p:nvPr/>
        </p:nvGrpSpPr>
        <p:grpSpPr>
          <a:xfrm>
            <a:off x="5751970" y="4364661"/>
            <a:ext cx="5765717" cy="1509520"/>
            <a:chOff x="6101899" y="4082386"/>
            <a:chExt cx="6987304" cy="21842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4C80B6-B2C4-7A73-F452-9B162CC01913}"/>
                </a:ext>
              </a:extLst>
            </p:cNvPr>
            <p:cNvGrpSpPr/>
            <p:nvPr/>
          </p:nvGrpSpPr>
          <p:grpSpPr>
            <a:xfrm>
              <a:off x="6101899" y="4082386"/>
              <a:ext cx="4578895" cy="2184294"/>
              <a:chOff x="6101899" y="4082386"/>
              <a:chExt cx="4578895" cy="218429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4C32321-F5CF-7812-845A-51A44FDD94EA}"/>
                  </a:ext>
                </a:extLst>
              </p:cNvPr>
              <p:cNvGrpSpPr/>
              <p:nvPr/>
            </p:nvGrpSpPr>
            <p:grpSpPr>
              <a:xfrm>
                <a:off x="6101899" y="4082386"/>
                <a:ext cx="4578895" cy="2184294"/>
                <a:chOff x="5816241" y="4573429"/>
                <a:chExt cx="4578895" cy="2184294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D4C7DDD-CAC1-C956-42CD-9FB956B4E366}"/>
                    </a:ext>
                  </a:extLst>
                </p:cNvPr>
                <p:cNvGrpSpPr/>
                <p:nvPr/>
              </p:nvGrpSpPr>
              <p:grpSpPr>
                <a:xfrm>
                  <a:off x="6668396" y="4643304"/>
                  <a:ext cx="2845474" cy="1732125"/>
                  <a:chOff x="6626831" y="4463192"/>
                  <a:chExt cx="2845474" cy="1732125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49BF49A1-5A04-1F8D-6B60-D98CC38CC492}"/>
                      </a:ext>
                    </a:extLst>
                  </p:cNvPr>
                  <p:cNvCxnSpPr/>
                  <p:nvPr/>
                </p:nvCxnSpPr>
                <p:spPr>
                  <a:xfrm>
                    <a:off x="6626831" y="4463192"/>
                    <a:ext cx="0" cy="173212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56B62F6-5AC5-142D-1F41-D1C13ADB6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26832" y="6184945"/>
                    <a:ext cx="2845473" cy="1037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280F5270-4445-D419-7287-8DB3C6D77C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2027" y="6134224"/>
                      <a:ext cx="1023109" cy="623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2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200" b="1" dirty="0"/>
                    </a:p>
                  </p:txBody>
                </p:sp>
              </mc:Choice>
              <mc:Fallback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280F5270-4445-D419-7287-8DB3C6D77C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72027" y="6134224"/>
                      <a:ext cx="1023109" cy="6234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C4E4BB4-B395-6E91-C7C7-FEEB946C08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6241" y="4573429"/>
                      <a:ext cx="711116" cy="623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a14:m>
                      <a:r>
                        <a:rPr lang="en-US" sz="22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C4E4BB4-B395-6E91-C7C7-FEEB946C08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6241" y="4573429"/>
                      <a:ext cx="711116" cy="6234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128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4F68FF5-5A35-958E-F175-319DB9F914FF}"/>
                    </a:ext>
                  </a:extLst>
                </p:cNvPr>
                <p:cNvSpPr/>
                <p:nvPr/>
              </p:nvSpPr>
              <p:spPr>
                <a:xfrm>
                  <a:off x="7038109" y="5985162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0654A736-E4FA-D85D-C531-94CEB52A689B}"/>
                    </a:ext>
                  </a:extLst>
                </p:cNvPr>
                <p:cNvSpPr/>
                <p:nvPr/>
              </p:nvSpPr>
              <p:spPr>
                <a:xfrm>
                  <a:off x="6594762" y="6289967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F6A7E54-D34D-61C5-8075-393AEE9E9406}"/>
                    </a:ext>
                  </a:extLst>
                </p:cNvPr>
                <p:cNvSpPr/>
                <p:nvPr/>
              </p:nvSpPr>
              <p:spPr>
                <a:xfrm>
                  <a:off x="7620002" y="5694214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338E3E9-3DFF-D1B0-B936-9DADF1810F3C}"/>
                    </a:ext>
                  </a:extLst>
                </p:cNvPr>
                <p:cNvSpPr/>
                <p:nvPr/>
              </p:nvSpPr>
              <p:spPr>
                <a:xfrm>
                  <a:off x="8077202" y="5472540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AD9AABA-6AE7-DE2F-2654-BA6BF71B44CC}"/>
                    </a:ext>
                  </a:extLst>
                </p:cNvPr>
                <p:cNvSpPr/>
                <p:nvPr/>
              </p:nvSpPr>
              <p:spPr>
                <a:xfrm>
                  <a:off x="8589820" y="5250866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F1A39D8-1D61-848A-6C75-E83004BD3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2110" y="4644900"/>
                <a:ext cx="2364192" cy="12667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FD87FB-ED55-132A-3309-6452E9C0DB44}"/>
                </a:ext>
              </a:extLst>
            </p:cNvPr>
            <p:cNvSpPr txBox="1"/>
            <p:nvPr/>
          </p:nvSpPr>
          <p:spPr>
            <a:xfrm>
              <a:off x="9579702" y="4110292"/>
              <a:ext cx="3509501" cy="6680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265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45411" y="310395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672F10-E54B-394F-B364-B57097700487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624530" y="4612176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780740" y="46829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45AF59C4-911C-5464-811A-FF019977C833}"/>
              </a:ext>
            </a:extLst>
          </p:cNvPr>
          <p:cNvSpPr/>
          <p:nvPr/>
        </p:nvSpPr>
        <p:spPr>
          <a:xfrm>
            <a:off x="2684080" y="4168007"/>
            <a:ext cx="179091" cy="258086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582E72-7229-D8AD-D90C-AB118F916587}"/>
                  </a:ext>
                </a:extLst>
              </p:cNvPr>
              <p:cNvSpPr txBox="1"/>
              <p:nvPr/>
            </p:nvSpPr>
            <p:spPr>
              <a:xfrm>
                <a:off x="5255342" y="788141"/>
                <a:ext cx="6936658" cy="237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𝒔𝒖𝒃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(using Clausius-Clapeyron)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/>
                  <a:t> (say, 0.5 mol/kg)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Do it again for other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In a spreadsheet, plot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dirty="0"/>
                  <a:t>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Use trendline to get the </a:t>
                </a:r>
                <a:r>
                  <a:rPr lang="en-US" sz="2400" b="1" dirty="0"/>
                  <a:t>slope</a:t>
                </a:r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582E72-7229-D8AD-D90C-AB118F916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342" y="788141"/>
                <a:ext cx="6936658" cy="2374496"/>
              </a:xfrm>
              <a:prstGeom prst="rect">
                <a:avLst/>
              </a:prstGeom>
              <a:blipFill>
                <a:blip r:embed="rId7"/>
                <a:stretch>
                  <a:fillRect l="-1277" t="-158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8809DB1-F874-7D1C-1349-8E5FFDF4E063}"/>
              </a:ext>
            </a:extLst>
          </p:cNvPr>
          <p:cNvSpPr txBox="1"/>
          <p:nvPr/>
        </p:nvSpPr>
        <p:spPr>
          <a:xfrm>
            <a:off x="16332" y="2662"/>
            <a:ext cx="1212733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Raoult’s Law to deduce Blagden’s Law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88B35E-DDAE-DFCE-5DC3-4AE6A8426254}"/>
              </a:ext>
            </a:extLst>
          </p:cNvPr>
          <p:cNvGrpSpPr/>
          <p:nvPr/>
        </p:nvGrpSpPr>
        <p:grpSpPr>
          <a:xfrm>
            <a:off x="5751970" y="4364661"/>
            <a:ext cx="5765717" cy="1509520"/>
            <a:chOff x="6101899" y="4082386"/>
            <a:chExt cx="6987304" cy="21842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4C80B6-B2C4-7A73-F452-9B162CC01913}"/>
                </a:ext>
              </a:extLst>
            </p:cNvPr>
            <p:cNvGrpSpPr/>
            <p:nvPr/>
          </p:nvGrpSpPr>
          <p:grpSpPr>
            <a:xfrm>
              <a:off x="6101899" y="4082386"/>
              <a:ext cx="4578895" cy="2184294"/>
              <a:chOff x="6101899" y="4082386"/>
              <a:chExt cx="4578895" cy="218429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4C32321-F5CF-7812-845A-51A44FDD94EA}"/>
                  </a:ext>
                </a:extLst>
              </p:cNvPr>
              <p:cNvGrpSpPr/>
              <p:nvPr/>
            </p:nvGrpSpPr>
            <p:grpSpPr>
              <a:xfrm>
                <a:off x="6101899" y="4082386"/>
                <a:ext cx="4578895" cy="2184294"/>
                <a:chOff x="5816241" y="4573429"/>
                <a:chExt cx="4578895" cy="2184294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D4C7DDD-CAC1-C956-42CD-9FB956B4E366}"/>
                    </a:ext>
                  </a:extLst>
                </p:cNvPr>
                <p:cNvGrpSpPr/>
                <p:nvPr/>
              </p:nvGrpSpPr>
              <p:grpSpPr>
                <a:xfrm>
                  <a:off x="6668396" y="4643304"/>
                  <a:ext cx="2845474" cy="1732125"/>
                  <a:chOff x="6626831" y="4463192"/>
                  <a:chExt cx="2845474" cy="1732125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49BF49A1-5A04-1F8D-6B60-D98CC38CC492}"/>
                      </a:ext>
                    </a:extLst>
                  </p:cNvPr>
                  <p:cNvCxnSpPr/>
                  <p:nvPr/>
                </p:nvCxnSpPr>
                <p:spPr>
                  <a:xfrm>
                    <a:off x="6626831" y="4463192"/>
                    <a:ext cx="0" cy="173212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56B62F6-5AC5-142D-1F41-D1C13ADB6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26832" y="6184945"/>
                    <a:ext cx="2845473" cy="1037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280F5270-4445-D419-7287-8DB3C6D77C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2027" y="6134224"/>
                      <a:ext cx="1023109" cy="623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2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200" b="1" dirty="0"/>
                    </a:p>
                  </p:txBody>
                </p:sp>
              </mc:Choice>
              <mc:Fallback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280F5270-4445-D419-7287-8DB3C6D77C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72027" y="6134224"/>
                      <a:ext cx="1023109" cy="6234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C4E4BB4-B395-6E91-C7C7-FEEB946C08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6241" y="4573429"/>
                      <a:ext cx="711116" cy="623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a14:m>
                      <a:r>
                        <a:rPr lang="en-US" sz="22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C4E4BB4-B395-6E91-C7C7-FEEB946C08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6241" y="4573429"/>
                      <a:ext cx="711116" cy="6234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128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4F68FF5-5A35-958E-F175-319DB9F914FF}"/>
                    </a:ext>
                  </a:extLst>
                </p:cNvPr>
                <p:cNvSpPr/>
                <p:nvPr/>
              </p:nvSpPr>
              <p:spPr>
                <a:xfrm>
                  <a:off x="7038109" y="5985162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0654A736-E4FA-D85D-C531-94CEB52A689B}"/>
                    </a:ext>
                  </a:extLst>
                </p:cNvPr>
                <p:cNvSpPr/>
                <p:nvPr/>
              </p:nvSpPr>
              <p:spPr>
                <a:xfrm>
                  <a:off x="6594762" y="6289967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F6A7E54-D34D-61C5-8075-393AEE9E9406}"/>
                    </a:ext>
                  </a:extLst>
                </p:cNvPr>
                <p:cNvSpPr/>
                <p:nvPr/>
              </p:nvSpPr>
              <p:spPr>
                <a:xfrm>
                  <a:off x="7620002" y="5694214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338E3E9-3DFF-D1B0-B936-9DADF1810F3C}"/>
                    </a:ext>
                  </a:extLst>
                </p:cNvPr>
                <p:cNvSpPr/>
                <p:nvPr/>
              </p:nvSpPr>
              <p:spPr>
                <a:xfrm>
                  <a:off x="8077202" y="5472540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AD9AABA-6AE7-DE2F-2654-BA6BF71B44CC}"/>
                    </a:ext>
                  </a:extLst>
                </p:cNvPr>
                <p:cNvSpPr/>
                <p:nvPr/>
              </p:nvSpPr>
              <p:spPr>
                <a:xfrm>
                  <a:off x="8589820" y="5250866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F1A39D8-1D61-848A-6C75-E83004BD3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2110" y="4644900"/>
                <a:ext cx="2364192" cy="12667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FD87FB-ED55-132A-3309-6452E9C0DB44}"/>
                </a:ext>
              </a:extLst>
            </p:cNvPr>
            <p:cNvSpPr txBox="1"/>
            <p:nvPr/>
          </p:nvSpPr>
          <p:spPr>
            <a:xfrm>
              <a:off x="9579702" y="4110292"/>
              <a:ext cx="3509501" cy="6680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78EA1C-536D-1FB3-D8A6-BE2B49A0B8AB}"/>
                  </a:ext>
                </a:extLst>
              </p:cNvPr>
              <p:cNvSpPr txBox="1"/>
              <p:nvPr/>
            </p:nvSpPr>
            <p:spPr>
              <a:xfrm>
                <a:off x="6531013" y="4066217"/>
                <a:ext cx="34055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78EA1C-536D-1FB3-D8A6-BE2B49A0B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13" y="4066217"/>
                <a:ext cx="3405534" cy="461665"/>
              </a:xfrm>
              <a:prstGeom prst="rect">
                <a:avLst/>
              </a:prstGeom>
              <a:blipFill>
                <a:blip r:embed="rId1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3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81944" y="1045461"/>
                <a:ext cx="7707295" cy="471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2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 handy formula for converting </a:t>
                </a:r>
                <a:r>
                  <a:rPr lang="en-US" sz="2200" b="1" dirty="0"/>
                  <a:t>molality</a:t>
                </a:r>
                <a:r>
                  <a:rPr lang="en-US" sz="2200" dirty="0"/>
                  <a:t> to </a:t>
                </a:r>
                <a:r>
                  <a:rPr lang="en-US" sz="2200" b="1" dirty="0"/>
                  <a:t>mole fraction</a:t>
                </a:r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b="1" dirty="0"/>
                  <a:t> </a:t>
                </a:r>
              </a:p>
              <a:p>
                <a:endParaRPr lang="en-US" sz="2200" b="1" dirty="0">
                  <a:solidFill>
                    <a:srgbClr val="7030A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b="1" dirty="0" err="1">
                    <a:solidFill>
                      <a:srgbClr val="7030A0"/>
                    </a:solidFill>
                  </a:rPr>
                  <a:t>Raoult</a:t>
                </a:r>
                <a:r>
                  <a:rPr lang="en-US" sz="2200" dirty="0">
                    <a:solidFill>
                      <a:srgbClr val="7030A0"/>
                    </a:solidFill>
                  </a:rPr>
                  <a:t>: The vapor pressure of the gaseous form of a solvent in equilibrium with an A+B solution will be less than it would be above pure solvent 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/>
                    </m:sSubSup>
                    <m:r>
                      <a:rPr lang="en-US" sz="22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sSubSup>
                      <m:sSub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rgbClr val="00B0F0"/>
                    </a:solidFill>
                  </a:rPr>
                  <a:t>Blagden</a:t>
                </a:r>
                <a:r>
                  <a:rPr lang="en-US" sz="2200" dirty="0">
                    <a:solidFill>
                      <a:srgbClr val="00B0F0"/>
                    </a:solidFill>
                  </a:rPr>
                  <a:t>: </a:t>
                </a:r>
                <a:r>
                  <a:rPr lang="en-US" sz="2200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The freezing point of the A+B solution will be depressed compared to the freezing temperature of pure solvent A: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  <m:r>
                      <a:rPr lang="en-US" sz="22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2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sz="22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2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sz="2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F0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r>
                  <a:rPr lang="en-US" sz="2200" b="1" dirty="0"/>
                  <a:t>CGI</a:t>
                </a:r>
                <a:r>
                  <a:rPr lang="en-US" sz="2200" dirty="0"/>
                  <a:t>: Making the connection between </a:t>
                </a:r>
                <a:r>
                  <a:rPr lang="en-US" sz="2200" dirty="0" err="1"/>
                  <a:t>Raoult</a:t>
                </a:r>
                <a:r>
                  <a:rPr lang="en-US" sz="2200" dirty="0"/>
                  <a:t> and Blagden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4" y="1045461"/>
                <a:ext cx="7707295" cy="4717382"/>
              </a:xfrm>
              <a:prstGeom prst="rect">
                <a:avLst/>
              </a:prstGeom>
              <a:blipFill>
                <a:blip r:embed="rId2"/>
                <a:stretch>
                  <a:fillRect l="-987" b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3271694-83E9-B54B-BF57-58E17B3325BF}"/>
              </a:ext>
            </a:extLst>
          </p:cNvPr>
          <p:cNvGrpSpPr/>
          <p:nvPr/>
        </p:nvGrpSpPr>
        <p:grpSpPr>
          <a:xfrm>
            <a:off x="8472487" y="971287"/>
            <a:ext cx="3319856" cy="3429764"/>
            <a:chOff x="6696253" y="559807"/>
            <a:chExt cx="4148647" cy="46990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C390DD-F4BA-204C-832D-166ED94FA850}"/>
                </a:ext>
              </a:extLst>
            </p:cNvPr>
            <p:cNvSpPr txBox="1"/>
            <p:nvPr/>
          </p:nvSpPr>
          <p:spPr>
            <a:xfrm>
              <a:off x="6772057" y="2777870"/>
              <a:ext cx="3996852" cy="2405114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D0AE55-511C-AD40-9874-2E82875C76D7}"/>
                </a:ext>
              </a:extLst>
            </p:cNvPr>
            <p:cNvSpPr txBox="1"/>
            <p:nvPr/>
          </p:nvSpPr>
          <p:spPr>
            <a:xfrm>
              <a:off x="10134383" y="3807238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AF6ABAC-F1AC-5844-86AA-1A653A2254F5}"/>
                </a:ext>
              </a:extLst>
            </p:cNvPr>
            <p:cNvGrpSpPr/>
            <p:nvPr/>
          </p:nvGrpSpPr>
          <p:grpSpPr>
            <a:xfrm>
              <a:off x="7455775" y="3166456"/>
              <a:ext cx="2986654" cy="1906393"/>
              <a:chOff x="1302280" y="3131991"/>
              <a:chExt cx="2986654" cy="1906393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19D474-A233-EE4F-99DE-F61C9A793A87}"/>
                  </a:ext>
                </a:extLst>
              </p:cNvPr>
              <p:cNvSpPr txBox="1"/>
              <p:nvPr/>
            </p:nvSpPr>
            <p:spPr>
              <a:xfrm>
                <a:off x="3976092" y="3131991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A7EDE4-B6DC-D145-9497-563E1E8ADA9B}"/>
                  </a:ext>
                </a:extLst>
              </p:cNvPr>
              <p:cNvSpPr txBox="1"/>
              <p:nvPr/>
            </p:nvSpPr>
            <p:spPr>
              <a:xfrm>
                <a:off x="1302280" y="3745143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C62F7A-45A0-A54D-98A4-EC248AF9229A}"/>
                  </a:ext>
                </a:extLst>
              </p:cNvPr>
              <p:cNvSpPr txBox="1"/>
              <p:nvPr/>
            </p:nvSpPr>
            <p:spPr>
              <a:xfrm>
                <a:off x="3789028" y="4567816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058DD8-6E34-BD4D-B5C7-67F1A49981A1}"/>
                  </a:ext>
                </a:extLst>
              </p:cNvPr>
              <p:cNvSpPr txBox="1"/>
              <p:nvPr/>
            </p:nvSpPr>
            <p:spPr>
              <a:xfrm>
                <a:off x="1524909" y="4552345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CDBE4B-A114-8D46-826A-830FE298F8A5}"/>
                </a:ext>
              </a:extLst>
            </p:cNvPr>
            <p:cNvGrpSpPr/>
            <p:nvPr/>
          </p:nvGrpSpPr>
          <p:grpSpPr>
            <a:xfrm>
              <a:off x="6696253" y="559807"/>
              <a:ext cx="4148647" cy="4699000"/>
              <a:chOff x="6696253" y="1183752"/>
              <a:chExt cx="4148647" cy="46990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6710FC0-70D0-4749-A338-C39B237D7018}"/>
                  </a:ext>
                </a:extLst>
              </p:cNvPr>
              <p:cNvGrpSpPr/>
              <p:nvPr/>
            </p:nvGrpSpPr>
            <p:grpSpPr>
              <a:xfrm>
                <a:off x="6696253" y="1183752"/>
                <a:ext cx="4148647" cy="4699000"/>
                <a:chOff x="3009900" y="1244600"/>
                <a:chExt cx="5740400" cy="4610100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69FF3BA-626E-E845-95F1-7C5DEC58A1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2500" y="3251200"/>
                  <a:ext cx="0" cy="7874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Frame 18">
                  <a:extLst>
                    <a:ext uri="{FF2B5EF4-FFF2-40B4-BE49-F238E27FC236}">
                      <a16:creationId xmlns:a16="http://schemas.microsoft.com/office/drawing/2014/main" id="{029D5032-46DA-7041-94E2-50398F29D654}"/>
                    </a:ext>
                  </a:extLst>
                </p:cNvPr>
                <p:cNvSpPr/>
                <p:nvPr/>
              </p:nvSpPr>
              <p:spPr>
                <a:xfrm>
                  <a:off x="3009900" y="1244600"/>
                  <a:ext cx="5740400" cy="4610100"/>
                </a:xfrm>
                <a:prstGeom prst="frame">
                  <a:avLst>
                    <a:gd name="adj1" fmla="val 1205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B18EBC56-258D-0946-8354-F20FE07D0A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0200" y="3155950"/>
                  <a:ext cx="0" cy="7874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5777B8C-15D5-2D42-9E6D-F229F76441D9}"/>
                    </a:ext>
                  </a:extLst>
                </p:cNvPr>
                <p:cNvSpPr txBox="1"/>
                <p:nvPr/>
              </p:nvSpPr>
              <p:spPr>
                <a:xfrm>
                  <a:off x="3948627" y="2669232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B3358EC-F31D-7040-AC48-53FDBC9CDB67}"/>
                    </a:ext>
                  </a:extLst>
                </p:cNvPr>
                <p:cNvSpPr txBox="1"/>
                <p:nvPr/>
              </p:nvSpPr>
              <p:spPr>
                <a:xfrm>
                  <a:off x="4546063" y="2781422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C40CD78-6CAB-7B45-9392-46D3337F0592}"/>
                    </a:ext>
                  </a:extLst>
                </p:cNvPr>
                <p:cNvSpPr txBox="1"/>
                <p:nvPr/>
              </p:nvSpPr>
              <p:spPr>
                <a:xfrm>
                  <a:off x="5270501" y="3804506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D6D6CA4-D208-4443-9555-B3E0C6B0FE30}"/>
                    </a:ext>
                  </a:extLst>
                </p:cNvPr>
                <p:cNvSpPr txBox="1"/>
                <p:nvPr/>
              </p:nvSpPr>
              <p:spPr>
                <a:xfrm>
                  <a:off x="6093855" y="3353079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37CD3405-437C-DC44-89EE-CAA7B8DB2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6937" y="3080606"/>
                  <a:ext cx="0" cy="7239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9DE8F73-525A-A546-BF48-095B94D608E7}"/>
                      </a:ext>
                    </a:extLst>
                  </p:cNvPr>
                  <p:cNvSpPr txBox="1"/>
                  <p:nvPr/>
                </p:nvSpPr>
                <p:spPr>
                  <a:xfrm>
                    <a:off x="8443501" y="1429914"/>
                    <a:ext cx="1976920" cy="4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9DE8F73-525A-A546-BF48-095B94D60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3501" y="1429914"/>
                    <a:ext cx="1976920" cy="47056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00" b="-39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DC341E9-8A24-BB41-9212-95730E6F5ED6}"/>
              </a:ext>
            </a:extLst>
          </p:cNvPr>
          <p:cNvSpPr txBox="1"/>
          <p:nvPr/>
        </p:nvSpPr>
        <p:spPr>
          <a:xfrm>
            <a:off x="10044587" y="1625762"/>
            <a:ext cx="2730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= solvent</a:t>
            </a:r>
          </a:p>
          <a:p>
            <a:r>
              <a:rPr lang="en-US" sz="2400" dirty="0"/>
              <a:t>B = solute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1AC48C-D40A-9A43-BE85-79C98642A8AA}"/>
              </a:ext>
            </a:extLst>
          </p:cNvPr>
          <p:cNvGrpSpPr/>
          <p:nvPr/>
        </p:nvGrpSpPr>
        <p:grpSpPr>
          <a:xfrm>
            <a:off x="7890679" y="4800173"/>
            <a:ext cx="3778369" cy="1509520"/>
            <a:chOff x="6101899" y="4082386"/>
            <a:chExt cx="4578895" cy="21842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E2DEA65-1731-9542-8E3E-9FB880080BEB}"/>
                </a:ext>
              </a:extLst>
            </p:cNvPr>
            <p:cNvGrpSpPr/>
            <p:nvPr/>
          </p:nvGrpSpPr>
          <p:grpSpPr>
            <a:xfrm>
              <a:off x="6101899" y="4082386"/>
              <a:ext cx="4578895" cy="2184294"/>
              <a:chOff x="5816241" y="4573429"/>
              <a:chExt cx="4578895" cy="218429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E796CF8-3CFB-354D-B8CF-89F915A476C9}"/>
                  </a:ext>
                </a:extLst>
              </p:cNvPr>
              <p:cNvGrpSpPr/>
              <p:nvPr/>
            </p:nvGrpSpPr>
            <p:grpSpPr>
              <a:xfrm>
                <a:off x="6668396" y="4643304"/>
                <a:ext cx="2845474" cy="1732125"/>
                <a:chOff x="6626831" y="4463192"/>
                <a:chExt cx="2845474" cy="1732125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056E740-EFCE-224F-BFC4-5C4F762F743B}"/>
                    </a:ext>
                  </a:extLst>
                </p:cNvPr>
                <p:cNvCxnSpPr/>
                <p:nvPr/>
              </p:nvCxnSpPr>
              <p:spPr>
                <a:xfrm>
                  <a:off x="6626831" y="4463192"/>
                  <a:ext cx="0" cy="17321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ADAA6DE-4EC1-DF43-9466-06FF8CB497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26832" y="6184945"/>
                  <a:ext cx="2845473" cy="1037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BC22C5E-C9B1-6A4D-B77C-5924B0C1B433}"/>
                      </a:ext>
                    </a:extLst>
                  </p:cNvPr>
                  <p:cNvSpPr txBox="1"/>
                  <p:nvPr/>
                </p:nvSpPr>
                <p:spPr>
                  <a:xfrm>
                    <a:off x="9372027" y="6134224"/>
                    <a:ext cx="1023109" cy="6234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200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oMath>
                      </m:oMathPara>
                    </a14:m>
                    <a:endParaRPr lang="en-US" sz="2200" b="1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BC22C5E-C9B1-6A4D-B77C-5924B0C1B4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2027" y="6134224"/>
                    <a:ext cx="1023109" cy="6234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8EA29B4-DAFE-D34B-B453-572DF5B0ED85}"/>
                      </a:ext>
                    </a:extLst>
                  </p:cNvPr>
                  <p:cNvSpPr txBox="1"/>
                  <p:nvPr/>
                </p:nvSpPr>
                <p:spPr>
                  <a:xfrm>
                    <a:off x="5816241" y="4573429"/>
                    <a:ext cx="711116" cy="6234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7030A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8EA29B4-DAFE-D34B-B453-572DF5B0ED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6241" y="4573429"/>
                    <a:ext cx="711116" cy="6234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28" r="-2128" b="-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2D8E29C-1B37-A745-9F89-70A7A08C795C}"/>
                  </a:ext>
                </a:extLst>
              </p:cNvPr>
              <p:cNvSpPr/>
              <p:nvPr/>
            </p:nvSpPr>
            <p:spPr>
              <a:xfrm>
                <a:off x="7038109" y="5985162"/>
                <a:ext cx="138546" cy="150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CE6ACC-A2B4-474A-985A-04BF0FF21F83}"/>
                  </a:ext>
                </a:extLst>
              </p:cNvPr>
              <p:cNvSpPr/>
              <p:nvPr/>
            </p:nvSpPr>
            <p:spPr>
              <a:xfrm>
                <a:off x="6594762" y="6289967"/>
                <a:ext cx="138546" cy="150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02F1B39-507B-694B-A303-C009C5D452FA}"/>
                  </a:ext>
                </a:extLst>
              </p:cNvPr>
              <p:cNvSpPr/>
              <p:nvPr/>
            </p:nvSpPr>
            <p:spPr>
              <a:xfrm>
                <a:off x="7620002" y="5694214"/>
                <a:ext cx="138546" cy="150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CA18A7D-8B19-2441-B63D-9E9F1E02882F}"/>
                  </a:ext>
                </a:extLst>
              </p:cNvPr>
              <p:cNvSpPr/>
              <p:nvPr/>
            </p:nvSpPr>
            <p:spPr>
              <a:xfrm>
                <a:off x="8077202" y="5472540"/>
                <a:ext cx="138546" cy="150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EDC5E47-7109-8743-96FC-3CFD7E5E92CE}"/>
                  </a:ext>
                </a:extLst>
              </p:cNvPr>
              <p:cNvSpPr/>
              <p:nvPr/>
            </p:nvSpPr>
            <p:spPr>
              <a:xfrm>
                <a:off x="8589820" y="5250866"/>
                <a:ext cx="138546" cy="150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AFCF28-AB7F-694C-9961-AEBBFD25E6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2110" y="4644900"/>
              <a:ext cx="2364192" cy="1266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5C9AED5-97FE-0D40-8D18-D14F4264C1C8}"/>
              </a:ext>
            </a:extLst>
          </p:cNvPr>
          <p:cNvSpPr txBox="1"/>
          <p:nvPr/>
        </p:nvSpPr>
        <p:spPr>
          <a:xfrm>
            <a:off x="8897942" y="4744065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Blagden</a:t>
            </a:r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EACACB-B3D5-F648-AF11-39A797B209F9}"/>
              </a:ext>
            </a:extLst>
          </p:cNvPr>
          <p:cNvSpPr txBox="1"/>
          <p:nvPr/>
        </p:nvSpPr>
        <p:spPr>
          <a:xfrm>
            <a:off x="8560999" y="1140169"/>
            <a:ext cx="1662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Raoult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43BDC-CAD4-2A1F-747D-184C16248B4B}"/>
              </a:ext>
            </a:extLst>
          </p:cNvPr>
          <p:cNvSpPr txBox="1"/>
          <p:nvPr/>
        </p:nvSpPr>
        <p:spPr>
          <a:xfrm>
            <a:off x="16332" y="2662"/>
            <a:ext cx="1212733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629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C993EB35-2E0F-8E43-BF71-CB8F81FF5343}"/>
              </a:ext>
            </a:extLst>
          </p:cNvPr>
          <p:cNvSpPr txBox="1"/>
          <p:nvPr/>
        </p:nvSpPr>
        <p:spPr>
          <a:xfrm>
            <a:off x="6772057" y="2777870"/>
            <a:ext cx="3996852" cy="2405114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DCABEF-C6D1-9C4E-9C91-B0B8A685058B}"/>
              </a:ext>
            </a:extLst>
          </p:cNvPr>
          <p:cNvCxnSpPr>
            <a:cxnSpLocks/>
          </p:cNvCxnSpPr>
          <p:nvPr/>
        </p:nvCxnSpPr>
        <p:spPr>
          <a:xfrm flipV="1">
            <a:off x="9081480" y="3099370"/>
            <a:ext cx="0" cy="2724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4BC3DD8-122F-684D-A8E9-87B6977C5889}"/>
              </a:ext>
            </a:extLst>
          </p:cNvPr>
          <p:cNvSpPr txBox="1"/>
          <p:nvPr/>
        </p:nvSpPr>
        <p:spPr>
          <a:xfrm>
            <a:off x="10134383" y="3807238"/>
            <a:ext cx="312842" cy="47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BF74F8-4460-4043-A59D-84DD43D8727C}"/>
              </a:ext>
            </a:extLst>
          </p:cNvPr>
          <p:cNvSpPr txBox="1"/>
          <p:nvPr/>
        </p:nvSpPr>
        <p:spPr>
          <a:xfrm>
            <a:off x="8914669" y="3276003"/>
            <a:ext cx="312842" cy="47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88173DF-E417-4E4D-9461-5B715F018027}"/>
              </a:ext>
            </a:extLst>
          </p:cNvPr>
          <p:cNvGrpSpPr/>
          <p:nvPr/>
        </p:nvGrpSpPr>
        <p:grpSpPr>
          <a:xfrm>
            <a:off x="7455775" y="3166456"/>
            <a:ext cx="2986654" cy="1906393"/>
            <a:chOff x="1302280" y="3131991"/>
            <a:chExt cx="2986654" cy="190639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02E1394-760D-974D-9FB5-170BD28F819B}"/>
                </a:ext>
              </a:extLst>
            </p:cNvPr>
            <p:cNvSpPr txBox="1"/>
            <p:nvPr/>
          </p:nvSpPr>
          <p:spPr>
            <a:xfrm>
              <a:off x="3976092" y="3131991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69A0C07-C013-8D44-8395-9F2392427ABA}"/>
                </a:ext>
              </a:extLst>
            </p:cNvPr>
            <p:cNvSpPr txBox="1"/>
            <p:nvPr/>
          </p:nvSpPr>
          <p:spPr>
            <a:xfrm>
              <a:off x="1302280" y="3745143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B7C304E-285F-5343-910D-6F0919E15DDB}"/>
                </a:ext>
              </a:extLst>
            </p:cNvPr>
            <p:cNvSpPr txBox="1"/>
            <p:nvPr/>
          </p:nvSpPr>
          <p:spPr>
            <a:xfrm>
              <a:off x="3789028" y="4567816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9F4DCF-0EAF-0745-B0CE-EED07BD5E31C}"/>
                </a:ext>
              </a:extLst>
            </p:cNvPr>
            <p:cNvSpPr txBox="1"/>
            <p:nvPr/>
          </p:nvSpPr>
          <p:spPr>
            <a:xfrm>
              <a:off x="1524909" y="4552345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2F48411-B56B-7C4C-9B47-CA93E74FD87B}"/>
              </a:ext>
            </a:extLst>
          </p:cNvPr>
          <p:cNvGrpSpPr/>
          <p:nvPr/>
        </p:nvGrpSpPr>
        <p:grpSpPr>
          <a:xfrm>
            <a:off x="6696253" y="559807"/>
            <a:ext cx="4585821" cy="4699000"/>
            <a:chOff x="6696253" y="559807"/>
            <a:chExt cx="4585821" cy="4699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C050E6-9D7C-FF49-AEA4-7C05927710D1}"/>
                </a:ext>
              </a:extLst>
            </p:cNvPr>
            <p:cNvGrpSpPr/>
            <p:nvPr/>
          </p:nvGrpSpPr>
          <p:grpSpPr>
            <a:xfrm>
              <a:off x="6696253" y="559807"/>
              <a:ext cx="4148647" cy="4699000"/>
              <a:chOff x="6696253" y="1183752"/>
              <a:chExt cx="4148647" cy="469900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C70B8CD1-70DD-C44F-9A4C-358C7477865F}"/>
                  </a:ext>
                </a:extLst>
              </p:cNvPr>
              <p:cNvGrpSpPr/>
              <p:nvPr/>
            </p:nvGrpSpPr>
            <p:grpSpPr>
              <a:xfrm>
                <a:off x="6696253" y="1183752"/>
                <a:ext cx="4148647" cy="4699000"/>
                <a:chOff x="6696253" y="1193800"/>
                <a:chExt cx="4148647" cy="46990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5FB049A-1453-684C-92FF-AEE2EB3E985F}"/>
                    </a:ext>
                  </a:extLst>
                </p:cNvPr>
                <p:cNvGrpSpPr/>
                <p:nvPr/>
              </p:nvGrpSpPr>
              <p:grpSpPr>
                <a:xfrm>
                  <a:off x="6696253" y="1193800"/>
                  <a:ext cx="4148647" cy="4699000"/>
                  <a:chOff x="3009900" y="1244600"/>
                  <a:chExt cx="5740400" cy="4610100"/>
                </a:xfrm>
              </p:grpSpPr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03474F98-D989-9B44-8985-8A7A4449AF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62500" y="3251200"/>
                    <a:ext cx="0" cy="787400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Frame 42">
                    <a:extLst>
                      <a:ext uri="{FF2B5EF4-FFF2-40B4-BE49-F238E27FC236}">
                        <a16:creationId xmlns:a16="http://schemas.microsoft.com/office/drawing/2014/main" id="{F44AD7FF-69C2-184A-97EC-3505B73D64D3}"/>
                      </a:ext>
                    </a:extLst>
                  </p:cNvPr>
                  <p:cNvSpPr/>
                  <p:nvPr/>
                </p:nvSpPr>
                <p:spPr>
                  <a:xfrm>
                    <a:off x="3009900" y="1244600"/>
                    <a:ext cx="5740400" cy="4610100"/>
                  </a:xfrm>
                  <a:prstGeom prst="frame">
                    <a:avLst>
                      <a:gd name="adj1" fmla="val 1205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BB1C574A-7461-0D4C-AC56-3CBEF17A7E50}"/>
                      </a:ext>
                    </a:extLst>
                  </p:cNvPr>
                  <p:cNvSpPr txBox="1"/>
                  <p:nvPr/>
                </p:nvSpPr>
                <p:spPr>
                  <a:xfrm>
                    <a:off x="4912355" y="4661426"/>
                    <a:ext cx="2247900" cy="8152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  <a:r>
                      <a:rPr lang="en-US" sz="2400" i="1" dirty="0"/>
                      <a:t>(l) with dissolved B</a:t>
                    </a:r>
                  </a:p>
                </p:txBody>
              </p: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A63D5BF-C3B1-BD4A-BAB8-B2096DD2FD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40200" y="3155950"/>
                    <a:ext cx="0" cy="787400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73410F4-E196-C74A-8153-31ECE515C9E9}"/>
                      </a:ext>
                    </a:extLst>
                  </p:cNvPr>
                  <p:cNvSpPr txBox="1"/>
                  <p:nvPr/>
                </p:nvSpPr>
                <p:spPr>
                  <a:xfrm>
                    <a:off x="3948627" y="2669232"/>
                    <a:ext cx="43287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EC1D902-6C60-E747-9C9F-F6A94E5C07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46063" y="2781422"/>
                    <a:ext cx="43287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557594D2-A389-854D-AA04-11F0834BEACC}"/>
                      </a:ext>
                    </a:extLst>
                  </p:cNvPr>
                  <p:cNvSpPr txBox="1"/>
                  <p:nvPr/>
                </p:nvSpPr>
                <p:spPr>
                  <a:xfrm>
                    <a:off x="5270501" y="3804506"/>
                    <a:ext cx="43287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571054FA-0BC8-D740-B1DB-A8D6FD5FC9D6}"/>
                      </a:ext>
                    </a:extLst>
                  </p:cNvPr>
                  <p:cNvSpPr txBox="1"/>
                  <p:nvPr/>
                </p:nvSpPr>
                <p:spPr>
                  <a:xfrm>
                    <a:off x="6093855" y="3353079"/>
                    <a:ext cx="43287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B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97DFAC77-DD9C-314B-ADFD-E6A6A5199B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86937" y="3080606"/>
                    <a:ext cx="0" cy="723900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94BBADF-983E-F949-AAA3-29D88A92F75A}"/>
                    </a:ext>
                  </a:extLst>
                </p:cNvPr>
                <p:cNvSpPr/>
                <p:nvPr/>
              </p:nvSpPr>
              <p:spPr>
                <a:xfrm>
                  <a:off x="6823857" y="1458187"/>
                  <a:ext cx="7072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A(</a:t>
                  </a:r>
                  <a:r>
                    <a:rPr lang="en-US" sz="2400" i="1" dirty="0"/>
                    <a:t>g</a:t>
                  </a:r>
                  <a:r>
                    <a:rPr lang="en-US" sz="2400" dirty="0"/>
                    <a:t>)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76C67F3-4A12-A54C-9896-5E2CD194ACD5}"/>
                      </a:ext>
                    </a:extLst>
                  </p:cNvPr>
                  <p:cNvSpPr txBox="1"/>
                  <p:nvPr/>
                </p:nvSpPr>
                <p:spPr>
                  <a:xfrm>
                    <a:off x="7840224" y="1565309"/>
                    <a:ext cx="1976920" cy="4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76C67F3-4A12-A54C-9896-5E2CD194AC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0224" y="1565309"/>
                    <a:ext cx="1976920" cy="47056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41" b="-25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58D2C6-C7E3-1B4B-BABA-8CA8727EEB99}"/>
                </a:ext>
              </a:extLst>
            </p:cNvPr>
            <p:cNvSpPr txBox="1"/>
            <p:nvPr/>
          </p:nvSpPr>
          <p:spPr>
            <a:xfrm>
              <a:off x="9227511" y="1930322"/>
              <a:ext cx="20545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New equilibrium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8D311C-098B-A243-B842-BD9C11793DC5}"/>
                  </a:ext>
                </a:extLst>
              </p:cNvPr>
              <p:cNvSpPr txBox="1"/>
              <p:nvPr/>
            </p:nvSpPr>
            <p:spPr>
              <a:xfrm>
                <a:off x="50623" y="5522739"/>
                <a:ext cx="120194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vapor pressure of the gaseous form of a solvent in equilibrium with a </a:t>
                </a:r>
                <a:r>
                  <a:rPr lang="en-US" sz="2400" i="1" dirty="0"/>
                  <a:t>solution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) will be less than it would be above the </a:t>
                </a:r>
                <a:r>
                  <a:rPr lang="en-US" sz="2400" i="1" dirty="0"/>
                  <a:t>pure solvent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8D311C-098B-A243-B842-BD9C11793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3" y="5522739"/>
                <a:ext cx="12019457" cy="830997"/>
              </a:xfrm>
              <a:prstGeom prst="rect">
                <a:avLst/>
              </a:prstGeom>
              <a:blipFill>
                <a:blip r:embed="rId4"/>
                <a:stretch>
                  <a:fillRect l="-738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5BABE42-74BB-3C44-8118-DA5C604E1D48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D6A0314-BD13-B843-9A98-C1AD0CBFC314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88C4ECAE-E843-5C45-8558-67162BF784B3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EA046133-EAA4-BD4B-8B1D-DEF6E674CFA1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1F02E6A9-17C6-4C43-9BA2-7CDFECD5AC98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2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48D6FCA1-EAD4-9E44-9BFB-86AF7598437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5FAC44FB-E092-5E4A-A2E9-35940EFD16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24395682-589C-9345-B840-7D89F829C5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A75C2529-E51F-864B-9625-931944D8EB67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146DC058-1095-D040-84F5-0514FF3131F9}"/>
                    </a:ext>
                  </a:extLst>
                </p:cNvPr>
                <p:cNvCxnSpPr>
                  <a:cxnSpLocks/>
                  <a:stCxn id="91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4210CD3B-7DBE-D44E-A1F5-FF38E9397626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560B1DB2-EAC7-7744-94A8-F1B27446A0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09E60DAB-43A0-D344-BAE4-A2ED6C123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0582929-1C03-0541-BEB7-E158326D5D91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0582929-1C03-0541-BEB7-E158326D5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D2B4851-5C4E-4E45-B55D-0D991858DAE2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A42BA62-D2BC-0B42-8112-A04AE7C7B74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ECB1051-745D-0443-9133-DA982661B677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ECB1051-745D-0443-9133-DA982661B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58533F-5E76-0D8A-F04D-70CC174F34AC}"/>
              </a:ext>
            </a:extLst>
          </p:cNvPr>
          <p:cNvSpPr txBox="1"/>
          <p:nvPr/>
        </p:nvSpPr>
        <p:spPr>
          <a:xfrm>
            <a:off x="-6528" y="2662"/>
            <a:ext cx="1219852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When there’s solute …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CB781C4B-CAA0-3321-0B77-44FC18DF9C2C}"/>
              </a:ext>
            </a:extLst>
          </p:cNvPr>
          <p:cNvSpPr/>
          <p:nvPr/>
        </p:nvSpPr>
        <p:spPr>
          <a:xfrm>
            <a:off x="2684080" y="4101747"/>
            <a:ext cx="179091" cy="258086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6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4902" y="2662"/>
            <a:ext cx="1214137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Raoult’s Law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B28F9D-398C-794F-9577-FF3160DDFA79}"/>
              </a:ext>
            </a:extLst>
          </p:cNvPr>
          <p:cNvGrpSpPr/>
          <p:nvPr/>
        </p:nvGrpSpPr>
        <p:grpSpPr>
          <a:xfrm>
            <a:off x="6696253" y="559807"/>
            <a:ext cx="4585821" cy="4699000"/>
            <a:chOff x="6696253" y="559807"/>
            <a:chExt cx="4585821" cy="469900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993EB35-2E0F-8E43-BF71-CB8F81FF5343}"/>
                </a:ext>
              </a:extLst>
            </p:cNvPr>
            <p:cNvSpPr txBox="1"/>
            <p:nvPr/>
          </p:nvSpPr>
          <p:spPr>
            <a:xfrm>
              <a:off x="6772057" y="2777870"/>
              <a:ext cx="3996852" cy="2405114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2DCABEF-C6D1-9C4E-9C91-B0B8A6850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1480" y="3099370"/>
              <a:ext cx="0" cy="27249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4BC3DD8-122F-684D-A8E9-87B6977C5889}"/>
                </a:ext>
              </a:extLst>
            </p:cNvPr>
            <p:cNvSpPr txBox="1"/>
            <p:nvPr/>
          </p:nvSpPr>
          <p:spPr>
            <a:xfrm>
              <a:off x="10134383" y="3807238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BF74F8-4460-4043-A59D-84DD43D8727C}"/>
                </a:ext>
              </a:extLst>
            </p:cNvPr>
            <p:cNvSpPr txBox="1"/>
            <p:nvPr/>
          </p:nvSpPr>
          <p:spPr>
            <a:xfrm>
              <a:off x="8914669" y="3276003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88173DF-E417-4E4D-9461-5B715F018027}"/>
                </a:ext>
              </a:extLst>
            </p:cNvPr>
            <p:cNvGrpSpPr/>
            <p:nvPr/>
          </p:nvGrpSpPr>
          <p:grpSpPr>
            <a:xfrm>
              <a:off x="7455775" y="3166456"/>
              <a:ext cx="2986654" cy="1906393"/>
              <a:chOff x="1302280" y="3131991"/>
              <a:chExt cx="2986654" cy="1906393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02E1394-760D-974D-9FB5-170BD28F819B}"/>
                  </a:ext>
                </a:extLst>
              </p:cNvPr>
              <p:cNvSpPr txBox="1"/>
              <p:nvPr/>
            </p:nvSpPr>
            <p:spPr>
              <a:xfrm>
                <a:off x="3976092" y="3131991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9A0C07-C013-8D44-8395-9F2392427ABA}"/>
                  </a:ext>
                </a:extLst>
              </p:cNvPr>
              <p:cNvSpPr txBox="1"/>
              <p:nvPr/>
            </p:nvSpPr>
            <p:spPr>
              <a:xfrm>
                <a:off x="1302280" y="3745143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B7C304E-285F-5343-910D-6F0919E15DDB}"/>
                  </a:ext>
                </a:extLst>
              </p:cNvPr>
              <p:cNvSpPr txBox="1"/>
              <p:nvPr/>
            </p:nvSpPr>
            <p:spPr>
              <a:xfrm>
                <a:off x="3789028" y="4567816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09F4DCF-0EAF-0745-B0CE-EED07BD5E31C}"/>
                  </a:ext>
                </a:extLst>
              </p:cNvPr>
              <p:cNvSpPr txBox="1"/>
              <p:nvPr/>
            </p:nvSpPr>
            <p:spPr>
              <a:xfrm>
                <a:off x="1524909" y="4552345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2F48411-B56B-7C4C-9B47-CA93E74FD87B}"/>
                </a:ext>
              </a:extLst>
            </p:cNvPr>
            <p:cNvGrpSpPr/>
            <p:nvPr/>
          </p:nvGrpSpPr>
          <p:grpSpPr>
            <a:xfrm>
              <a:off x="6696253" y="559807"/>
              <a:ext cx="4585821" cy="4699000"/>
              <a:chOff x="6696253" y="559807"/>
              <a:chExt cx="4585821" cy="469900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2C050E6-9D7C-FF49-AEA4-7C05927710D1}"/>
                  </a:ext>
                </a:extLst>
              </p:cNvPr>
              <p:cNvGrpSpPr/>
              <p:nvPr/>
            </p:nvGrpSpPr>
            <p:grpSpPr>
              <a:xfrm>
                <a:off x="6696253" y="559807"/>
                <a:ext cx="4148647" cy="4699000"/>
                <a:chOff x="6696253" y="1183752"/>
                <a:chExt cx="4148647" cy="4699000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C70B8CD1-70DD-C44F-9A4C-358C7477865F}"/>
                    </a:ext>
                  </a:extLst>
                </p:cNvPr>
                <p:cNvGrpSpPr/>
                <p:nvPr/>
              </p:nvGrpSpPr>
              <p:grpSpPr>
                <a:xfrm>
                  <a:off x="6696253" y="1183752"/>
                  <a:ext cx="4148647" cy="4699000"/>
                  <a:chOff x="6696253" y="1193800"/>
                  <a:chExt cx="4148647" cy="4699000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85FB049A-1453-684C-92FF-AEE2EB3E985F}"/>
                      </a:ext>
                    </a:extLst>
                  </p:cNvPr>
                  <p:cNvGrpSpPr/>
                  <p:nvPr/>
                </p:nvGrpSpPr>
                <p:grpSpPr>
                  <a:xfrm>
                    <a:off x="6696253" y="1193800"/>
                    <a:ext cx="4148647" cy="4699000"/>
                    <a:chOff x="3009900" y="1244600"/>
                    <a:chExt cx="5740400" cy="4610100"/>
                  </a:xfrm>
                </p:grpSpPr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03474F98-D989-9B44-8985-8A7A4449AF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62500" y="3251200"/>
                      <a:ext cx="0" cy="78740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Frame 42">
                      <a:extLst>
                        <a:ext uri="{FF2B5EF4-FFF2-40B4-BE49-F238E27FC236}">
                          <a16:creationId xmlns:a16="http://schemas.microsoft.com/office/drawing/2014/main" id="{F44AD7FF-69C2-184A-97EC-3505B73D64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09900" y="1244600"/>
                      <a:ext cx="5740400" cy="4610100"/>
                    </a:xfrm>
                    <a:prstGeom prst="frame">
                      <a:avLst>
                        <a:gd name="adj1" fmla="val 1205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BB1C574A-7461-0D4C-AC56-3CBEF17A7E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12355" y="4661426"/>
                      <a:ext cx="2247900" cy="8152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i="1" dirty="0"/>
                        <a:t>(l) with dissolved B</a:t>
                      </a:r>
                    </a:p>
                  </p:txBody>
                </p: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FA63D5BF-C3B1-BD4A-BAB8-B2096DD2FD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40200" y="3155950"/>
                      <a:ext cx="0" cy="78740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573410F4-E196-C74A-8153-31ECE515C9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8627" y="2669232"/>
                      <a:ext cx="43287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A</a:t>
                      </a:r>
                    </a:p>
                  </p:txBody>
                </p:sp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FEC1D902-6C60-E747-9C9F-F6A94E5C07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46063" y="2781422"/>
                      <a:ext cx="43287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A</a:t>
                      </a:r>
                    </a:p>
                  </p:txBody>
                </p:sp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557594D2-A389-854D-AA04-11F0834BE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70501" y="3804506"/>
                      <a:ext cx="43287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A</a:t>
                      </a:r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571054FA-0BC8-D740-B1DB-A8D6FD5FC9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3855" y="3353079"/>
                      <a:ext cx="43287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B</a:t>
                      </a:r>
                    </a:p>
                  </p:txBody>
                </p: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97DFAC77-DD9C-314B-ADFD-E6A6A5199B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486937" y="3080606"/>
                      <a:ext cx="0" cy="72390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A94BBADF-983E-F949-AAA3-29D88A92F75A}"/>
                      </a:ext>
                    </a:extLst>
                  </p:cNvPr>
                  <p:cNvSpPr/>
                  <p:nvPr/>
                </p:nvSpPr>
                <p:spPr>
                  <a:xfrm>
                    <a:off x="6823857" y="1458187"/>
                    <a:ext cx="70724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A(</a:t>
                    </a:r>
                    <a:r>
                      <a:rPr lang="en-US" sz="2400" i="1" dirty="0"/>
                      <a:t>g</a:t>
                    </a:r>
                    <a:r>
                      <a:rPr lang="en-US" sz="2400" dirty="0"/>
                      <a:t>)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476C67F3-4A12-A54C-9896-5E2CD194AC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224" y="1565309"/>
                      <a:ext cx="1976920" cy="4705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476C67F3-4A12-A54C-9896-5E2CD194AC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224" y="1565309"/>
                      <a:ext cx="1976920" cy="47056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641" b="-25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458D2C6-C7E3-1B4B-BABA-8CA8727EEB99}"/>
                  </a:ext>
                </a:extLst>
              </p:cNvPr>
              <p:cNvSpPr txBox="1"/>
              <p:nvPr/>
            </p:nvSpPr>
            <p:spPr>
              <a:xfrm>
                <a:off x="9227511" y="1930322"/>
                <a:ext cx="20545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New equilibrium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8D311C-098B-A243-B842-BD9C11793DC5}"/>
                  </a:ext>
                </a:extLst>
              </p:cNvPr>
              <p:cNvSpPr txBox="1"/>
              <p:nvPr/>
            </p:nvSpPr>
            <p:spPr>
              <a:xfrm>
                <a:off x="50623" y="5522739"/>
                <a:ext cx="12019457" cy="1047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mole fraction of A in the solution</a:t>
                </a:r>
                <a:r>
                  <a:rPr lang="en-US" sz="2400" dirty="0"/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A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handy formula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𝒎𝒐𝒍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𝒌𝒈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is the solute’s </a:t>
                </a:r>
                <a:r>
                  <a:rPr lang="en-US" sz="2400" b="1" dirty="0"/>
                  <a:t>molality</a:t>
                </a:r>
                <a:r>
                  <a:rPr lang="en-US" sz="2400" dirty="0"/>
                  <a:t> (demo).</a:t>
                </a:r>
                <a:r>
                  <a:rPr lang="en-US" sz="2400" b="1" dirty="0"/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8D311C-098B-A243-B842-BD9C11793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3" y="5522739"/>
                <a:ext cx="12019457" cy="1047979"/>
              </a:xfrm>
              <a:prstGeom prst="rect">
                <a:avLst/>
              </a:prstGeom>
              <a:blipFill>
                <a:blip r:embed="rId3"/>
                <a:stretch>
                  <a:fillRect l="-738" t="-2381"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CC9259-AC82-3948-9615-EEE0B7E526EB}"/>
                  </a:ext>
                </a:extLst>
              </p:cNvPr>
              <p:cNvSpPr txBox="1"/>
              <p:nvPr/>
            </p:nvSpPr>
            <p:spPr>
              <a:xfrm>
                <a:off x="2705286" y="426706"/>
                <a:ext cx="61233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CC9259-AC82-3948-9615-EEE0B7E5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286" y="426706"/>
                <a:ext cx="6123398" cy="461665"/>
              </a:xfrm>
              <a:prstGeom prst="rect">
                <a:avLst/>
              </a:prstGeom>
              <a:blipFill>
                <a:blip r:embed="rId6"/>
                <a:stretch>
                  <a:fillRect l="-20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CB99CD9-472E-274C-B6AC-2D88E1B4392D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2B46F46-EDDD-C84F-9CDC-FFFA6278BD52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8F5859A-CC48-0A4F-80AF-D3C4BC0DD843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4FE1D576-C15D-C245-9B22-35165BF3A9AC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27B2E3B6-58D5-944A-9D66-645714CA4414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13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33F047FA-E354-3143-B016-CA8A24FC157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34" name="Rectangle 133">
                      <a:extLst>
                        <a:ext uri="{FF2B5EF4-FFF2-40B4-BE49-F238E27FC236}">
                          <a16:creationId xmlns:a16="http://schemas.microsoft.com/office/drawing/2014/main" id="{A8441AD0-8078-A745-9FA6-7DD9B18DB8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135" name="Rectangle 134">
                      <a:extLst>
                        <a:ext uri="{FF2B5EF4-FFF2-40B4-BE49-F238E27FC236}">
                          <a16:creationId xmlns:a16="http://schemas.microsoft.com/office/drawing/2014/main" id="{36DFADF5-BE49-FB4F-AD0D-F64D01A73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052925E9-5A9D-4B46-8554-057BF5AA15F9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98F1B4F3-46FC-084F-B42C-7003876AF998}"/>
                    </a:ext>
                  </a:extLst>
                </p:cNvPr>
                <p:cNvCxnSpPr>
                  <a:cxnSpLocks/>
                  <a:stCxn id="13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6F68C923-0EC1-FB4D-B3F7-CEE70C840068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E0549BC4-8DCE-3548-80D4-ECEB4912B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4E633502-EB70-DB48-9FD7-1DC05D154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92979B83-6E8C-A640-9AF5-4DDCDA11EE7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92979B83-6E8C-A640-9AF5-4DDCDA11E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9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BE45568-7AB6-C449-B369-077EE1392D10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A5B9DA0-10B5-8F48-A590-1004AE64D09C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B57C505D-8FA1-FF4E-ADB8-C9E2DFA194F3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B57C505D-8FA1-FF4E-ADB8-C9E2DFA194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Down Arrow 4">
            <a:extLst>
              <a:ext uri="{FF2B5EF4-FFF2-40B4-BE49-F238E27FC236}">
                <a16:creationId xmlns:a16="http://schemas.microsoft.com/office/drawing/2014/main" id="{EC480F24-E8C6-D86C-0692-A0B6B983BC35}"/>
              </a:ext>
            </a:extLst>
          </p:cNvPr>
          <p:cNvSpPr/>
          <p:nvPr/>
        </p:nvSpPr>
        <p:spPr>
          <a:xfrm>
            <a:off x="2684080" y="4101747"/>
            <a:ext cx="179091" cy="258086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2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6528" y="2662"/>
            <a:ext cx="1219852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Raoult’s Law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F51C912-FB14-5F41-8C49-948811E43528}"/>
                  </a:ext>
                </a:extLst>
              </p:cNvPr>
              <p:cNvSpPr txBox="1"/>
              <p:nvPr/>
            </p:nvSpPr>
            <p:spPr>
              <a:xfrm>
                <a:off x="5293310" y="1667775"/>
                <a:ext cx="6898690" cy="3660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Say we have 1 mole of B in 1 kg of water </a:t>
                </a:r>
              </a:p>
              <a:p>
                <a:r>
                  <a:rPr lang="en-US" sz="2200" dirty="0"/>
                  <a:t>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2200" dirty="0"/>
                  <a:t>). Then </a:t>
                </a:r>
              </a:p>
              <a:p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2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1+0.018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den>
                          </m:f>
                          <m: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den>
                      </m:f>
                      <m:r>
                        <a:rPr lang="en-US" sz="2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=0.98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and </a:t>
                </a:r>
              </a:p>
              <a:p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0.98 × </m:t>
                    </m:r>
                    <m:r>
                      <a:rPr lang="en-US" sz="2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612</m:t>
                    </m:r>
                    <m:r>
                      <a:rPr lang="en-US" sz="22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=600 </m:t>
                    </m:r>
                    <m:r>
                      <a:rPr lang="en-US" sz="22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r>
                  <a:rPr lang="en-US" sz="2200" dirty="0"/>
                  <a:t> (at T</a:t>
                </a:r>
                <a:r>
                  <a:rPr lang="en-US" sz="2200" baseline="-25000" dirty="0"/>
                  <a:t>3</a:t>
                </a:r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F51C912-FB14-5F41-8C49-948811E43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310" y="1667775"/>
                <a:ext cx="6898690" cy="3660746"/>
              </a:xfrm>
              <a:prstGeom prst="rect">
                <a:avLst/>
              </a:prstGeom>
              <a:blipFill>
                <a:blip r:embed="rId2"/>
                <a:stretch>
                  <a:fillRect l="-1101" t="-1038" b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442A903-A72C-D040-9357-5B7A4331D388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CE80F9F-E34F-E54C-A7D6-CCB7C55E213C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BA212BD-30D0-F740-9CF1-02D4C1B26446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2EECA265-7D16-E840-893A-C006424C7D0C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41CE194-C596-6746-8E4A-14A496F5BF94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46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A841023A-B399-2B4D-B24B-BE21F3DCB8D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C4501336-A980-2A4E-86F0-3D3557387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B6E8ACEC-F310-FD48-8C40-650860E7BE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45" name="Freeform 44">
                    <a:extLst>
                      <a:ext uri="{FF2B5EF4-FFF2-40B4-BE49-F238E27FC236}">
                        <a16:creationId xmlns:a16="http://schemas.microsoft.com/office/drawing/2014/main" id="{29D0D91A-6613-F84F-B43D-EA7C97700BD5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A46DB0A-DD29-0A44-A904-DF031D20A370}"/>
                    </a:ext>
                  </a:extLst>
                </p:cNvPr>
                <p:cNvCxnSpPr>
                  <a:cxnSpLocks/>
                  <a:stCxn id="45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A67F68B7-224C-B941-8E9E-CF2A786C61B0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B17BFA2-EC8E-5C47-9A74-FD5CAE1BC5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BCD7C3B-ECFE-F241-9BBE-F5CBEFC44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AF82C6E-FF0A-5B45-81DE-4658700BB71D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AF82C6E-FF0A-5B45-81DE-4658700BB7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EEDF124-969B-7A4B-95E0-537679C3EE1C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AA44C21-ED13-F542-8922-C5ECBE59CC52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22CF70F-3A58-BC4D-AF4D-FD1D9695C126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22CF70F-3A58-BC4D-AF4D-FD1D9695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6E7017-9AAA-894A-B33D-1AFD9D2EE488}"/>
              </a:ext>
            </a:extLst>
          </p:cNvPr>
          <p:cNvSpPr txBox="1"/>
          <p:nvPr/>
        </p:nvSpPr>
        <p:spPr>
          <a:xfrm>
            <a:off x="8998" y="4073972"/>
            <a:ext cx="9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612 Pa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804AAE-934F-D44E-81DC-675A6E9779E0}"/>
              </a:ext>
            </a:extLst>
          </p:cNvPr>
          <p:cNvSpPr txBox="1"/>
          <p:nvPr/>
        </p:nvSpPr>
        <p:spPr>
          <a:xfrm>
            <a:off x="0" y="4343190"/>
            <a:ext cx="9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600 Pa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52319B-0334-574A-AD23-BFD16998052D}"/>
              </a:ext>
            </a:extLst>
          </p:cNvPr>
          <p:cNvCxnSpPr/>
          <p:nvPr/>
        </p:nvCxnSpPr>
        <p:spPr>
          <a:xfrm>
            <a:off x="799300" y="4536768"/>
            <a:ext cx="335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1EB7EC43-77E9-F106-B9FE-B6FC10C66DBC}"/>
              </a:ext>
            </a:extLst>
          </p:cNvPr>
          <p:cNvSpPr/>
          <p:nvPr/>
        </p:nvSpPr>
        <p:spPr>
          <a:xfrm>
            <a:off x="2684080" y="4101747"/>
            <a:ext cx="179091" cy="258086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6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6528" y="2662"/>
            <a:ext cx="1219852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Raoult’s Law and freezing point depression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672F10-E54B-394F-B364-B57097700487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770580" y="4545501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EE24B3-F34A-D241-AFBC-A349B50A294D}"/>
              </a:ext>
            </a:extLst>
          </p:cNvPr>
          <p:cNvGrpSpPr/>
          <p:nvPr/>
        </p:nvGrpSpPr>
        <p:grpSpPr>
          <a:xfrm>
            <a:off x="5587194" y="1267137"/>
            <a:ext cx="6272904" cy="3139321"/>
            <a:chOff x="6231872" y="1743284"/>
            <a:chExt cx="5464592" cy="3139321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F64C716-3DC5-2E48-B9B4-751F8F2453CC}"/>
                </a:ext>
              </a:extLst>
            </p:cNvPr>
            <p:cNvSpPr/>
            <p:nvPr/>
          </p:nvSpPr>
          <p:spPr>
            <a:xfrm>
              <a:off x="6279333" y="1909903"/>
              <a:ext cx="163517" cy="15824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C29255D-2ECC-4740-BCEF-42F03F97D444}"/>
                    </a:ext>
                  </a:extLst>
                </p:cNvPr>
                <p:cNvSpPr txBox="1"/>
                <p:nvPr/>
              </p:nvSpPr>
              <p:spPr>
                <a:xfrm>
                  <a:off x="6231872" y="1743284"/>
                  <a:ext cx="5464592" cy="313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     marks a kind of new triple point that tells us the temperature at which </a:t>
                  </a:r>
                  <a:r>
                    <a:rPr lang="en-US" sz="2200" b="1" dirty="0"/>
                    <a:t>solid</a:t>
                  </a:r>
                  <a:r>
                    <a:rPr lang="en-US" sz="2200" dirty="0"/>
                    <a:t> in equilibrium with a liquid </a:t>
                  </a:r>
                  <a:r>
                    <a:rPr lang="en-US" sz="2200" b="1" dirty="0"/>
                    <a:t>solution</a:t>
                  </a:r>
                  <a:r>
                    <a:rPr lang="en-US" sz="2200" dirty="0"/>
                    <a:t> (solvent + solute) will freeze. </a:t>
                  </a:r>
                </a:p>
                <a:p>
                  <a:endParaRPr lang="en-US" sz="2200" dirty="0"/>
                </a:p>
                <a:p>
                  <a:r>
                    <a:rPr lang="en-US" sz="2200" dirty="0"/>
                    <a:t>For sea water, we already said that the freezing point depression is </a:t>
                  </a:r>
                  <a14:m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sz="2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2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</m:oMath>
                  </a14:m>
                  <a:r>
                    <a:rPr lang="en-US" sz="2200" dirty="0"/>
                    <a:t>.</a:t>
                  </a:r>
                </a:p>
                <a:p>
                  <a:endParaRPr lang="en-US" sz="2200" dirty="0"/>
                </a:p>
                <a:p>
                  <a:r>
                    <a:rPr lang="en-US" sz="2200" dirty="0"/>
                    <a:t>By convention, </a:t>
                  </a:r>
                  <a14:m>
                    <m:oMath xmlns:m="http://schemas.openxmlformats.org/officeDocument/2006/math"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</m:oMath>
                  </a14:m>
                  <a:r>
                    <a:rPr lang="en-US" sz="2200" dirty="0"/>
                    <a:t> is a </a:t>
                  </a:r>
                  <a:r>
                    <a:rPr lang="en-US" sz="2200" b="1" dirty="0"/>
                    <a:t>positive number</a:t>
                  </a:r>
                  <a:r>
                    <a:rPr lang="en-US" sz="2200" dirty="0"/>
                    <a:t>. It means ”degrees </a:t>
                  </a:r>
                  <a:r>
                    <a:rPr lang="en-US" sz="2200" b="1" dirty="0"/>
                    <a:t>below</a:t>
                  </a:r>
                  <a:r>
                    <a:rPr lang="en-US" sz="2200" dirty="0"/>
                    <a:t> the normal freezing point”.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C29255D-2ECC-4740-BCEF-42F03F97D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1872" y="1743284"/>
                  <a:ext cx="5464592" cy="3139321"/>
                </a:xfrm>
                <a:prstGeom prst="rect">
                  <a:avLst/>
                </a:prstGeom>
                <a:blipFill>
                  <a:blip r:embed="rId6"/>
                  <a:stretch>
                    <a:fillRect l="-1414" t="-1205" r="-606" b="-2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812490" y="46194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99D62FE-F223-FC4D-9227-A5238CB3D313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99D62FE-F223-FC4D-9227-A5238CB3D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Arrow 1">
            <a:extLst>
              <a:ext uri="{FF2B5EF4-FFF2-40B4-BE49-F238E27FC236}">
                <a16:creationId xmlns:a16="http://schemas.microsoft.com/office/drawing/2014/main" id="{A063CA8D-44BD-E5BE-F0B9-28F97FD63B1F}"/>
              </a:ext>
            </a:extLst>
          </p:cNvPr>
          <p:cNvSpPr/>
          <p:nvPr/>
        </p:nvSpPr>
        <p:spPr>
          <a:xfrm>
            <a:off x="2684080" y="4101747"/>
            <a:ext cx="179091" cy="258086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4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672F10-E54B-394F-B364-B57097700487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770580" y="4545501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812490" y="46194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AB612-C1BA-CB4F-8766-EB1B8C288FC1}"/>
                  </a:ext>
                </a:extLst>
              </p:cNvPr>
              <p:cNvSpPr txBox="1"/>
              <p:nvPr/>
            </p:nvSpPr>
            <p:spPr>
              <a:xfrm>
                <a:off x="5251087" y="487187"/>
                <a:ext cx="6908935" cy="430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Blagden</a:t>
                </a:r>
                <a:r>
                  <a:rPr lang="en-US" sz="2200" dirty="0"/>
                  <a:t> says:</a:t>
                </a: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F0"/>
                    </a:solidFill>
                  </a:rPr>
                  <a:t> </a:t>
                </a:r>
                <a:r>
                  <a:rPr lang="en-US" sz="2200" dirty="0"/>
                  <a:t>is the </a:t>
                </a:r>
                <a:r>
                  <a:rPr lang="en-US" sz="2200" b="1" dirty="0" err="1"/>
                  <a:t>cryoscopic</a:t>
                </a:r>
                <a:r>
                  <a:rPr lang="en-US" sz="2200" b="1" dirty="0"/>
                  <a:t> constant</a:t>
                </a:r>
                <a:r>
                  <a:rPr lang="en-US" sz="2200" dirty="0"/>
                  <a:t> of the </a:t>
                </a:r>
                <a:r>
                  <a:rPr lang="en-US" sz="2200" b="1" dirty="0"/>
                  <a:t>solvent</a:t>
                </a: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2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/>
                  <a:t> is our new friend, the </a:t>
                </a:r>
                <a:r>
                  <a:rPr lang="en-US" sz="2200" b="1" dirty="0"/>
                  <a:t>molality</a:t>
                </a:r>
                <a:r>
                  <a:rPr lang="en-US" sz="2200" dirty="0"/>
                  <a:t> of the solute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F0"/>
                    </a:solidFill>
                  </a:rPr>
                  <a:t> </a:t>
                </a:r>
                <a:r>
                  <a:rPr lang="en-US" sz="2200" dirty="0"/>
                  <a:t>(the </a:t>
                </a:r>
                <a:r>
                  <a:rPr lang="en-US" sz="2200" b="1" dirty="0" err="1"/>
                  <a:t>van’t</a:t>
                </a:r>
                <a:r>
                  <a:rPr lang="en-US" sz="2200" b="1" dirty="0"/>
                  <a:t> Hoff factor</a:t>
                </a:r>
                <a:r>
                  <a:rPr lang="en-US" sz="2200" dirty="0"/>
                  <a:t> of the </a:t>
                </a:r>
                <a:r>
                  <a:rPr lang="en-US" sz="2200" b="1" dirty="0"/>
                  <a:t>solute</a:t>
                </a:r>
                <a:r>
                  <a:rPr lang="en-US" sz="2200" dirty="0">
                    <a:sym typeface="Wingdings" pitchFamily="2" charset="2"/>
                  </a:rPr>
                  <a:t>)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F0"/>
                    </a:solidFill>
                    <a:sym typeface="Wingdings" pitchFamily="2" charset="2"/>
                  </a:rPr>
                  <a:t>=1 </a:t>
                </a:r>
                <a:r>
                  <a:rPr lang="en-US" sz="2200" dirty="0">
                    <a:sym typeface="Wingdings" pitchFamily="2" charset="2"/>
                  </a:rPr>
                  <a:t>for aqueous sucrose, but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F0"/>
                    </a:solidFill>
                    <a:sym typeface="Wingdings" pitchFamily="2" charset="2"/>
                  </a:rPr>
                  <a:t>=2 </a:t>
                </a:r>
                <a:r>
                  <a:rPr lang="en-US" sz="2200" dirty="0">
                    <a:sym typeface="Wingdings" pitchFamily="2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𝑁𝑎𝐶𝑙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because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𝑁𝑎𝐶𝑙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is really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AB612-C1BA-CB4F-8766-EB1B8C288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087" y="487187"/>
                <a:ext cx="6908935" cy="4309641"/>
              </a:xfrm>
              <a:prstGeom prst="rect">
                <a:avLst/>
              </a:prstGeom>
              <a:blipFill>
                <a:blip r:embed="rId6"/>
                <a:stretch>
                  <a:fillRect l="-1101" t="-882" b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16333" y="2662"/>
            <a:ext cx="4210682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Blagden’s Law for freezing point depression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894727B7-EAAC-11A2-AB96-0178BE49FDF8}"/>
              </a:ext>
            </a:extLst>
          </p:cNvPr>
          <p:cNvSpPr/>
          <p:nvPr/>
        </p:nvSpPr>
        <p:spPr>
          <a:xfrm>
            <a:off x="2684080" y="4101747"/>
            <a:ext cx="179091" cy="258086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3D179B-8550-4B57-C1A5-82025B35E2D3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3D179B-8550-4B57-C1A5-82025B35E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13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672F10-E54B-394F-B364-B57097700487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770580" y="4545501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812490" y="46194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AB612-C1BA-CB4F-8766-EB1B8C288FC1}"/>
                  </a:ext>
                </a:extLst>
              </p:cNvPr>
              <p:cNvSpPr txBox="1"/>
              <p:nvPr/>
            </p:nvSpPr>
            <p:spPr>
              <a:xfrm>
                <a:off x="5251087" y="487187"/>
                <a:ext cx="6908935" cy="430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Blagden</a:t>
                </a:r>
                <a:r>
                  <a:rPr lang="en-US" sz="2200" dirty="0"/>
                  <a:t> says:</a:t>
                </a: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F0"/>
                    </a:solidFill>
                  </a:rPr>
                  <a:t> </a:t>
                </a:r>
                <a:r>
                  <a:rPr lang="en-US" sz="2200" dirty="0"/>
                  <a:t>is the </a:t>
                </a:r>
                <a:r>
                  <a:rPr lang="en-US" sz="2200" b="1" dirty="0" err="1"/>
                  <a:t>cryoscopic</a:t>
                </a:r>
                <a:r>
                  <a:rPr lang="en-US" sz="2200" b="1" dirty="0"/>
                  <a:t> constant</a:t>
                </a:r>
                <a:r>
                  <a:rPr lang="en-US" sz="2200" dirty="0"/>
                  <a:t> of the </a:t>
                </a:r>
                <a:r>
                  <a:rPr lang="en-US" sz="2200" b="1" dirty="0"/>
                  <a:t>solvent</a:t>
                </a: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2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/>
                  <a:t> is our new friend, the </a:t>
                </a:r>
                <a:r>
                  <a:rPr lang="en-US" sz="2200" b="1" dirty="0"/>
                  <a:t>molality</a:t>
                </a:r>
                <a:r>
                  <a:rPr lang="en-US" sz="2200" dirty="0"/>
                  <a:t> of the solute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F0"/>
                    </a:solidFill>
                  </a:rPr>
                  <a:t> </a:t>
                </a:r>
                <a:r>
                  <a:rPr lang="en-US" sz="2200" dirty="0"/>
                  <a:t>(the </a:t>
                </a:r>
                <a:r>
                  <a:rPr lang="en-US" sz="2200" b="1" dirty="0" err="1"/>
                  <a:t>van’t</a:t>
                </a:r>
                <a:r>
                  <a:rPr lang="en-US" sz="2200" b="1" dirty="0"/>
                  <a:t> Hoff factor</a:t>
                </a:r>
                <a:r>
                  <a:rPr lang="en-US" sz="2200" dirty="0"/>
                  <a:t> of the </a:t>
                </a:r>
                <a:r>
                  <a:rPr lang="en-US" sz="2200" b="1" dirty="0"/>
                  <a:t>solute</a:t>
                </a:r>
                <a:r>
                  <a:rPr lang="en-US" sz="2200" dirty="0">
                    <a:sym typeface="Wingdings" pitchFamily="2" charset="2"/>
                  </a:rPr>
                  <a:t>)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F0"/>
                    </a:solidFill>
                    <a:sym typeface="Wingdings" pitchFamily="2" charset="2"/>
                  </a:rPr>
                  <a:t>=1 </a:t>
                </a:r>
                <a:r>
                  <a:rPr lang="en-US" sz="2200" dirty="0">
                    <a:sym typeface="Wingdings" pitchFamily="2" charset="2"/>
                  </a:rPr>
                  <a:t>for aqueous sucrose, but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F0"/>
                    </a:solidFill>
                    <a:sym typeface="Wingdings" pitchFamily="2" charset="2"/>
                  </a:rPr>
                  <a:t>=2 </a:t>
                </a:r>
                <a:r>
                  <a:rPr lang="en-US" sz="2200" dirty="0">
                    <a:sym typeface="Wingdings" pitchFamily="2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𝑁𝑎𝐶𝑙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because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𝑁𝑎𝐶𝑙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is really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AB612-C1BA-CB4F-8766-EB1B8C288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087" y="487187"/>
                <a:ext cx="6908935" cy="4309641"/>
              </a:xfrm>
              <a:prstGeom prst="rect">
                <a:avLst/>
              </a:prstGeom>
              <a:blipFill>
                <a:blip r:embed="rId6"/>
                <a:stretch>
                  <a:fillRect l="-1101" t="-882" b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16333" y="2662"/>
            <a:ext cx="4210682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Blagden’s Law for freezing point depression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90FE3F-F34D-68AE-FEA1-F443C0A18FFC}"/>
                  </a:ext>
                </a:extLst>
              </p:cNvPr>
              <p:cNvSpPr txBox="1"/>
              <p:nvPr/>
            </p:nvSpPr>
            <p:spPr>
              <a:xfrm>
                <a:off x="443916" y="5421623"/>
                <a:ext cx="113041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Hypothesis</a:t>
                </a:r>
                <a:r>
                  <a:rPr lang="en-US" sz="2400" dirty="0"/>
                  <a:t>: there’s a connection between </a:t>
                </a:r>
                <a:r>
                  <a:rPr lang="en-US" sz="2400" b="1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Blagden</a:t>
                </a:r>
                <a:r>
                  <a:rPr lang="en-US" sz="2400" dirty="0">
                    <a:ea typeface="Cambria Math" panose="02040503050406030204" pitchFamily="18" charset="0"/>
                  </a:rPr>
                  <a:t> and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Raoult</a:t>
                </a:r>
                <a:r>
                  <a:rPr lang="en-US" sz="2400" dirty="0">
                    <a:solidFill>
                      <a:srgbClr val="7030A0"/>
                    </a:solidFill>
                  </a:rPr>
                  <a:t>.</a:t>
                </a:r>
              </a:p>
              <a:p>
                <a:r>
                  <a:rPr lang="en-US" sz="2400" b="1" dirty="0">
                    <a:ea typeface="Cambria Math" panose="02040503050406030204" pitchFamily="18" charset="0"/>
                  </a:rPr>
                  <a:t>How to explore that hypothesis</a:t>
                </a:r>
                <a:r>
                  <a:rPr lang="en-US" sz="2400" dirty="0">
                    <a:ea typeface="Cambria Math" panose="02040503050406030204" pitchFamily="18" charset="0"/>
                  </a:rPr>
                  <a:t>: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to deduce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  <m:r>
                      <a:rPr lang="en-US" sz="24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90FE3F-F34D-68AE-FEA1-F443C0A18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16" y="5421623"/>
                <a:ext cx="11304168" cy="830997"/>
              </a:xfrm>
              <a:prstGeom prst="rect">
                <a:avLst/>
              </a:prstGeom>
              <a:blipFill>
                <a:blip r:embed="rId7"/>
                <a:stretch>
                  <a:fillRect l="-899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>
            <a:extLst>
              <a:ext uri="{FF2B5EF4-FFF2-40B4-BE49-F238E27FC236}">
                <a16:creationId xmlns:a16="http://schemas.microsoft.com/office/drawing/2014/main" id="{C61952E3-3133-A960-648D-E9BCA4090CC6}"/>
              </a:ext>
            </a:extLst>
          </p:cNvPr>
          <p:cNvSpPr/>
          <p:nvPr/>
        </p:nvSpPr>
        <p:spPr>
          <a:xfrm>
            <a:off x="2684080" y="4101747"/>
            <a:ext cx="179091" cy="258086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AF8771-5DEE-9465-94CB-CA9AFE0CA93A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AF8771-5DEE-9465-94CB-CA9AFE0CA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59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672F10-E54B-394F-B364-B57097700487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770580" y="4545501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812490" y="46194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FD6F83-5D67-F928-56B9-6D3E7D6B9F2F}"/>
              </a:ext>
            </a:extLst>
          </p:cNvPr>
          <p:cNvSpPr txBox="1"/>
          <p:nvPr/>
        </p:nvSpPr>
        <p:spPr>
          <a:xfrm>
            <a:off x="16332" y="2662"/>
            <a:ext cx="1212733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Raoult’s Law to deduce Blagden’s Law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45AF59C4-911C-5464-811A-FF019977C833}"/>
              </a:ext>
            </a:extLst>
          </p:cNvPr>
          <p:cNvSpPr/>
          <p:nvPr/>
        </p:nvSpPr>
        <p:spPr>
          <a:xfrm>
            <a:off x="2684080" y="4101747"/>
            <a:ext cx="179091" cy="258086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DAD883-1B3D-7203-BDC5-74AA045406CE}"/>
                  </a:ext>
                </a:extLst>
              </p:cNvPr>
              <p:cNvSpPr txBox="1"/>
              <p:nvPr/>
            </p:nvSpPr>
            <p:spPr>
              <a:xfrm>
                <a:off x="5255342" y="788141"/>
                <a:ext cx="6936658" cy="1266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𝒔𝒖𝒃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(using Clausius-Clapeyron)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/>
                  <a:t> (say, 0.5 mol/kg)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DAD883-1B3D-7203-BDC5-74AA0454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342" y="788141"/>
                <a:ext cx="6936658" cy="1266501"/>
              </a:xfrm>
              <a:prstGeom prst="rect">
                <a:avLst/>
              </a:prstGeom>
              <a:blipFill>
                <a:blip r:embed="rId8"/>
                <a:stretch>
                  <a:fillRect l="-1277" t="-2970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01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45411" y="310395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672F10-E54B-394F-B364-B57097700487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624530" y="4612176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780740" y="46829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45AF59C4-911C-5464-811A-FF019977C833}"/>
              </a:ext>
            </a:extLst>
          </p:cNvPr>
          <p:cNvSpPr/>
          <p:nvPr/>
        </p:nvSpPr>
        <p:spPr>
          <a:xfrm>
            <a:off x="2684080" y="4168007"/>
            <a:ext cx="179091" cy="258086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CED055-0AAB-F9F1-9439-3104D9C2275E}"/>
                  </a:ext>
                </a:extLst>
              </p:cNvPr>
              <p:cNvSpPr txBox="1"/>
              <p:nvPr/>
            </p:nvSpPr>
            <p:spPr>
              <a:xfrm>
                <a:off x="5255342" y="788141"/>
                <a:ext cx="6936658" cy="1635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𝒔𝒖𝒃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(using Clausius-Clapeyron)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/>
                  <a:t> (say, 0.5 mol/kg)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Do it again for other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CED055-0AAB-F9F1-9439-3104D9C22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342" y="788141"/>
                <a:ext cx="6936658" cy="1635832"/>
              </a:xfrm>
              <a:prstGeom prst="rect">
                <a:avLst/>
              </a:prstGeom>
              <a:blipFill>
                <a:blip r:embed="rId8"/>
                <a:stretch>
                  <a:fillRect l="-1277" t="-2290" b="-6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99BC0DB-88C1-C287-6523-A67044A0FFC6}"/>
              </a:ext>
            </a:extLst>
          </p:cNvPr>
          <p:cNvSpPr txBox="1"/>
          <p:nvPr/>
        </p:nvSpPr>
        <p:spPr>
          <a:xfrm>
            <a:off x="16332" y="2662"/>
            <a:ext cx="1212733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Raoult’s Law to deduce Blagden’s Law</a:t>
            </a:r>
          </a:p>
        </p:txBody>
      </p:sp>
    </p:spTree>
    <p:extLst>
      <p:ext uri="{BB962C8B-B14F-4D97-AF65-F5344CB8AC3E}">
        <p14:creationId xmlns:p14="http://schemas.microsoft.com/office/powerpoint/2010/main" val="84050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987</Words>
  <Application>Microsoft Macintosh PowerPoint</Application>
  <PresentationFormat>Widescreen</PresentationFormat>
  <Paragraphs>219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25</cp:revision>
  <dcterms:created xsi:type="dcterms:W3CDTF">2021-10-27T13:23:18Z</dcterms:created>
  <dcterms:modified xsi:type="dcterms:W3CDTF">2022-10-27T18:28:20Z</dcterms:modified>
</cp:coreProperties>
</file>