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85" r:id="rId4"/>
    <p:sldId id="284" r:id="rId5"/>
    <p:sldId id="283" r:id="rId6"/>
    <p:sldId id="269" r:id="rId7"/>
    <p:sldId id="270" r:id="rId8"/>
    <p:sldId id="297" r:id="rId9"/>
    <p:sldId id="292" r:id="rId10"/>
    <p:sldId id="271" r:id="rId11"/>
    <p:sldId id="296" r:id="rId12"/>
    <p:sldId id="274" r:id="rId13"/>
    <p:sldId id="294" r:id="rId14"/>
    <p:sldId id="264" r:id="rId15"/>
    <p:sldId id="288" r:id="rId16"/>
    <p:sldId id="289" r:id="rId17"/>
    <p:sldId id="290" r:id="rId18"/>
    <p:sldId id="291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668/1*avcGLryPlvBJQ6lABc_4dg.gi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C085-B26D-434B-B282-E246A2187607}"/>
              </a:ext>
            </a:extLst>
          </p:cNvPr>
          <p:cNvSpPr txBox="1"/>
          <p:nvPr/>
        </p:nvSpPr>
        <p:spPr>
          <a:xfrm>
            <a:off x="534649" y="1536174"/>
            <a:ext cx="11122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check out the syllabus on Canvas, especially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Resources you’ll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Rhythm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CGIs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Contingencies for missing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311B5-ECA4-1919-48A0-430DB774098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Welcome to </a:t>
            </a:r>
            <a:r>
              <a:rPr lang="en-US" sz="2400" b="1" dirty="0" err="1"/>
              <a:t>Thermo</a:t>
            </a:r>
            <a:r>
              <a:rPr lang="en-US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9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kinetic-molecular theory also says molecular speeds will change after hitting a moving wall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131CE0-F5EC-2650-4097-670438E3E20E}"/>
              </a:ext>
            </a:extLst>
          </p:cNvPr>
          <p:cNvSpPr txBox="1"/>
          <p:nvPr/>
        </p:nvSpPr>
        <p:spPr>
          <a:xfrm>
            <a:off x="229113" y="680071"/>
            <a:ext cx="1165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2EF95D-28DE-DD2E-7094-D5F4EC0BD51E}"/>
              </a:ext>
            </a:extLst>
          </p:cNvPr>
          <p:cNvGrpSpPr/>
          <p:nvPr/>
        </p:nvGrpSpPr>
        <p:grpSpPr>
          <a:xfrm>
            <a:off x="4298821" y="2098806"/>
            <a:ext cx="6113347" cy="4458691"/>
            <a:chOff x="4298821" y="2098806"/>
            <a:chExt cx="6113347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1407430" cy="44504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 rot="10800000">
              <a:off x="4298821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513AD5-506E-856C-D753-FD1BBAE8AEE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kinetic-molecular theory’s explanation of adiabatic heating/cooling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832DA-3115-341B-C546-5494F0F5D585}"/>
              </a:ext>
            </a:extLst>
          </p:cNvPr>
          <p:cNvSpPr txBox="1"/>
          <p:nvPr/>
        </p:nvSpPr>
        <p:spPr>
          <a:xfrm>
            <a:off x="170210" y="598083"/>
            <a:ext cx="1185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molecule hits an </a:t>
            </a:r>
            <a:r>
              <a:rPr lang="en-US" sz="2400" i="1" dirty="0"/>
              <a:t>advancing wall </a:t>
            </a:r>
            <a:r>
              <a:rPr lang="en-US" sz="2400" dirty="0"/>
              <a:t>(because the container is </a:t>
            </a:r>
            <a:r>
              <a:rPr lang="en-US" sz="2400" i="1" dirty="0"/>
              <a:t>shrinking)</a:t>
            </a:r>
            <a:r>
              <a:rPr lang="en-US" sz="2400" dirty="0"/>
              <a:t>, the molecule bounces back </a:t>
            </a:r>
            <a:r>
              <a:rPr lang="en-US" sz="2400" i="1" dirty="0"/>
              <a:t>faster</a:t>
            </a:r>
            <a:r>
              <a:rPr lang="en-US" sz="2400" dirty="0"/>
              <a:t>; and we just said that </a:t>
            </a:r>
            <a:r>
              <a:rPr lang="en-US" sz="2400" i="1" dirty="0"/>
              <a:t>faster-moving molecules</a:t>
            </a:r>
            <a:r>
              <a:rPr lang="en-US" sz="2400" dirty="0"/>
              <a:t> correspond to </a:t>
            </a:r>
            <a:r>
              <a:rPr lang="en-US" sz="2400" i="1" dirty="0"/>
              <a:t>higher</a:t>
            </a:r>
            <a:r>
              <a:rPr lang="en-US" sz="2400" dirty="0"/>
              <a:t>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5B2143-66AF-A4A5-49A6-EA056FFA6FC4}"/>
              </a:ext>
            </a:extLst>
          </p:cNvPr>
          <p:cNvGrpSpPr/>
          <p:nvPr/>
        </p:nvGrpSpPr>
        <p:grpSpPr>
          <a:xfrm>
            <a:off x="279399" y="4265054"/>
            <a:ext cx="2552707" cy="2300842"/>
            <a:chOff x="279399" y="4265054"/>
            <a:chExt cx="2552707" cy="23008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1354FE-002F-941E-49A9-E1DCD9E4104F}"/>
                </a:ext>
              </a:extLst>
            </p:cNvPr>
            <p:cNvGrpSpPr/>
            <p:nvPr/>
          </p:nvGrpSpPr>
          <p:grpSpPr>
            <a:xfrm>
              <a:off x="279399" y="4265054"/>
              <a:ext cx="841375" cy="2292443"/>
              <a:chOff x="279399" y="4265054"/>
              <a:chExt cx="841375" cy="2292443"/>
            </a:xfrm>
          </p:grpSpPr>
          <p:pic>
            <p:nvPicPr>
              <p:cNvPr id="11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A692352D-AEA4-9555-2700-FE6E41F1E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265054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7C56762D-60C8-F6AF-BE51-57E04320A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3A7F273-126C-3E64-8ABB-9F49FE1F9B9D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>
                <a:off x="698240" y="4464019"/>
                <a:ext cx="1847" cy="44735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ACCABE-C89F-A136-A899-95EB51215651}"/>
                </a:ext>
              </a:extLst>
            </p:cNvPr>
            <p:cNvGrpSpPr/>
            <p:nvPr/>
          </p:nvGrpSpPr>
          <p:grpSpPr>
            <a:xfrm>
              <a:off x="1990731" y="4394322"/>
              <a:ext cx="841375" cy="2171574"/>
              <a:chOff x="279399" y="4385923"/>
              <a:chExt cx="841375" cy="2171574"/>
            </a:xfrm>
          </p:grpSpPr>
          <p:pic>
            <p:nvPicPr>
              <p:cNvPr id="15" name="Picture 14" descr="Airpower America - Manual Tire Pump - Walmart.com">
                <a:extLst>
                  <a:ext uri="{FF2B5EF4-FFF2-40B4-BE49-F238E27FC236}">
                    <a16:creationId xmlns:a16="http://schemas.microsoft.com/office/drawing/2014/main" id="{3F5E7370-7681-6ED7-02BC-EAEBCC00D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385923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419C5FC4-B61D-C421-6DB7-E1ABC7C3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882B2FB-C52F-C4F5-D09A-043C37E33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240" y="4574111"/>
                <a:ext cx="1846" cy="33726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A6984D96-45D8-DF4C-43C1-1C66B3875441}"/>
                </a:ext>
              </a:extLst>
            </p:cNvPr>
            <p:cNvSpPr/>
            <p:nvPr/>
          </p:nvSpPr>
          <p:spPr>
            <a:xfrm rot="10800000">
              <a:off x="1257955" y="5207447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305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2EF95D-28DE-DD2E-7094-D5F4EC0BD51E}"/>
              </a:ext>
            </a:extLst>
          </p:cNvPr>
          <p:cNvGrpSpPr/>
          <p:nvPr/>
        </p:nvGrpSpPr>
        <p:grpSpPr>
          <a:xfrm>
            <a:off x="4340386" y="2098806"/>
            <a:ext cx="6071782" cy="445869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4705" y="533255"/>
            <a:ext cx="1199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molecule hits a </a:t>
            </a:r>
            <a:r>
              <a:rPr lang="en-US" sz="2400" i="1" dirty="0"/>
              <a:t>receding wall </a:t>
            </a:r>
            <a:r>
              <a:rPr lang="en-US" sz="2400" dirty="0"/>
              <a:t>(because the container is </a:t>
            </a:r>
            <a:r>
              <a:rPr lang="en-US" sz="2400" i="1" dirty="0"/>
              <a:t>expanding)</a:t>
            </a:r>
            <a:r>
              <a:rPr lang="en-US" sz="2400" dirty="0"/>
              <a:t>, the molecule bounces back more </a:t>
            </a:r>
            <a:r>
              <a:rPr lang="en-US" sz="2400" i="1" dirty="0"/>
              <a:t>slowly</a:t>
            </a:r>
            <a:r>
              <a:rPr lang="en-US" sz="2400" dirty="0"/>
              <a:t>; and we just said that </a:t>
            </a:r>
            <a:r>
              <a:rPr lang="en-US" sz="2400" i="1" dirty="0"/>
              <a:t>slower-moving molecules</a:t>
            </a:r>
            <a:r>
              <a:rPr lang="en-US" sz="2400" dirty="0"/>
              <a:t> correspond to </a:t>
            </a:r>
            <a:r>
              <a:rPr lang="en-US" sz="2400" i="1" dirty="0"/>
              <a:t>lower</a:t>
            </a:r>
            <a:r>
              <a:rPr lang="en-US" sz="2400" dirty="0"/>
              <a:t>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13AD5-506E-856C-D753-FD1BBAE8AEE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kinetic-molecular theory’s explanation of adiabatic heating/cooling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CFFA65-0C01-AB2E-7B4C-8A0449075703}"/>
              </a:ext>
            </a:extLst>
          </p:cNvPr>
          <p:cNvGrpSpPr/>
          <p:nvPr/>
        </p:nvGrpSpPr>
        <p:grpSpPr>
          <a:xfrm>
            <a:off x="279399" y="4265054"/>
            <a:ext cx="2552707" cy="2300842"/>
            <a:chOff x="279399" y="4265054"/>
            <a:chExt cx="2552707" cy="23008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921122-8490-C4B2-11A1-FF16B1C388CD}"/>
                </a:ext>
              </a:extLst>
            </p:cNvPr>
            <p:cNvGrpSpPr/>
            <p:nvPr/>
          </p:nvGrpSpPr>
          <p:grpSpPr>
            <a:xfrm>
              <a:off x="279399" y="4265054"/>
              <a:ext cx="841375" cy="2292443"/>
              <a:chOff x="279399" y="4265054"/>
              <a:chExt cx="841375" cy="2292443"/>
            </a:xfrm>
          </p:grpSpPr>
          <p:pic>
            <p:nvPicPr>
              <p:cNvPr id="12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71569259-9E56-DEDF-701C-1B377C6FCB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265054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BD328C59-C065-5611-24EE-0C85F4BCAE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A50F7FE-8BF7-3478-A732-C87C409C2497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698240" y="4464019"/>
                <a:ext cx="1847" cy="44735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CDE1D0-8FD9-A624-CA31-39D4BF40C05F}"/>
                </a:ext>
              </a:extLst>
            </p:cNvPr>
            <p:cNvGrpSpPr/>
            <p:nvPr/>
          </p:nvGrpSpPr>
          <p:grpSpPr>
            <a:xfrm>
              <a:off x="1990731" y="4394322"/>
              <a:ext cx="841375" cy="2171574"/>
              <a:chOff x="279399" y="4385923"/>
              <a:chExt cx="841375" cy="2171574"/>
            </a:xfrm>
          </p:grpSpPr>
          <p:pic>
            <p:nvPicPr>
              <p:cNvPr id="9" name="Picture 8" descr="Airpower America - Manual Tire Pump - Walmart.com">
                <a:extLst>
                  <a:ext uri="{FF2B5EF4-FFF2-40B4-BE49-F238E27FC236}">
                    <a16:creationId xmlns:a16="http://schemas.microsoft.com/office/drawing/2014/main" id="{6921D513-748C-4D69-4550-0AAC8736A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385923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444889A5-DC62-ED7C-25E4-D26207DE6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A2C85BA-157D-935D-03CE-AB07DF81C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240" y="4574111"/>
                <a:ext cx="1846" cy="33726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2400313E-5C32-B4CF-794D-6853FFC9CE61}"/>
                </a:ext>
              </a:extLst>
            </p:cNvPr>
            <p:cNvSpPr/>
            <p:nvPr/>
          </p:nvSpPr>
          <p:spPr>
            <a:xfrm>
              <a:off x="1257955" y="5207447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1678898" y="1558628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world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world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60388" y="2792973"/>
            <a:ext cx="9057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Use </a:t>
            </a:r>
            <a:r>
              <a:rPr lang="en-US" sz="2400" b="1" dirty="0"/>
              <a:t>macroscopic experience </a:t>
            </a:r>
            <a:r>
              <a:rPr lang="en-US" sz="2400" dirty="0"/>
              <a:t>(measurements of T, P, V, etc.) to figure out </a:t>
            </a:r>
            <a:r>
              <a:rPr lang="en-US" sz="2400" b="1" dirty="0"/>
              <a:t>how molecules behave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ß"/>
            </a:pPr>
            <a:r>
              <a:rPr lang="en-US" sz="2400" dirty="0">
                <a:solidFill>
                  <a:srgbClr val="7030A0"/>
                </a:solidFill>
                <a:sym typeface="Wingdings" pitchFamily="2" charset="2"/>
              </a:rPr>
              <a:t>U</a:t>
            </a:r>
            <a:r>
              <a:rPr lang="en-US" sz="2400" dirty="0">
                <a:solidFill>
                  <a:srgbClr val="7030A0"/>
                </a:solidFill>
              </a:rPr>
              <a:t>sed what we think we know about </a:t>
            </a:r>
            <a:r>
              <a:rPr lang="en-US" sz="2400" b="1" dirty="0">
                <a:solidFill>
                  <a:srgbClr val="7030A0"/>
                </a:solidFill>
              </a:rPr>
              <a:t>how molecules behave </a:t>
            </a:r>
            <a:r>
              <a:rPr lang="en-US" sz="2400" dirty="0">
                <a:solidFill>
                  <a:srgbClr val="7030A0"/>
                </a:solidFill>
              </a:rPr>
              <a:t>to make predictions about or explain our </a:t>
            </a:r>
            <a:r>
              <a:rPr lang="en-US" sz="2400" b="1" dirty="0">
                <a:solidFill>
                  <a:srgbClr val="7030A0"/>
                </a:solidFill>
              </a:rPr>
              <a:t>macroscopic experience</a:t>
            </a:r>
          </a:p>
          <a:p>
            <a:pPr marL="342900" indent="-342900">
              <a:buFont typeface="Wingdings" pitchFamily="2" charset="2"/>
              <a:buChar char="ß"/>
            </a:pP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en-US" sz="2400" dirty="0"/>
              <a:t>To a </a:t>
            </a:r>
            <a:r>
              <a:rPr lang="en-US" sz="2400" dirty="0" err="1"/>
              <a:t>thermodynamicist</a:t>
            </a:r>
            <a:r>
              <a:rPr lang="en-US" sz="2400" dirty="0"/>
              <a:t>, making quantitative predictions </a:t>
            </a:r>
            <a:r>
              <a:rPr lang="en-US" sz="2400" i="1" dirty="0"/>
              <a:t>is</a:t>
            </a:r>
            <a:r>
              <a:rPr lang="en-US" sz="2400" dirty="0"/>
              <a:t> a form of explanation.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C84CB-1E70-AEFC-34C9-A1B378D6D4B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What we just did</a:t>
            </a:r>
          </a:p>
        </p:txBody>
      </p:sp>
    </p:spTree>
    <p:extLst>
      <p:ext uri="{BB962C8B-B14F-4D97-AF65-F5344CB8AC3E}">
        <p14:creationId xmlns:p14="http://schemas.microsoft.com/office/powerpoint/2010/main" val="35723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59745" y="1385874"/>
            <a:ext cx="6057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we’re showing here is a </a:t>
            </a:r>
            <a:r>
              <a:rPr lang="en-US" sz="2400" b="1" dirty="0"/>
              <a:t>thermodynamic surface</a:t>
            </a:r>
            <a:r>
              <a:rPr lang="en-US" sz="2400" dirty="0"/>
              <a:t>, also known as a </a:t>
            </a:r>
            <a:r>
              <a:rPr lang="en-US" sz="2400" b="1" dirty="0"/>
              <a:t>state function</a:t>
            </a:r>
            <a:r>
              <a:rPr lang="en-US" sz="2400" dirty="0"/>
              <a:t>. Its name here is </a:t>
            </a:r>
            <a:r>
              <a:rPr lang="en-US" sz="2400" b="1" dirty="0"/>
              <a:t>F</a:t>
            </a:r>
            <a:r>
              <a:rPr lang="en-US" sz="2400" dirty="0"/>
              <a:t>, but it could be P, U, H, S, or G.</a:t>
            </a:r>
          </a:p>
          <a:p>
            <a:endParaRPr lang="en-US" sz="2400" b="1" dirty="0"/>
          </a:p>
          <a:p>
            <a:r>
              <a:rPr lang="en-US" sz="2400" dirty="0"/>
              <a:t>The (</a:t>
            </a:r>
            <a:r>
              <a:rPr lang="en-US" sz="2400" dirty="0" err="1"/>
              <a:t>x,y</a:t>
            </a:r>
            <a:r>
              <a:rPr lang="en-US" sz="2400" dirty="0"/>
              <a:t>) space below is called the </a:t>
            </a:r>
            <a:r>
              <a:rPr lang="en-US" sz="2400" b="1" dirty="0"/>
              <a:t>state space</a:t>
            </a:r>
            <a:r>
              <a:rPr lang="en-US" sz="2400" dirty="0"/>
              <a:t>. Could be lots of different combinations, but typically it’ll be (T,V) or (T,P).</a:t>
            </a:r>
          </a:p>
          <a:p>
            <a:endParaRPr lang="en-US" sz="2400" dirty="0"/>
          </a:p>
          <a:p>
            <a:r>
              <a:rPr lang="en-US" sz="2400" dirty="0"/>
              <a:t>Obviously, there’s a particular value of F for each combination of x &amp; y, so we say </a:t>
            </a:r>
            <a:r>
              <a:rPr lang="en-US" sz="2400" i="1" dirty="0"/>
              <a:t>F = F(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BC6D9B-1854-5F41-BAB4-5F94E97BBB0C}"/>
              </a:ext>
            </a:extLst>
          </p:cNvPr>
          <p:cNvGrpSpPr/>
          <p:nvPr/>
        </p:nvGrpSpPr>
        <p:grpSpPr>
          <a:xfrm>
            <a:off x="-4990720" y="294726"/>
            <a:ext cx="10744199" cy="5605205"/>
            <a:chOff x="-4283584" y="354460"/>
            <a:chExt cx="10744199" cy="56052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0CDAF-497D-104E-AE7F-5D93004B078F}"/>
                </a:ext>
              </a:extLst>
            </p:cNvPr>
            <p:cNvGrpSpPr/>
            <p:nvPr/>
          </p:nvGrpSpPr>
          <p:grpSpPr>
            <a:xfrm>
              <a:off x="-4283584" y="354460"/>
              <a:ext cx="10744199" cy="5605205"/>
              <a:chOff x="-3893692" y="-104932"/>
              <a:chExt cx="10744199" cy="56052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9010C6-BDC4-9D46-AEF5-C07C63B17A78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49CF0BD-1D34-6F42-AE2D-BD3456E6D0CA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82F871E3-8460-0745-964D-8DD1B2750A73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91EED6B7-EC33-8345-9D9F-C1D99AF64778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BC68D33-2D4C-1943-BBC7-04C223FC82A1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4" name="Frame 3">
                    <a:extLst>
                      <a:ext uri="{FF2B5EF4-FFF2-40B4-BE49-F238E27FC236}">
                        <a16:creationId xmlns:a16="http://schemas.microsoft.com/office/drawing/2014/main" id="{DE69E39B-279D-0F47-96CC-6F4F57172955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Frame 2">
                    <a:extLst>
                      <a:ext uri="{FF2B5EF4-FFF2-40B4-BE49-F238E27FC236}">
                        <a16:creationId xmlns:a16="http://schemas.microsoft.com/office/drawing/2014/main" id="{A83DD7C6-13B2-2A4B-8D26-06708273693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BF65F2-EA98-7A45-906C-AE2FD1070C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9ADDF50-B751-574B-8315-06488A9305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D9917AE1-4A80-CE4E-B4E0-0D037174C7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610578FD-C73F-4B41-A138-879B5CAF37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83D28310-1B3E-B146-8947-D8BDA0CDC798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773F32D0-D10E-E74C-A5E1-304A7DB99903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13299147-B789-3F4F-9695-109313AEEB4E}"/>
                      </a:ext>
                    </a:extLst>
                  </p:cNvPr>
                  <p:cNvSpPr/>
                  <p:nvPr/>
                </p:nvSpPr>
                <p:spPr>
                  <a:xfrm>
                    <a:off x="3335263" y="3144586"/>
                    <a:ext cx="21463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State function </a:t>
                    </a:r>
                    <a:r>
                      <a:rPr lang="en-US" sz="2400" b="1" dirty="0"/>
                      <a:t>F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7AC2C2D-76AA-514C-8F3B-4700DD3D7BF0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177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x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32C6849-A081-1043-9F16-5C88034CC726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241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y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2EB267E-99DA-CD4F-980F-C9860B67D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4258"/>
                    <a:ext cx="4314668" cy="0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79AF1D-81C1-3B46-88B4-8809F9E384CF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D5FDEB-97C9-5045-B3B3-FD3DF7D61E9C}"/>
                </a:ext>
              </a:extLst>
            </p:cNvPr>
            <p:cNvCxnSpPr/>
            <p:nvPr/>
          </p:nvCxnSpPr>
          <p:spPr>
            <a:xfrm flipV="1">
              <a:off x="2481424" y="4112102"/>
              <a:ext cx="0" cy="1021972"/>
            </a:xfrm>
            <a:prstGeom prst="straightConnector1">
              <a:avLst/>
            </a:prstGeom>
            <a:ln w="63500">
              <a:solidFill>
                <a:schemeClr val="tx1">
                  <a:alpha val="5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8BF118-732B-1C4A-CAC4-BFB83AD028D6}"/>
              </a:ext>
            </a:extLst>
          </p:cNvPr>
          <p:cNvSpPr txBox="1"/>
          <p:nvPr/>
        </p:nvSpPr>
        <p:spPr>
          <a:xfrm>
            <a:off x="-5204" y="-5436"/>
            <a:ext cx="121972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make predictions quantitative, a key concept is the idea of a </a:t>
            </a:r>
            <a:r>
              <a:rPr lang="en-US" sz="2400" b="1" i="1" dirty="0"/>
              <a:t>Thermodynamic Surface</a:t>
            </a:r>
          </a:p>
        </p:txBody>
      </p:sp>
    </p:spTree>
    <p:extLst>
      <p:ext uri="{BB962C8B-B14F-4D97-AF65-F5344CB8AC3E}">
        <p14:creationId xmlns:p14="http://schemas.microsoft.com/office/powerpoint/2010/main" val="140787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volume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11DDF8-DE6C-1407-BF33-696CDC6840F0}"/>
              </a:ext>
            </a:extLst>
          </p:cNvPr>
          <p:cNvSpPr txBox="1"/>
          <p:nvPr/>
        </p:nvSpPr>
        <p:spPr>
          <a:xfrm>
            <a:off x="-5204" y="-5436"/>
            <a:ext cx="121972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thermodynamic surface tells us the pressure of a gas in a T,V state space </a:t>
            </a:r>
          </a:p>
        </p:txBody>
      </p:sp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 at a fixed temperature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0E8CA51B-CEBE-1C8C-1D46-1D2ED5CFE48A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9089B-9029-F30C-3589-1C5AB745357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 at a fixed temperature</a:t>
            </a:r>
          </a:p>
        </p:txBody>
      </p:sp>
    </p:spTree>
    <p:extLst>
      <p:ext uri="{BB962C8B-B14F-4D97-AF65-F5344CB8AC3E}">
        <p14:creationId xmlns:p14="http://schemas.microsoft.com/office/powerpoint/2010/main" val="79314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word isotherm applies to any thermodynamic function, but when we’re talking </a:t>
            </a:r>
            <a:r>
              <a:rPr lang="en-US" sz="2400" i="1" dirty="0"/>
              <a:t>P(T,V)</a:t>
            </a:r>
            <a:r>
              <a:rPr lang="en-US" sz="2400" dirty="0"/>
              <a:t>, the isotherms are called </a:t>
            </a:r>
            <a:r>
              <a:rPr lang="en-US" sz="2400" b="1" dirty="0"/>
              <a:t>Boyle isotherms</a:t>
            </a:r>
            <a:r>
              <a:rPr lang="en-US" sz="2400" dirty="0"/>
              <a:t>. So here is a </a:t>
            </a:r>
            <a:r>
              <a:rPr lang="en-US" sz="2400" dirty="0">
                <a:solidFill>
                  <a:srgbClr val="FF0000"/>
                </a:solidFill>
              </a:rPr>
              <a:t>hot Boyle isotherm </a:t>
            </a:r>
            <a:r>
              <a:rPr lang="en-US" sz="2400" dirty="0"/>
              <a:t>and a </a:t>
            </a:r>
            <a:r>
              <a:rPr lang="en-US" sz="2400" dirty="0">
                <a:solidFill>
                  <a:schemeClr val="accent1"/>
                </a:solidFill>
              </a:rPr>
              <a:t>cold Boyle isotherm</a:t>
            </a:r>
            <a:r>
              <a:rPr lang="en-US" sz="2400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6806B-760A-4C6D-D365-916DDEE239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 at a fixed temperature</a:t>
            </a:r>
          </a:p>
        </p:txBody>
      </p:sp>
    </p:spTree>
    <p:extLst>
      <p:ext uri="{BB962C8B-B14F-4D97-AF65-F5344CB8AC3E}">
        <p14:creationId xmlns:p14="http://schemas.microsoft.com/office/powerpoint/2010/main" val="261419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1" y="965712"/>
            <a:ext cx="467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an </a:t>
            </a:r>
            <a:r>
              <a:rPr lang="en-US" sz="2400" b="1" dirty="0"/>
              <a:t>isochore</a:t>
            </a:r>
            <a:r>
              <a:rPr lang="en-US" sz="2400" dirty="0"/>
              <a:t> of </a:t>
            </a:r>
            <a:r>
              <a:rPr lang="en-US" sz="2400" i="1" dirty="0"/>
              <a:t>P(T,V)</a:t>
            </a:r>
            <a:r>
              <a:rPr lang="en-US" sz="2400" dirty="0"/>
              <a:t> at a fixed volume of 10 Liters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6806B-760A-4C6D-D365-916DDEE239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also isochores (fixed volume)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77B0AF-217E-9794-9CF1-BBAEC3B2812D}"/>
              </a:ext>
            </a:extLst>
          </p:cNvPr>
          <p:cNvGrpSpPr/>
          <p:nvPr/>
        </p:nvGrpSpPr>
        <p:grpSpPr>
          <a:xfrm>
            <a:off x="1433015" y="2456597"/>
            <a:ext cx="1702072" cy="972403"/>
            <a:chOff x="1433015" y="2456597"/>
            <a:chExt cx="1702072" cy="97240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07B16E-9BA6-C9D7-0117-BDC4253622B8}"/>
                </a:ext>
              </a:extLst>
            </p:cNvPr>
            <p:cNvCxnSpPr/>
            <p:nvPr/>
          </p:nvCxnSpPr>
          <p:spPr>
            <a:xfrm>
              <a:off x="1433015" y="2456597"/>
              <a:ext cx="0" cy="43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C166B7-547A-65A0-61AD-48E13C4FA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7" y="3429000"/>
              <a:ext cx="1698170" cy="0"/>
            </a:xfrm>
            <a:prstGeom prst="line">
              <a:avLst/>
            </a:prstGeom>
            <a:ln w="127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7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1678898" y="1558628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world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world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83059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lot of </a:t>
            </a:r>
            <a:r>
              <a:rPr lang="en-US" sz="2400" dirty="0" err="1"/>
              <a:t>Thermo</a:t>
            </a:r>
            <a:r>
              <a:rPr lang="en-US" sz="2400" dirty="0"/>
              <a:t> is about making this connection: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60388" y="2792973"/>
            <a:ext cx="9057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Use </a:t>
            </a:r>
            <a:r>
              <a:rPr lang="en-US" sz="2400" b="1" dirty="0"/>
              <a:t>macroscopic experience </a:t>
            </a:r>
            <a:r>
              <a:rPr lang="en-US" sz="2400" dirty="0"/>
              <a:t>(measurements of T, P, V, etc.) to figure out how </a:t>
            </a:r>
            <a:r>
              <a:rPr lang="en-US" sz="2400" b="1" dirty="0"/>
              <a:t>molecules behave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ß"/>
            </a:pPr>
            <a:r>
              <a:rPr lang="en-US" sz="2400" dirty="0">
                <a:sym typeface="Wingdings" pitchFamily="2" charset="2"/>
              </a:rPr>
              <a:t>U</a:t>
            </a:r>
            <a:r>
              <a:rPr lang="en-US" sz="2400" dirty="0"/>
              <a:t>se what we think we know about </a:t>
            </a:r>
            <a:r>
              <a:rPr lang="en-US" sz="2400" b="1" dirty="0"/>
              <a:t>how molecules behave </a:t>
            </a:r>
            <a:r>
              <a:rPr lang="en-US" sz="2400" dirty="0"/>
              <a:t>to make predictions about or explain our </a:t>
            </a:r>
            <a:r>
              <a:rPr lang="en-US" sz="2400" b="1" dirty="0"/>
              <a:t>macroscopic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C84CB-1E70-AEFC-34C9-A1B378D6D4B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Thermodynamics and molecular insight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16806B-760A-4C6D-D365-916DDEE239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 with a little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BD123-94EB-1920-A876-F2B2EA88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555225"/>
            <a:ext cx="6103500" cy="2151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B7894052-F7F3-14E0-4300-248D110F4256}"/>
              </a:ext>
            </a:extLst>
          </p:cNvPr>
          <p:cNvSpPr/>
          <p:nvPr/>
        </p:nvSpPr>
        <p:spPr>
          <a:xfrm>
            <a:off x="2518559" y="2800184"/>
            <a:ext cx="280416" cy="628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E37FE-0D1B-2730-8E61-319A443D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3502152"/>
            <a:ext cx="5320284" cy="317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3BE5A-D611-D7A6-3ABF-9DEDD5483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3" r="23172"/>
          <a:stretch/>
        </p:blipFill>
        <p:spPr>
          <a:xfrm>
            <a:off x="7315200" y="4480520"/>
            <a:ext cx="3950208" cy="1974593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15D8D779-728A-3D4C-7437-0940FB24732D}"/>
              </a:ext>
            </a:extLst>
          </p:cNvPr>
          <p:cNvSpPr/>
          <p:nvPr/>
        </p:nvSpPr>
        <p:spPr>
          <a:xfrm rot="16200000">
            <a:off x="6396108" y="5153408"/>
            <a:ext cx="280416" cy="628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01E2F-67BF-925E-C549-EC7C88955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60" y="2640940"/>
            <a:ext cx="5606288" cy="1164687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FFF548F4-DB57-D226-20C1-86965F461419}"/>
              </a:ext>
            </a:extLst>
          </p:cNvPr>
          <p:cNvSpPr/>
          <p:nvPr/>
        </p:nvSpPr>
        <p:spPr>
          <a:xfrm rot="10800000">
            <a:off x="8706492" y="3865241"/>
            <a:ext cx="280416" cy="628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FB180-365F-1277-4396-918F25ACB302}"/>
              </a:ext>
            </a:extLst>
          </p:cNvPr>
          <p:cNvSpPr txBox="1"/>
          <p:nvPr/>
        </p:nvSpPr>
        <p:spPr>
          <a:xfrm>
            <a:off x="6487160" y="829056"/>
            <a:ext cx="532688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this (and all Week 1 CGIs) by midnight Saturday if you want feedback or get stuck. Final due date is one week after that (also midnight Saturday). </a:t>
            </a:r>
          </a:p>
        </p:txBody>
      </p:sp>
    </p:spTree>
    <p:extLst>
      <p:ext uri="{BB962C8B-B14F-4D97-AF65-F5344CB8AC3E}">
        <p14:creationId xmlns:p14="http://schemas.microsoft.com/office/powerpoint/2010/main" val="32378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3E59-93AC-9E41-B9CE-2722F4308402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62943-C271-EEF5-7BAB-2128BC4135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386FBF-98DD-1A5A-6C0F-A0F24ACA5EB4}"/>
              </a:ext>
            </a:extLst>
          </p:cNvPr>
          <p:cNvGrpSpPr/>
          <p:nvPr/>
        </p:nvGrpSpPr>
        <p:grpSpPr>
          <a:xfrm>
            <a:off x="279399" y="4265054"/>
            <a:ext cx="841375" cy="2292443"/>
            <a:chOff x="279399" y="4265054"/>
            <a:chExt cx="841375" cy="2292443"/>
          </a:xfrm>
        </p:grpSpPr>
        <p:pic>
          <p:nvPicPr>
            <p:cNvPr id="1026" name="Picture 2" descr="Airpower America - Manual Tire Pump - Walmart.com">
              <a:extLst>
                <a:ext uri="{FF2B5EF4-FFF2-40B4-BE49-F238E27FC236}">
                  <a16:creationId xmlns:a16="http://schemas.microsoft.com/office/drawing/2014/main" id="{ABF306C6-B960-05E5-5590-610507AE3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265054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Airpower America - Manual Tire Pump - Walmart.com">
              <a:extLst>
                <a:ext uri="{FF2B5EF4-FFF2-40B4-BE49-F238E27FC236}">
                  <a16:creationId xmlns:a16="http://schemas.microsoft.com/office/drawing/2014/main" id="{5CD30ED6-FD70-CEE3-AFE3-F3DD977F02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F3A25-104C-3568-6E15-A2DE9C608CD9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 flipH="1">
              <a:off x="698240" y="4464019"/>
              <a:ext cx="1847" cy="44735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6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C3A4B-CE48-2748-B960-4EACFC7CDC3E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AC5E-30D8-14A0-1969-B5E89AB362A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8AB641-7AD0-B634-5BA0-6F1D5C567CA9}"/>
              </a:ext>
            </a:extLst>
          </p:cNvPr>
          <p:cNvGrpSpPr/>
          <p:nvPr/>
        </p:nvGrpSpPr>
        <p:grpSpPr>
          <a:xfrm>
            <a:off x="278046" y="4394322"/>
            <a:ext cx="841375" cy="2171574"/>
            <a:chOff x="279399" y="4385923"/>
            <a:chExt cx="841375" cy="2171574"/>
          </a:xfrm>
        </p:grpSpPr>
        <p:pic>
          <p:nvPicPr>
            <p:cNvPr id="4" name="Picture 2" descr="Airpower America - Manual Tire Pump - Walmart.com">
              <a:extLst>
                <a:ext uri="{FF2B5EF4-FFF2-40B4-BE49-F238E27FC236}">
                  <a16:creationId xmlns:a16="http://schemas.microsoft.com/office/drawing/2014/main" id="{84471D24-E3C8-496F-45AF-617F116BE3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385923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Airpower America - Manual Tire Pump - Walmart.com">
              <a:extLst>
                <a:ext uri="{FF2B5EF4-FFF2-40B4-BE49-F238E27FC236}">
                  <a16:creationId xmlns:a16="http://schemas.microsoft.com/office/drawing/2014/main" id="{F31EAA40-C10B-7ABB-0337-3FA994DB4F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F2019F-6E56-4ED3-951D-A435EB2E6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240" y="4574111"/>
              <a:ext cx="1846" cy="33726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DA30F-D99E-236C-58AC-8D056EE12508}"/>
              </a:ext>
            </a:extLst>
          </p:cNvPr>
          <p:cNvGrpSpPr/>
          <p:nvPr/>
        </p:nvGrpSpPr>
        <p:grpSpPr>
          <a:xfrm>
            <a:off x="846170" y="5137853"/>
            <a:ext cx="757381" cy="1105189"/>
            <a:chOff x="2635649" y="4887006"/>
            <a:chExt cx="757381" cy="1105189"/>
          </a:xfrm>
        </p:grpSpPr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EAD6C414-256E-50B5-6E88-10110008BF83}"/>
                </a:ext>
              </a:extLst>
            </p:cNvPr>
            <p:cNvCxnSpPr/>
            <p:nvPr/>
          </p:nvCxnSpPr>
          <p:spPr>
            <a:xfrm flipV="1">
              <a:off x="2700083" y="4887006"/>
              <a:ext cx="692947" cy="365760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3FF05B5-CC2F-F9BC-38EF-6CB07FF8AE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5649" y="5615981"/>
              <a:ext cx="549723" cy="376214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7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B083-6B7F-9E45-A9C6-2073A8CCE703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 still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2D04-944E-1048-8954-54C8B3A54A6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22F65-9765-1426-AFC2-8FFB859C00F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972518-AC5F-5A82-E6F5-33929F84AC20}"/>
              </a:ext>
            </a:extLst>
          </p:cNvPr>
          <p:cNvGrpSpPr/>
          <p:nvPr/>
        </p:nvGrpSpPr>
        <p:grpSpPr>
          <a:xfrm>
            <a:off x="279435" y="4564599"/>
            <a:ext cx="841375" cy="1992898"/>
            <a:chOff x="279399" y="4564599"/>
            <a:chExt cx="841375" cy="1992898"/>
          </a:xfrm>
        </p:grpSpPr>
        <p:pic>
          <p:nvPicPr>
            <p:cNvPr id="4" name="Picture 2" descr="Airpower America - Manual Tire Pump - Walmart.com">
              <a:extLst>
                <a:ext uri="{FF2B5EF4-FFF2-40B4-BE49-F238E27FC236}">
                  <a16:creationId xmlns:a16="http://schemas.microsoft.com/office/drawing/2014/main" id="{AC0724C3-55AC-55B3-49EB-75551EB9CE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564599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Airpower America - Manual Tire Pump - Walmart.com">
              <a:extLst>
                <a:ext uri="{FF2B5EF4-FFF2-40B4-BE49-F238E27FC236}">
                  <a16:creationId xmlns:a16="http://schemas.microsoft.com/office/drawing/2014/main" id="{7276744D-7C3A-6186-BAAF-6D37B033F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F23AC-500A-4BB4-95FA-4F4DDFD619CA}"/>
                </a:ext>
              </a:extLst>
            </p:cNvPr>
            <p:cNvCxnSpPr>
              <a:cxnSpLocks/>
            </p:cNvCxnSpPr>
            <p:nvPr/>
          </p:nvCxnSpPr>
          <p:spPr>
            <a:xfrm>
              <a:off x="698240" y="4751143"/>
              <a:ext cx="0" cy="16023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AEAF7-9FB5-A8D0-9E14-836108C5AC0D}"/>
              </a:ext>
            </a:extLst>
          </p:cNvPr>
          <p:cNvGrpSpPr/>
          <p:nvPr/>
        </p:nvGrpSpPr>
        <p:grpSpPr>
          <a:xfrm>
            <a:off x="846170" y="5137853"/>
            <a:ext cx="836126" cy="1105189"/>
            <a:chOff x="846170" y="5137853"/>
            <a:chExt cx="836126" cy="11051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D66558-CD6F-FAEE-5054-BDE8DC37C5B9}"/>
                </a:ext>
              </a:extLst>
            </p:cNvPr>
            <p:cNvGrpSpPr/>
            <p:nvPr/>
          </p:nvGrpSpPr>
          <p:grpSpPr>
            <a:xfrm>
              <a:off x="846170" y="5137853"/>
              <a:ext cx="757381" cy="1105189"/>
              <a:chOff x="2635649" y="4887006"/>
              <a:chExt cx="757381" cy="1105189"/>
            </a:xfrm>
          </p:grpSpPr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4F18F9D7-E8D9-AF21-B3FA-4CB970290E99}"/>
                  </a:ext>
                </a:extLst>
              </p:cNvPr>
              <p:cNvCxnSpPr/>
              <p:nvPr/>
            </p:nvCxnSpPr>
            <p:spPr>
              <a:xfrm flipV="1">
                <a:off x="2700083" y="4887006"/>
                <a:ext cx="692947" cy="365760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67933109-809D-BF92-D784-0DD4ECD30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649" y="5615981"/>
                <a:ext cx="549723" cy="376214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8D26A6E5-735D-9755-B188-63F052BBB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8" y="5576765"/>
              <a:ext cx="716828" cy="152400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205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570E5BB-BC6D-E84C-B951-DCFE3E8358D7}"/>
              </a:ext>
            </a:extLst>
          </p:cNvPr>
          <p:cNvSpPr txBox="1"/>
          <p:nvPr/>
        </p:nvSpPr>
        <p:spPr>
          <a:xfrm>
            <a:off x="108864" y="2216487"/>
            <a:ext cx="4256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 and draw heat from the surroundings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5D7D-2A3D-E933-EA33-3B64B5B9A51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961B8-51C5-C01D-7052-F75429D15BF3}"/>
              </a:ext>
            </a:extLst>
          </p:cNvPr>
          <p:cNvGrpSpPr/>
          <p:nvPr/>
        </p:nvGrpSpPr>
        <p:grpSpPr>
          <a:xfrm>
            <a:off x="278046" y="4394322"/>
            <a:ext cx="841375" cy="2171574"/>
            <a:chOff x="279399" y="4385923"/>
            <a:chExt cx="841375" cy="2171574"/>
          </a:xfrm>
        </p:grpSpPr>
        <p:pic>
          <p:nvPicPr>
            <p:cNvPr id="9" name="Picture 8" descr="Airpower America - Manual Tire Pump - Walmart.com">
              <a:extLst>
                <a:ext uri="{FF2B5EF4-FFF2-40B4-BE49-F238E27FC236}">
                  <a16:creationId xmlns:a16="http://schemas.microsoft.com/office/drawing/2014/main" id="{5D622C84-1521-F904-25F4-9041AB456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385923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irpower America - Manual Tire Pump - Walmart.com">
              <a:extLst>
                <a:ext uri="{FF2B5EF4-FFF2-40B4-BE49-F238E27FC236}">
                  <a16:creationId xmlns:a16="http://schemas.microsoft.com/office/drawing/2014/main" id="{A00EE44A-BD84-8615-2977-D406562E5D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8FA967-69FD-A92C-FA99-DDC6EFA4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240" y="4574111"/>
              <a:ext cx="1846" cy="33726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AAE486-93CB-8CD1-CCB0-9B951FFF16D9}"/>
              </a:ext>
            </a:extLst>
          </p:cNvPr>
          <p:cNvGrpSpPr/>
          <p:nvPr/>
        </p:nvGrpSpPr>
        <p:grpSpPr>
          <a:xfrm flipH="1">
            <a:off x="1065115" y="5018198"/>
            <a:ext cx="587375" cy="1105189"/>
            <a:chOff x="2635649" y="4887006"/>
            <a:chExt cx="757381" cy="1105189"/>
          </a:xfrm>
        </p:grpSpPr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C75EC9A-A9F1-237A-0C7D-26837367467E}"/>
                </a:ext>
              </a:extLst>
            </p:cNvPr>
            <p:cNvCxnSpPr/>
            <p:nvPr/>
          </p:nvCxnSpPr>
          <p:spPr>
            <a:xfrm flipV="1">
              <a:off x="2700083" y="4887006"/>
              <a:ext cx="692947" cy="365760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urved Connector 4">
              <a:extLst>
                <a:ext uri="{FF2B5EF4-FFF2-40B4-BE49-F238E27FC236}">
                  <a16:creationId xmlns:a16="http://schemas.microsoft.com/office/drawing/2014/main" id="{02EEA767-E2D1-032E-8D0A-2F833DD63C6D}"/>
                </a:ext>
              </a:extLst>
            </p:cNvPr>
            <p:cNvCxnSpPr>
              <a:cxnSpLocks/>
            </p:cNvCxnSpPr>
            <p:nvPr/>
          </p:nvCxnSpPr>
          <p:spPr>
            <a:xfrm>
              <a:off x="2635649" y="5615981"/>
              <a:ext cx="549723" cy="376214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 and draw heat from the surroundings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64BE8-7D7C-3140-941C-9964F1418F21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 still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193A3-D248-7D41-24E6-1A62D00787D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E2649-551D-CFDE-7CC8-E738455B35A0}"/>
              </a:ext>
            </a:extLst>
          </p:cNvPr>
          <p:cNvGrpSpPr/>
          <p:nvPr/>
        </p:nvGrpSpPr>
        <p:grpSpPr>
          <a:xfrm>
            <a:off x="279399" y="4265054"/>
            <a:ext cx="841375" cy="2292443"/>
            <a:chOff x="279399" y="4265054"/>
            <a:chExt cx="841375" cy="2292443"/>
          </a:xfrm>
        </p:grpSpPr>
        <p:pic>
          <p:nvPicPr>
            <p:cNvPr id="4" name="Picture 2" descr="Airpower America - Manual Tire Pump - Walmart.com">
              <a:extLst>
                <a:ext uri="{FF2B5EF4-FFF2-40B4-BE49-F238E27FC236}">
                  <a16:creationId xmlns:a16="http://schemas.microsoft.com/office/drawing/2014/main" id="{67CBFA68-DADB-9683-08D8-9CB9F0BDF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265054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Airpower America - Manual Tire Pump - Walmart.com">
              <a:extLst>
                <a:ext uri="{FF2B5EF4-FFF2-40B4-BE49-F238E27FC236}">
                  <a16:creationId xmlns:a16="http://schemas.microsoft.com/office/drawing/2014/main" id="{5C5BE6D6-0657-6E21-1D99-EAEE710C1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CF9C0C-C1EA-6B12-6635-A76E928C7D2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98240" y="4464019"/>
              <a:ext cx="1847" cy="44735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BA6903-55D1-86EA-733E-6AC8B1C21E19}"/>
              </a:ext>
            </a:extLst>
          </p:cNvPr>
          <p:cNvGrpSpPr/>
          <p:nvPr/>
        </p:nvGrpSpPr>
        <p:grpSpPr>
          <a:xfrm flipH="1">
            <a:off x="974962" y="4988374"/>
            <a:ext cx="804872" cy="1105189"/>
            <a:chOff x="846170" y="5137853"/>
            <a:chExt cx="836126" cy="11051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2043A6-ACDC-5061-334A-1AB85218E203}"/>
                </a:ext>
              </a:extLst>
            </p:cNvPr>
            <p:cNvGrpSpPr/>
            <p:nvPr/>
          </p:nvGrpSpPr>
          <p:grpSpPr>
            <a:xfrm>
              <a:off x="846170" y="5137853"/>
              <a:ext cx="757381" cy="1105189"/>
              <a:chOff x="2635649" y="4887006"/>
              <a:chExt cx="757381" cy="1105189"/>
            </a:xfrm>
          </p:grpSpPr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BBB372B0-E788-3CDE-EBC3-1E161E07CA17}"/>
                  </a:ext>
                </a:extLst>
              </p:cNvPr>
              <p:cNvCxnSpPr/>
              <p:nvPr/>
            </p:nvCxnSpPr>
            <p:spPr>
              <a:xfrm flipV="1">
                <a:off x="2700083" y="4887006"/>
                <a:ext cx="692947" cy="365760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CB00570C-7119-BEE4-5C2E-50584195B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649" y="5615981"/>
                <a:ext cx="549723" cy="376214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F01FF6A9-4AAA-82AA-3670-E05632B1C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8" y="5576765"/>
              <a:ext cx="716828" cy="152400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7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This is called </a:t>
            </a:r>
            <a:r>
              <a:rPr lang="en-US" sz="2400" i="1" dirty="0"/>
              <a:t>adiabatic heating/cooling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64BE8-7D7C-3140-941C-9964F1418F21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 still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193A3-D248-7D41-24E6-1A62D00787D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what we know about how molecules behave to explain the macroscopic world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E2649-551D-CFDE-7CC8-E738455B35A0}"/>
              </a:ext>
            </a:extLst>
          </p:cNvPr>
          <p:cNvGrpSpPr/>
          <p:nvPr/>
        </p:nvGrpSpPr>
        <p:grpSpPr>
          <a:xfrm>
            <a:off x="279399" y="4265054"/>
            <a:ext cx="841375" cy="2292443"/>
            <a:chOff x="279399" y="4265054"/>
            <a:chExt cx="841375" cy="2292443"/>
          </a:xfrm>
        </p:grpSpPr>
        <p:pic>
          <p:nvPicPr>
            <p:cNvPr id="4" name="Picture 2" descr="Airpower America - Manual Tire Pump - Walmart.com">
              <a:extLst>
                <a:ext uri="{FF2B5EF4-FFF2-40B4-BE49-F238E27FC236}">
                  <a16:creationId xmlns:a16="http://schemas.microsoft.com/office/drawing/2014/main" id="{67CBFA68-DADB-9683-08D8-9CB9F0BDF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5" r="28871" b="89821"/>
            <a:stretch/>
          </p:blipFill>
          <p:spPr bwMode="auto">
            <a:xfrm>
              <a:off x="279399" y="4265054"/>
              <a:ext cx="841375" cy="19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Airpower America - Manual Tire Pump - Walmart.com">
              <a:extLst>
                <a:ext uri="{FF2B5EF4-FFF2-40B4-BE49-F238E27FC236}">
                  <a16:creationId xmlns:a16="http://schemas.microsoft.com/office/drawing/2014/main" id="{5C5BE6D6-0657-6E21-1D99-EAEE710C1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5" t="10426" r="35205"/>
            <a:stretch/>
          </p:blipFill>
          <p:spPr bwMode="auto">
            <a:xfrm>
              <a:off x="409575" y="4806602"/>
              <a:ext cx="587375" cy="175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CF9C0C-C1EA-6B12-6635-A76E928C7D2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98240" y="4464019"/>
              <a:ext cx="1847" cy="44735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91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explain adiabatic heating/cooling, we’ll need some kind of molecular model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217799" y="1939261"/>
            <a:ext cx="4927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kinetic-molecular theory of gases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molecules are in constant motion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Slower-moving molecules=&gt; lower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Faster-moving molecules =&gt; higher temperature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5034C-908A-6973-819A-53B84145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63" y="1155087"/>
            <a:ext cx="42418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9D231-7EA1-87A4-3ABC-3F8B449B095F}"/>
              </a:ext>
            </a:extLst>
          </p:cNvPr>
          <p:cNvSpPr txBox="1"/>
          <p:nvPr/>
        </p:nvSpPr>
        <p:spPr>
          <a:xfrm>
            <a:off x="1873152" y="6026809"/>
            <a:ext cx="826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miro.medium.com</a:t>
            </a:r>
            <a:r>
              <a:rPr lang="en-US" dirty="0">
                <a:hlinkClick r:id="rId3"/>
              </a:rPr>
              <a:t>/v2/resize:fit:668/1*avcGLryPlvBJQ6lABc_4dg.gif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942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90</cp:revision>
  <dcterms:created xsi:type="dcterms:W3CDTF">2018-08-07T04:05:17Z</dcterms:created>
  <dcterms:modified xsi:type="dcterms:W3CDTF">2024-09-05T04:19:41Z</dcterms:modified>
</cp:coreProperties>
</file>