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16" r:id="rId2"/>
    <p:sldId id="397" r:id="rId3"/>
    <p:sldId id="373" r:id="rId4"/>
    <p:sldId id="374" r:id="rId5"/>
    <p:sldId id="343" r:id="rId6"/>
    <p:sldId id="376" r:id="rId7"/>
    <p:sldId id="346" r:id="rId8"/>
    <p:sldId id="388" r:id="rId9"/>
    <p:sldId id="389" r:id="rId10"/>
    <p:sldId id="277" r:id="rId11"/>
    <p:sldId id="350" r:id="rId12"/>
    <p:sldId id="390" r:id="rId13"/>
    <p:sldId id="352" r:id="rId14"/>
    <p:sldId id="391" r:id="rId15"/>
    <p:sldId id="393" r:id="rId16"/>
    <p:sldId id="392" r:id="rId17"/>
    <p:sldId id="379" r:id="rId18"/>
    <p:sldId id="378" r:id="rId19"/>
    <p:sldId id="380" r:id="rId20"/>
    <p:sldId id="359" r:id="rId21"/>
    <p:sldId id="394" r:id="rId22"/>
    <p:sldId id="361" r:id="rId23"/>
    <p:sldId id="4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01"/>
    <p:restoredTop sz="94627"/>
  </p:normalViewPr>
  <p:slideViewPr>
    <p:cSldViewPr snapToGrid="0" snapToObjects="1">
      <p:cViewPr varScale="1">
        <p:scale>
          <a:sx n="96" d="100"/>
          <a:sy n="96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r>
                  <a:rPr lang="en-US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𝑆=</a:t>
                </a:r>
                <a:r>
                  <a:rPr lang="en-US" sz="1200" b="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𝑅𝑙𝑛(1000/1)=</a:t>
                </a:r>
                <a:r>
                  <a:rPr lang="en-US" sz="1200" b="1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+𝟓𝟕 𝑱/𝑲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today: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E1C86-EA13-3769-710E-732AA4FDAF38}"/>
                  </a:ext>
                </a:extLst>
              </p:cNvPr>
              <p:cNvSpPr txBox="1"/>
              <p:nvPr/>
            </p:nvSpPr>
            <p:spPr>
              <a:xfrm>
                <a:off x="836212" y="1025160"/>
                <a:ext cx="111556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Reversible and irreversible processes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Review of the connection between heating and temperature changes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Thermodynamic Definition of Entropy (TDE)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/>
                  <a:t>Entropy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0" dirty="0"/>
                  <a:t>state space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/>
                  <a:t>Entropy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b="0" dirty="0"/>
                  <a:t>state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E1C86-EA13-3769-710E-732AA4FD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2" y="1025160"/>
                <a:ext cx="11155681" cy="1938992"/>
              </a:xfrm>
              <a:prstGeom prst="rect">
                <a:avLst/>
              </a:prstGeom>
              <a:blipFill>
                <a:blip r:embed="rId2"/>
                <a:stretch>
                  <a:fillRect l="-795" t="-324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02B72DD-11D3-9A16-20B7-392724DE2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8"/>
          <a:stretch/>
        </p:blipFill>
        <p:spPr>
          <a:xfrm>
            <a:off x="6213435" y="2510780"/>
            <a:ext cx="3616184" cy="26062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B6FB2-BC1C-53E8-8687-F91732509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50"/>
          <a:stretch/>
        </p:blipFill>
        <p:spPr>
          <a:xfrm>
            <a:off x="996067" y="3816219"/>
            <a:ext cx="3819306" cy="2606297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4054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782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and thermal choice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5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175686"/>
            <a:ext cx="358346" cy="9144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57851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speeds are </a:t>
            </a:r>
            <a:r>
              <a:rPr lang="en-US" b="1" dirty="0"/>
              <a:t>unavailable</a:t>
            </a:r>
            <a:r>
              <a:rPr lang="en-US" dirty="0"/>
              <a:t> at 500 K</a:t>
            </a:r>
          </a:p>
        </p:txBody>
      </p:sp>
    </p:spTree>
    <p:extLst>
      <p:ext uri="{BB962C8B-B14F-4D97-AF65-F5344CB8AC3E}">
        <p14:creationId xmlns:p14="http://schemas.microsoft.com/office/powerpoint/2010/main" val="120278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782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lead to more </a:t>
            </a:r>
            <a:r>
              <a:rPr lang="en-US" sz="2400" b="1" i="1" dirty="0"/>
              <a:t>thermal</a:t>
            </a:r>
            <a:r>
              <a:rPr lang="en-US" sz="2400" b="1" dirty="0"/>
              <a:t> choice in energy =&gt; more entropy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027402"/>
            <a:ext cx="358346" cy="9144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0842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available</a:t>
            </a:r>
            <a:r>
              <a:rPr lang="en-US" dirty="0"/>
              <a:t> at 1000 K</a:t>
            </a:r>
          </a:p>
        </p:txBody>
      </p:sp>
    </p:spTree>
    <p:extLst>
      <p:ext uri="{BB962C8B-B14F-4D97-AF65-F5344CB8AC3E}">
        <p14:creationId xmlns:p14="http://schemas.microsoft.com/office/powerpoint/2010/main" val="19948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782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lead to more </a:t>
            </a:r>
            <a:r>
              <a:rPr lang="en-US" sz="2400" b="1" i="1" dirty="0"/>
              <a:t>thermal</a:t>
            </a:r>
            <a:r>
              <a:rPr lang="en-US" sz="2400" b="1" dirty="0"/>
              <a:t> choice in energy =&gt; more entropy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027402"/>
            <a:ext cx="358346" cy="9144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0842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available</a:t>
            </a:r>
            <a:r>
              <a:rPr lang="en-US" dirty="0"/>
              <a:t> at 1000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82F72-5815-82B0-A392-F037E84A7BA3}"/>
              </a:ext>
            </a:extLst>
          </p:cNvPr>
          <p:cNvSpPr txBox="1"/>
          <p:nvPr/>
        </p:nvSpPr>
        <p:spPr>
          <a:xfrm>
            <a:off x="1720920" y="5595380"/>
            <a:ext cx="851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Higher temperature increases a system’s entropy because molecules have more choice about the energies they can have.</a:t>
            </a:r>
          </a:p>
        </p:txBody>
      </p:sp>
    </p:spTree>
    <p:extLst>
      <p:ext uri="{BB962C8B-B14F-4D97-AF65-F5344CB8AC3E}">
        <p14:creationId xmlns:p14="http://schemas.microsoft.com/office/powerpoint/2010/main" val="2864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(qualitative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</p:spTree>
    <p:extLst>
      <p:ext uri="{BB962C8B-B14F-4D97-AF65-F5344CB8AC3E}">
        <p14:creationId xmlns:p14="http://schemas.microsoft.com/office/powerpoint/2010/main" val="359419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(quantitative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blipFill>
                <a:blip r:embed="rId5"/>
                <a:stretch>
                  <a:fillRect l="-1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9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(quantitative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blipFill>
                <a:blip r:embed="rId5"/>
                <a:stretch>
                  <a:fillRect l="-1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5543A-B37F-D81B-0452-B76330CFD927}"/>
                  </a:ext>
                </a:extLst>
              </p:cNvPr>
              <p:cNvSpPr txBox="1"/>
              <p:nvPr/>
            </p:nvSpPr>
            <p:spPr>
              <a:xfrm>
                <a:off x="4912839" y="3993673"/>
                <a:ext cx="4072136" cy="2170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(It’s an arms-around the box Maxwell equation thing ... get to this later this week)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5543A-B37F-D81B-0452-B76330CF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39" y="3993673"/>
                <a:ext cx="4072136" cy="2170466"/>
              </a:xfrm>
              <a:prstGeom prst="rect">
                <a:avLst/>
              </a:prstGeom>
              <a:blipFill>
                <a:blip r:embed="rId6"/>
                <a:stretch>
                  <a:fillRect l="-2174" b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694AD3-470B-FA49-4C2A-4DD51E4FA8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056"/>
          <a:stretch/>
        </p:blipFill>
        <p:spPr>
          <a:xfrm>
            <a:off x="8945302" y="4509324"/>
            <a:ext cx="2592505" cy="19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(quantitative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blipFill>
                <a:blip r:embed="rId5"/>
                <a:stretch>
                  <a:fillRect l="-1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BECCE4-918D-B6B0-8416-43B8510C35EA}"/>
              </a:ext>
            </a:extLst>
          </p:cNvPr>
          <p:cNvSpPr txBox="1"/>
          <p:nvPr/>
        </p:nvSpPr>
        <p:spPr>
          <a:xfrm>
            <a:off x="626515" y="4978400"/>
            <a:ext cx="391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243512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/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You know this already about ideal gases: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blipFill>
                <a:blip r:embed="rId4"/>
                <a:stretch>
                  <a:fillRect l="-1205" t="-2747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blipFill>
                <a:blip r:embed="rId5"/>
                <a:stretch>
                  <a:fillRect l="-342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7703A-FB22-DBAC-903A-50803726A4E8}"/>
              </a:ext>
            </a:extLst>
          </p:cNvPr>
          <p:cNvSpPr txBox="1"/>
          <p:nvPr/>
        </p:nvSpPr>
        <p:spPr>
          <a:xfrm>
            <a:off x="626515" y="4978400"/>
            <a:ext cx="391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423324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blipFill>
                <a:blip r:embed="rId5"/>
                <a:stretch>
                  <a:fillRect l="-34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43EDE-BB93-D5E9-4395-2538C6D4A535}"/>
              </a:ext>
            </a:extLst>
          </p:cNvPr>
          <p:cNvSpPr txBox="1"/>
          <p:nvPr/>
        </p:nvSpPr>
        <p:spPr>
          <a:xfrm>
            <a:off x="626515" y="4978400"/>
            <a:ext cx="391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Thermodynamics (ideal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F5A3D-E1E6-BB77-50E1-E502919AFC11}"/>
                  </a:ext>
                </a:extLst>
              </p:cNvPr>
              <p:cNvSpPr txBox="1"/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You know this already about ideal gases: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F5A3D-E1E6-BB77-50E1-E502919A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blipFill>
                <a:blip r:embed="rId6"/>
                <a:stretch>
                  <a:fillRect l="-1205" t="-2747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3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gas, integrated form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blipFill>
                <a:blip r:embed="rId5"/>
                <a:stretch>
                  <a:fillRect l="-34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43EDE-BB93-D5E9-4395-2538C6D4A535}"/>
              </a:ext>
            </a:extLst>
          </p:cNvPr>
          <p:cNvSpPr txBox="1"/>
          <p:nvPr/>
        </p:nvSpPr>
        <p:spPr>
          <a:xfrm>
            <a:off x="626515" y="4978400"/>
            <a:ext cx="391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Thermodynamics (ideal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AE7E0-1034-9AF2-356D-C7CB01E617B5}"/>
                  </a:ext>
                </a:extLst>
              </p:cNvPr>
              <p:cNvSpPr txBox="1"/>
              <p:nvPr/>
            </p:nvSpPr>
            <p:spPr>
              <a:xfrm>
                <a:off x="4912839" y="4392997"/>
                <a:ext cx="5609466" cy="66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/>
                  <a:t> =&gt;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AE7E0-1034-9AF2-356D-C7CB01E61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39" y="4392997"/>
                <a:ext cx="5609466" cy="668068"/>
              </a:xfrm>
              <a:prstGeom prst="rect">
                <a:avLst/>
              </a:prstGeom>
              <a:blipFill>
                <a:blip r:embed="rId6"/>
                <a:stretch>
                  <a:fillRect l="-226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24313D3-D6E0-C88E-D96D-968B7CDC90C6}"/>
              </a:ext>
            </a:extLst>
          </p:cNvPr>
          <p:cNvGrpSpPr/>
          <p:nvPr/>
        </p:nvGrpSpPr>
        <p:grpSpPr>
          <a:xfrm>
            <a:off x="6272298" y="5135786"/>
            <a:ext cx="3720799" cy="1095009"/>
            <a:chOff x="1422470" y="4663249"/>
            <a:chExt cx="3720799" cy="109500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755FD64B-991D-4571-80F9-5DE8D0D9482E}"/>
                </a:ext>
              </a:extLst>
            </p:cNvPr>
            <p:cNvSpPr/>
            <p:nvPr/>
          </p:nvSpPr>
          <p:spPr>
            <a:xfrm rot="5400000">
              <a:off x="3004999" y="3597068"/>
              <a:ext cx="264012" cy="239637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D9FCB-8E1B-67D6-6CDA-7327969D8F65}"/>
                </a:ext>
              </a:extLst>
            </p:cNvPr>
            <p:cNvSpPr txBox="1"/>
            <p:nvPr/>
          </p:nvSpPr>
          <p:spPr>
            <a:xfrm>
              <a:off x="1422470" y="4927261"/>
              <a:ext cx="3720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0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Reversibility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E1C86-EA13-3769-710E-732AA4FDAF38}"/>
              </a:ext>
            </a:extLst>
          </p:cNvPr>
          <p:cNvSpPr txBox="1"/>
          <p:nvPr/>
        </p:nvSpPr>
        <p:spPr>
          <a:xfrm>
            <a:off x="518159" y="635875"/>
            <a:ext cx="11155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a reversible process? We like to talk about three kinds of reversibility, actually:</a:t>
            </a:r>
          </a:p>
          <a:p>
            <a:endParaRPr lang="en-US" sz="2400" dirty="0"/>
          </a:p>
          <a:p>
            <a:r>
              <a:rPr lang="en-US" sz="2400" dirty="0"/>
              <a:t>We say a process is </a:t>
            </a:r>
            <a:r>
              <a:rPr lang="en-US" sz="2400" b="1" dirty="0"/>
              <a:t>thermally reversible </a:t>
            </a:r>
            <a:r>
              <a:rPr lang="en-US" sz="2400" dirty="0"/>
              <a:t>when there is </a:t>
            </a:r>
            <a:r>
              <a:rPr lang="en-US" sz="2400" b="1" dirty="0"/>
              <a:t>not a big temperature difference </a:t>
            </a:r>
            <a:r>
              <a:rPr lang="en-US" sz="2400" dirty="0"/>
              <a:t>between a system of interest and its surroundings.</a:t>
            </a:r>
          </a:p>
          <a:p>
            <a:endParaRPr lang="en-US" sz="2400" dirty="0"/>
          </a:p>
          <a:p>
            <a:r>
              <a:rPr lang="en-US" sz="2400" dirty="0"/>
              <a:t>We say a process is </a:t>
            </a:r>
            <a:r>
              <a:rPr lang="en-US" sz="2400" b="1" dirty="0"/>
              <a:t>mechanically reversible </a:t>
            </a:r>
            <a:r>
              <a:rPr lang="en-US" sz="2400" dirty="0"/>
              <a:t>when</a:t>
            </a:r>
            <a:r>
              <a:rPr lang="en-US" sz="2400" b="1" dirty="0"/>
              <a:t> </a:t>
            </a:r>
            <a:r>
              <a:rPr lang="en-US" sz="2400" dirty="0"/>
              <a:t>there’s </a:t>
            </a:r>
            <a:r>
              <a:rPr lang="en-US" sz="2400" b="1" dirty="0"/>
              <a:t>not a big pressure difference </a:t>
            </a:r>
            <a:r>
              <a:rPr lang="en-US" sz="2400" dirty="0"/>
              <a:t>between a system of interest and its surroundings.</a:t>
            </a:r>
          </a:p>
          <a:p>
            <a:endParaRPr lang="en-US" sz="2400" dirty="0"/>
          </a:p>
          <a:p>
            <a:r>
              <a:rPr lang="en-US" sz="2400" dirty="0"/>
              <a:t>We say a process is </a:t>
            </a:r>
            <a:r>
              <a:rPr lang="en-US" sz="2400" b="1" dirty="0"/>
              <a:t>chemically reversible </a:t>
            </a:r>
            <a:r>
              <a:rPr lang="en-US" sz="2400" dirty="0"/>
              <a:t>when a system is close to </a:t>
            </a:r>
            <a:r>
              <a:rPr lang="en-US" sz="2400" b="1" dirty="0"/>
              <a:t>chemical equilibrium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Some examples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glass of ice water, a little ice melts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add some instant coffee to water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balloon pops</a:t>
            </a:r>
          </a:p>
        </p:txBody>
      </p:sp>
    </p:spTree>
    <p:extLst>
      <p:ext uri="{BB962C8B-B14F-4D97-AF65-F5344CB8AC3E}">
        <p14:creationId xmlns:p14="http://schemas.microsoft.com/office/powerpoint/2010/main" val="406743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sample calculation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486936" y="4611106"/>
                <a:ext cx="11433515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</a:t>
                </a:r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4611106"/>
                <a:ext cx="11433515" cy="1014380"/>
              </a:xfrm>
              <a:prstGeom prst="rect">
                <a:avLst/>
              </a:prstGeom>
              <a:blipFill>
                <a:blip r:embed="rId4"/>
                <a:stretch>
                  <a:fillRect l="-888" t="-3659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D416A4-FAB4-4E38-EA55-1AD2EBA7073E}"/>
              </a:ext>
            </a:extLst>
          </p:cNvPr>
          <p:cNvSpPr txBox="1"/>
          <p:nvPr/>
        </p:nvSpPr>
        <p:spPr>
          <a:xfrm>
            <a:off x="9194104" y="1863783"/>
            <a:ext cx="251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more positional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/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(for an ideal gas)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blipFill>
                <a:blip r:embed="rId5"/>
                <a:stretch>
                  <a:fillRect l="-11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4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unexpected generalization: this also works with solutes (?!?!)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486936" y="4611106"/>
                <a:ext cx="11433515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</a:t>
                </a:r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Turns out, this calculation, and even the result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, is more general than it looks: it even works for </a:t>
                </a:r>
                <a:r>
                  <a:rPr lang="en-US" sz="2400" b="1" dirty="0"/>
                  <a:t>solutes that undergo a 2x dilution</a:t>
                </a:r>
                <a:r>
                  <a:rPr lang="en-US" sz="2400" dirty="0"/>
                  <a:t> (we’ll return to this later).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4611106"/>
                <a:ext cx="11433515" cy="1908215"/>
              </a:xfrm>
              <a:prstGeom prst="rect">
                <a:avLst/>
              </a:prstGeom>
              <a:blipFill>
                <a:blip r:embed="rId4"/>
                <a:stretch>
                  <a:fillRect l="-888" t="-1974"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  <a:solidFill>
            <a:schemeClr val="bg1">
              <a:alpha val="55000"/>
            </a:schemeClr>
          </a:solidFill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grpFill/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  <a:grpFill/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  <a:grpFill/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  <a:grpFill/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D416A4-FAB4-4E38-EA55-1AD2EBA7073E}"/>
              </a:ext>
            </a:extLst>
          </p:cNvPr>
          <p:cNvSpPr txBox="1"/>
          <p:nvPr/>
        </p:nvSpPr>
        <p:spPr>
          <a:xfrm>
            <a:off x="9194104" y="1863783"/>
            <a:ext cx="251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more positional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/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(for an ideal gas)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blipFill>
                <a:blip r:embed="rId5"/>
                <a:stretch>
                  <a:fillRect l="-11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E47B064-2073-F222-5E4F-6FDEA14B46E2}"/>
              </a:ext>
            </a:extLst>
          </p:cNvPr>
          <p:cNvSpPr/>
          <p:nvPr/>
        </p:nvSpPr>
        <p:spPr>
          <a:xfrm>
            <a:off x="4779249" y="1699008"/>
            <a:ext cx="2015250" cy="1399792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0F813-3B9B-30AC-1296-A1789CCD24AA}"/>
              </a:ext>
            </a:extLst>
          </p:cNvPr>
          <p:cNvSpPr/>
          <p:nvPr/>
        </p:nvSpPr>
        <p:spPr>
          <a:xfrm>
            <a:off x="8977723" y="949832"/>
            <a:ext cx="2845284" cy="2518582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3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1" y="-69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Summary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6927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186AA09-4070-A021-E383-A512719BBB9C}"/>
              </a:ext>
            </a:extLst>
          </p:cNvPr>
          <p:cNvGrpSpPr/>
          <p:nvPr/>
        </p:nvGrpSpPr>
        <p:grpSpPr>
          <a:xfrm>
            <a:off x="3520290" y="701241"/>
            <a:ext cx="6907494" cy="3216166"/>
            <a:chOff x="3520290" y="1590587"/>
            <a:chExt cx="6907494" cy="32161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751120-EF2D-2DD9-13A7-00604A9FC58F}"/>
                </a:ext>
              </a:extLst>
            </p:cNvPr>
            <p:cNvGrpSpPr/>
            <p:nvPr/>
          </p:nvGrpSpPr>
          <p:grpSpPr>
            <a:xfrm>
              <a:off x="3520290" y="1590587"/>
              <a:ext cx="6907494" cy="3216166"/>
              <a:chOff x="3729340" y="1572475"/>
              <a:chExt cx="6907494" cy="321616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0DAE76F-1E1E-3F11-E014-B7B065FFF9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048"/>
              <a:stretch/>
            </p:blipFill>
            <p:spPr>
              <a:xfrm>
                <a:off x="3729340" y="1720459"/>
                <a:ext cx="4257040" cy="3068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DDABB0-6DC3-D007-8EBA-4E952991DB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289" y="3115076"/>
                    <a:ext cx="6147486" cy="6610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DDABB0-6DC3-D007-8EBA-4E952991D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289" y="3115076"/>
                    <a:ext cx="6147486" cy="6610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87BCCBB-1446-FB3C-581C-EB3D210CDF7E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348" y="1572475"/>
                    <a:ext cx="6147486" cy="6610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87BCCBB-1446-FB3C-581C-EB3D210CD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348" y="1572475"/>
                    <a:ext cx="6147486" cy="6610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2506DD-C2A3-F3B8-D4A4-7FF612BB1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3844" y="4148078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1A6651-57BB-6D97-55FF-764B32EE3A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063" y="3867558"/>
              <a:ext cx="1039660" cy="4329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980082-7D48-0F81-4A00-7D028096309C}"/>
              </a:ext>
            </a:extLst>
          </p:cNvPr>
          <p:cNvSpPr txBox="1"/>
          <p:nvPr/>
        </p:nvSpPr>
        <p:spPr>
          <a:xfrm>
            <a:off x="546969" y="3917407"/>
            <a:ext cx="11098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 increases with temperature because of </a:t>
            </a:r>
            <a:r>
              <a:rPr lang="en-US" sz="2400" b="1" dirty="0"/>
              <a:t>more energy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heat capacity is constant, the increase is logarithmic with respect to temperature</a:t>
            </a:r>
          </a:p>
          <a:p>
            <a:r>
              <a:rPr lang="en-US" sz="2400" dirty="0"/>
              <a:t>Volume: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 increases with volume because of </a:t>
            </a:r>
            <a:r>
              <a:rPr lang="en-US" sz="2400" b="1" dirty="0"/>
              <a:t>more positional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it’s an ideal gas, the increase is logarithmic with respect to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positional idea will extend to solutes undergoing dilution (and other phenomena)</a:t>
            </a:r>
          </a:p>
        </p:txBody>
      </p:sp>
    </p:spTree>
    <p:extLst>
      <p:ext uri="{BB962C8B-B14F-4D97-AF65-F5344CB8AC3E}">
        <p14:creationId xmlns:p14="http://schemas.microsoft.com/office/powerpoint/2010/main" val="238615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DD494D3-80DD-794B-8E8D-FDA76260F68F}"/>
              </a:ext>
            </a:extLst>
          </p:cNvPr>
          <p:cNvSpPr txBox="1"/>
          <p:nvPr/>
        </p:nvSpPr>
        <p:spPr>
          <a:xfrm>
            <a:off x="0" y="-760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69370-362E-19FA-D06E-B5991B9D2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45" y="1876711"/>
            <a:ext cx="11433509" cy="23978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089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Heating, changes in temperature, and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7BCA78-36F9-5EF7-951C-338EEC4F33E4}"/>
                  </a:ext>
                </a:extLst>
              </p:cNvPr>
              <p:cNvSpPr txBox="1"/>
              <p:nvPr/>
            </p:nvSpPr>
            <p:spPr>
              <a:xfrm>
                <a:off x="116378" y="518592"/>
                <a:ext cx="119038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general idea that’s worth revisiting here is that w</a:t>
                </a:r>
                <a:r>
                  <a:rPr lang="en-US" sz="2400" dirty="0">
                    <a:solidFill>
                      <a:schemeClr val="tx1"/>
                    </a:solidFill>
                  </a:rPr>
                  <a:t>hen you add/take away heat to something, its temperature changes according to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the heat capacity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) depends on conditions: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7BCA78-36F9-5EF7-951C-338EEC4F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" y="518592"/>
                <a:ext cx="11903826" cy="2308324"/>
              </a:xfrm>
              <a:prstGeom prst="rect">
                <a:avLst/>
              </a:prstGeom>
              <a:blipFill>
                <a:blip r:embed="rId2"/>
                <a:stretch>
                  <a:fillRect l="-853" t="-2186" r="-107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69304AE-B86B-A730-1C35-8F9031AF27EF}"/>
              </a:ext>
            </a:extLst>
          </p:cNvPr>
          <p:cNvGrpSpPr/>
          <p:nvPr/>
        </p:nvGrpSpPr>
        <p:grpSpPr>
          <a:xfrm>
            <a:off x="451658" y="3008035"/>
            <a:ext cx="11568546" cy="832457"/>
            <a:chOff x="451658" y="3710399"/>
            <a:chExt cx="11568546" cy="832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/>
                <p:nvPr/>
              </p:nvSpPr>
              <p:spPr>
                <a:xfrm>
                  <a:off x="451658" y="3711859"/>
                  <a:ext cx="5644342" cy="830997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Constant-volume heating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58" y="3711859"/>
                  <a:ext cx="5644342" cy="830997"/>
                </a:xfrm>
                <a:prstGeom prst="rect">
                  <a:avLst/>
                </a:prstGeom>
                <a:blipFill>
                  <a:blip r:embed="rId3"/>
                  <a:stretch>
                    <a:fillRect t="-2899" b="-5797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/>
                <p:nvPr/>
              </p:nvSpPr>
              <p:spPr>
                <a:xfrm>
                  <a:off x="6375862" y="3710399"/>
                  <a:ext cx="5644342" cy="830997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Constant-pressure heating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862" y="3710399"/>
                  <a:ext cx="5644342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4348" b="-5797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4A1E1-A0DF-94F4-7923-59E8F9A09061}"/>
                  </a:ext>
                </a:extLst>
              </p:cNvPr>
              <p:cNvSpPr txBox="1"/>
              <p:nvPr/>
            </p:nvSpPr>
            <p:spPr>
              <a:xfrm>
                <a:off x="77826" y="4099663"/>
                <a:ext cx="1204791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notes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),  heat </a:t>
                </a:r>
                <a:r>
                  <a:rPr lang="en-US" sz="2400" b="1" dirty="0"/>
                  <a:t>goes</a:t>
                </a:r>
                <a:r>
                  <a:rPr lang="en-US" sz="2400" dirty="0"/>
                  <a:t> </a:t>
                </a:r>
                <a:r>
                  <a:rPr lang="en-US" sz="2400" b="1" dirty="0"/>
                  <a:t>into</a:t>
                </a:r>
                <a:r>
                  <a:rPr lang="en-US" sz="2400" dirty="0"/>
                  <a:t> the system &amp; the system tends* to get </a:t>
                </a:r>
                <a:r>
                  <a:rPr lang="en-US" sz="2400" b="1" dirty="0"/>
                  <a:t>hotter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),  heat </a:t>
                </a:r>
                <a:r>
                  <a:rPr lang="en-US" sz="2400" b="1" dirty="0"/>
                  <a:t>comes out </a:t>
                </a:r>
                <a:r>
                  <a:rPr lang="en-US" sz="2400" dirty="0"/>
                  <a:t>of the system and the system tends* to get </a:t>
                </a:r>
                <a:r>
                  <a:rPr lang="en-US" sz="2400" b="1" dirty="0"/>
                  <a:t>colder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*When melting/boiling, etc., heat can go in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b/c that’s how phase transitions work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4A1E1-A0DF-94F4-7923-59E8F9A0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6" y="4099663"/>
                <a:ext cx="12047913" cy="1938992"/>
              </a:xfrm>
              <a:prstGeom prst="rect">
                <a:avLst/>
              </a:prstGeom>
              <a:blipFill>
                <a:blip r:embed="rId5"/>
                <a:stretch>
                  <a:fillRect l="-843" t="-3268" r="-105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1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Multiplying by heat capacity, dividing by temperature, 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9304AE-B86B-A730-1C35-8F9031AF27EF}"/>
              </a:ext>
            </a:extLst>
          </p:cNvPr>
          <p:cNvGrpSpPr/>
          <p:nvPr/>
        </p:nvGrpSpPr>
        <p:grpSpPr>
          <a:xfrm>
            <a:off x="351907" y="1399469"/>
            <a:ext cx="11568546" cy="1531302"/>
            <a:chOff x="451658" y="3710399"/>
            <a:chExt cx="11568546" cy="1531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/>
                <p:nvPr/>
              </p:nvSpPr>
              <p:spPr>
                <a:xfrm>
                  <a:off x="451658" y="3711859"/>
                  <a:ext cx="5644342" cy="152984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Constant-volume, reversible heating</a:t>
                  </a:r>
                </a:p>
                <a:p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58" y="3711859"/>
                  <a:ext cx="5644342" cy="1529842"/>
                </a:xfrm>
                <a:prstGeom prst="rect">
                  <a:avLst/>
                </a:prstGeom>
                <a:blipFill>
                  <a:blip r:embed="rId2"/>
                  <a:stretch>
                    <a:fillRect t="-1600" b="-160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/>
                <p:nvPr/>
              </p:nvSpPr>
              <p:spPr>
                <a:xfrm>
                  <a:off x="6375862" y="3710399"/>
                  <a:ext cx="5644342" cy="152984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Constant-pressure, reversible heating</a:t>
                  </a:r>
                </a:p>
                <a:p>
                  <a:pPr algn="ctr"/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862" y="3710399"/>
                  <a:ext cx="5644342" cy="1529842"/>
                </a:xfrm>
                <a:prstGeom prst="rect">
                  <a:avLst/>
                </a:prstGeom>
                <a:blipFill>
                  <a:blip r:embed="rId3"/>
                  <a:stretch>
                    <a:fillRect t="-1600" b="-1600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796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Thermodynamic Definition of Entropy relates heat input/output to a change in entropy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DFFD1-8ECF-D32D-1563-8348B8CB80AF}"/>
              </a:ext>
            </a:extLst>
          </p:cNvPr>
          <p:cNvGrpSpPr/>
          <p:nvPr/>
        </p:nvGrpSpPr>
        <p:grpSpPr>
          <a:xfrm>
            <a:off x="252153" y="1187957"/>
            <a:ext cx="11687694" cy="4115422"/>
            <a:chOff x="266008" y="733368"/>
            <a:chExt cx="11687694" cy="41154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68EEFAF-4F44-DB45-8953-6405773D8D7B}"/>
                    </a:ext>
                  </a:extLst>
                </p:cNvPr>
                <p:cNvSpPr txBox="1"/>
                <p:nvPr/>
              </p:nvSpPr>
              <p:spPr>
                <a:xfrm>
                  <a:off x="266008" y="733368"/>
                  <a:ext cx="11687694" cy="4115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The left-hand side is related to the </a:t>
                  </a:r>
                  <a:r>
                    <a:rPr lang="en-US" sz="2400" b="1" dirty="0"/>
                    <a:t>Thermodynamic Definition of Entropy (TDE)</a:t>
                  </a:r>
                  <a:r>
                    <a:rPr lang="en-US" sz="2400" dirty="0"/>
                    <a:t>:</a:t>
                  </a:r>
                </a:p>
                <a:p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𝒓𝒆𝒗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𝒅𝑺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u="sng" dirty="0"/>
                    <a:t>Embedded in the TDE: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Adding heat to a system means </a:t>
                  </a:r>
                  <a14:m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2400" dirty="0"/>
                    <a:t>, so the system’s entropy will go up. Conversely, removing heat will make a system’s entropy go down.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For a given amount of added heat (</a:t>
                  </a:r>
                  <a14:m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a14:m>
                  <a:r>
                    <a:rPr lang="en-US" sz="2400" dirty="0"/>
                    <a:t>), there’s more entropy impact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</m:oMath>
                  </a14:m>
                  <a:r>
                    <a:rPr lang="en-US" sz="2400" dirty="0"/>
                    <a:t> is bigger) when the temperature is low – like </a:t>
                  </a:r>
                  <a:r>
                    <a:rPr lang="en-US" sz="2400" b="1" dirty="0"/>
                    <a:t>shouting into a quiet room</a:t>
                  </a:r>
                  <a:r>
                    <a:rPr lang="en-US" sz="2400" dirty="0"/>
                    <a:t>. Conversely, if the temperature is already high, the entropy impact is less – like shouting into a noisy room.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68EEFAF-4F44-DB45-8953-6405773D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08" y="733368"/>
                  <a:ext cx="11687694" cy="4115422"/>
                </a:xfrm>
                <a:prstGeom prst="rect">
                  <a:avLst/>
                </a:prstGeom>
                <a:blipFill>
                  <a:blip r:embed="rId3"/>
                  <a:stretch>
                    <a:fillRect l="-759" t="-1231" b="-2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C4D4894-2377-224C-B5E9-B8F3BD4CAE18}"/>
                </a:ext>
              </a:extLst>
            </p:cNvPr>
            <p:cNvSpPr/>
            <p:nvPr/>
          </p:nvSpPr>
          <p:spPr>
            <a:xfrm>
              <a:off x="4870818" y="1339865"/>
              <a:ext cx="2481609" cy="1102955"/>
            </a:xfrm>
            <a:prstGeom prst="fram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7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This lets us find the change in entropy from a temperature change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9304AE-B86B-A730-1C35-8F9031AF27EF}"/>
              </a:ext>
            </a:extLst>
          </p:cNvPr>
          <p:cNvGrpSpPr/>
          <p:nvPr/>
        </p:nvGrpSpPr>
        <p:grpSpPr>
          <a:xfrm>
            <a:off x="311727" y="1981734"/>
            <a:ext cx="11568546" cy="1523928"/>
            <a:chOff x="451658" y="3710399"/>
            <a:chExt cx="11568546" cy="1523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/>
                <p:nvPr/>
              </p:nvSpPr>
              <p:spPr>
                <a:xfrm>
                  <a:off x="451658" y="3711859"/>
                  <a:ext cx="5644342" cy="152246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Constant-volume, reversible heating</a:t>
                  </a:r>
                </a:p>
                <a:p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58" y="3711859"/>
                  <a:ext cx="5644342" cy="1522468"/>
                </a:xfrm>
                <a:prstGeom prst="rect">
                  <a:avLst/>
                </a:prstGeom>
                <a:blipFill>
                  <a:blip r:embed="rId2"/>
                  <a:stretch>
                    <a:fillRect t="-1613" b="-806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/>
                <p:nvPr/>
              </p:nvSpPr>
              <p:spPr>
                <a:xfrm>
                  <a:off x="6375862" y="3710399"/>
                  <a:ext cx="5644342" cy="152246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Constant-pressure, reversible heating</a:t>
                  </a:r>
                </a:p>
                <a:p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862" y="3710399"/>
                  <a:ext cx="5644342" cy="1522468"/>
                </a:xfrm>
                <a:prstGeom prst="rect">
                  <a:avLst/>
                </a:prstGeom>
                <a:blipFill>
                  <a:blip r:embed="rId3"/>
                  <a:stretch>
                    <a:fillRect t="-1613" b="-806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470E84-8545-F1E6-FAAE-08B14B41C717}"/>
                  </a:ext>
                </a:extLst>
              </p:cNvPr>
              <p:cNvSpPr txBox="1"/>
              <p:nvPr/>
            </p:nvSpPr>
            <p:spPr>
              <a:xfrm>
                <a:off x="311727" y="4797833"/>
                <a:ext cx="1156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Our next task is to integrate these ideas into the notion of </a:t>
                </a:r>
                <a:r>
                  <a:rPr lang="en-US" sz="2400" b="1" dirty="0"/>
                  <a:t>thermodynamic surfaces</a:t>
                </a:r>
                <a:r>
                  <a:rPr lang="en-US" sz="2400" dirty="0"/>
                  <a:t>. We’ll start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470E84-8545-F1E6-FAAE-08B14B41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" y="4797833"/>
                <a:ext cx="11568546" cy="830997"/>
              </a:xfrm>
              <a:prstGeom prst="rect">
                <a:avLst/>
              </a:prstGeom>
              <a:blipFill>
                <a:blip r:embed="rId4"/>
                <a:stretch>
                  <a:fillRect t="-5970" r="-11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E8732-E314-F36E-9A6D-B0019354C20C}"/>
                  </a:ext>
                </a:extLst>
              </p:cNvPr>
              <p:cNvSpPr txBox="1"/>
              <p:nvPr/>
            </p:nvSpPr>
            <p:spPr>
              <a:xfrm>
                <a:off x="2909094" y="1012824"/>
                <a:ext cx="6149008" cy="622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TDE says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E8732-E314-F36E-9A6D-B0019354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4" y="1012824"/>
                <a:ext cx="6149008" cy="622286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1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its differential equation of state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/>
              <p:nvPr/>
            </p:nvSpPr>
            <p:spPr>
              <a:xfrm>
                <a:off x="5026815" y="1396468"/>
                <a:ext cx="7004373" cy="3270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The differential equation of state for entropy in a temperature/volume state space is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𝒅𝑻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But we just said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along an isochore, so that means</a:t>
                </a: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15" y="1396468"/>
                <a:ext cx="7004373" cy="3270704"/>
              </a:xfrm>
              <a:prstGeom prst="rect">
                <a:avLst/>
              </a:prstGeom>
              <a:blipFill>
                <a:blip r:embed="rId3"/>
                <a:stretch>
                  <a:fillRect l="-1449" t="-1158" r="-362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AF197-1EE4-DEBC-B1D6-6BA3E2CB26A5}"/>
              </a:ext>
            </a:extLst>
          </p:cNvPr>
          <p:cNvGrpSpPr/>
          <p:nvPr/>
        </p:nvGrpSpPr>
        <p:grpSpPr>
          <a:xfrm>
            <a:off x="456577" y="1972031"/>
            <a:ext cx="7348109" cy="3423054"/>
            <a:chOff x="708369" y="2488866"/>
            <a:chExt cx="7348109" cy="34230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1C9C02-0764-8330-FBDC-120034BBAA08}"/>
                </a:ext>
              </a:extLst>
            </p:cNvPr>
            <p:cNvGrpSpPr/>
            <p:nvPr/>
          </p:nvGrpSpPr>
          <p:grpSpPr>
            <a:xfrm>
              <a:off x="708369" y="2695754"/>
              <a:ext cx="6907494" cy="3216166"/>
              <a:chOff x="1642837" y="1180939"/>
              <a:chExt cx="6907494" cy="32161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2CAA8B-7A93-38AF-984A-B87A2A12E1A6}"/>
                  </a:ext>
                </a:extLst>
              </p:cNvPr>
              <p:cNvGrpSpPr/>
              <p:nvPr/>
            </p:nvGrpSpPr>
            <p:grpSpPr>
              <a:xfrm>
                <a:off x="1642837" y="1180939"/>
                <a:ext cx="6907494" cy="3216166"/>
                <a:chOff x="3729340" y="1572475"/>
                <a:chExt cx="6907494" cy="321616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68CFF73-C748-DE77-AD9C-D61BAB581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3048"/>
                <a:stretch/>
              </p:blipFill>
              <p:spPr>
                <a:xfrm>
                  <a:off x="3729340" y="1720459"/>
                  <a:ext cx="4257040" cy="3068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21979650-8FBA-2A45-8137-6EC036B3B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D6A2CC0B-185B-2341-8BA7-87BD1A7AB4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DFF0DD-ED2A-889A-0E5E-ECBDB482C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3000" y="3429000"/>
                <a:ext cx="1026293" cy="466595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/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B8140-56A6-1C77-8EB4-07B5EA841282}"/>
                  </a:ext>
                </a:extLst>
              </p:cNvPr>
              <p:cNvSpPr txBox="1"/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B8140-56A6-1C77-8EB4-07B5EA841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blipFill>
                <a:blip r:embed="rId8"/>
                <a:stretch>
                  <a:fillRect l="-344" b="-140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80D4054C-60FA-F5A1-F75E-C4DB6B3FC32C}"/>
              </a:ext>
            </a:extLst>
          </p:cNvPr>
          <p:cNvSpPr/>
          <p:nvPr/>
        </p:nvSpPr>
        <p:spPr>
          <a:xfrm flipV="1">
            <a:off x="2981045" y="4112924"/>
            <a:ext cx="4048560" cy="1679254"/>
          </a:xfrm>
          <a:prstGeom prst="arc">
            <a:avLst>
              <a:gd name="adj1" fmla="val 16487586"/>
              <a:gd name="adj2" fmla="val 1021568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its differential equation of state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AF197-1EE4-DEBC-B1D6-6BA3E2CB26A5}"/>
              </a:ext>
            </a:extLst>
          </p:cNvPr>
          <p:cNvGrpSpPr/>
          <p:nvPr/>
        </p:nvGrpSpPr>
        <p:grpSpPr>
          <a:xfrm>
            <a:off x="456577" y="1972031"/>
            <a:ext cx="7348109" cy="3423054"/>
            <a:chOff x="708369" y="2488866"/>
            <a:chExt cx="7348109" cy="34230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1C9C02-0764-8330-FBDC-120034BBAA08}"/>
                </a:ext>
              </a:extLst>
            </p:cNvPr>
            <p:cNvGrpSpPr/>
            <p:nvPr/>
          </p:nvGrpSpPr>
          <p:grpSpPr>
            <a:xfrm>
              <a:off x="708369" y="2695754"/>
              <a:ext cx="6907494" cy="3216166"/>
              <a:chOff x="1642837" y="1180939"/>
              <a:chExt cx="6907494" cy="32161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2CAA8B-7A93-38AF-984A-B87A2A12E1A6}"/>
                  </a:ext>
                </a:extLst>
              </p:cNvPr>
              <p:cNvGrpSpPr/>
              <p:nvPr/>
            </p:nvGrpSpPr>
            <p:grpSpPr>
              <a:xfrm>
                <a:off x="1642837" y="1180939"/>
                <a:ext cx="6907494" cy="3216166"/>
                <a:chOff x="3729340" y="1572475"/>
                <a:chExt cx="6907494" cy="321616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68CFF73-C748-DE77-AD9C-D61BAB581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3048"/>
                <a:stretch/>
              </p:blipFill>
              <p:spPr>
                <a:xfrm>
                  <a:off x="3729340" y="1720459"/>
                  <a:ext cx="4257040" cy="3068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DFF0DD-ED2A-889A-0E5E-ECBDB482C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3000" y="3429000"/>
                <a:ext cx="1026293" cy="466595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/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/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about large changes in temperature?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if we say the heat capacity isn’t strongly temperature-dependent, then this integrates out to </a:t>
                </a:r>
              </a:p>
              <a:p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blipFill>
                <a:blip r:embed="rId7"/>
                <a:stretch>
                  <a:fillRect l="-1468" t="-19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/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blipFill>
                <a:blip r:embed="rId8"/>
                <a:stretch>
                  <a:fillRect l="-344" b="-140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4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its differential equation of state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AF197-1EE4-DEBC-B1D6-6BA3E2CB26A5}"/>
              </a:ext>
            </a:extLst>
          </p:cNvPr>
          <p:cNvGrpSpPr/>
          <p:nvPr/>
        </p:nvGrpSpPr>
        <p:grpSpPr>
          <a:xfrm>
            <a:off x="456577" y="1972031"/>
            <a:ext cx="7348109" cy="3423054"/>
            <a:chOff x="708369" y="2488866"/>
            <a:chExt cx="7348109" cy="34230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1C9C02-0764-8330-FBDC-120034BBAA08}"/>
                </a:ext>
              </a:extLst>
            </p:cNvPr>
            <p:cNvGrpSpPr/>
            <p:nvPr/>
          </p:nvGrpSpPr>
          <p:grpSpPr>
            <a:xfrm>
              <a:off x="708369" y="2695754"/>
              <a:ext cx="6907494" cy="3216166"/>
              <a:chOff x="1642837" y="1180939"/>
              <a:chExt cx="6907494" cy="32161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2CAA8B-7A93-38AF-984A-B87A2A12E1A6}"/>
                  </a:ext>
                </a:extLst>
              </p:cNvPr>
              <p:cNvGrpSpPr/>
              <p:nvPr/>
            </p:nvGrpSpPr>
            <p:grpSpPr>
              <a:xfrm>
                <a:off x="1642837" y="1180939"/>
                <a:ext cx="6907494" cy="3216166"/>
                <a:chOff x="3729340" y="1572475"/>
                <a:chExt cx="6907494" cy="321616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68CFF73-C748-DE77-AD9C-D61BAB581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3048"/>
                <a:stretch/>
              </p:blipFill>
              <p:spPr>
                <a:xfrm>
                  <a:off x="3729340" y="1720459"/>
                  <a:ext cx="4257040" cy="3068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DFF0DD-ED2A-889A-0E5E-ECBDB482C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3000" y="3429000"/>
                <a:ext cx="1026293" cy="466595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/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/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about large changes in temperature?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if we say the heat capacity isn’t strongly temperature-dependent, then this integrates out to </a:t>
                </a:r>
              </a:p>
              <a:p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blipFill>
                <a:blip r:embed="rId7"/>
                <a:stretch>
                  <a:fillRect l="-1468" t="-19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/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blipFill>
                <a:blip r:embed="rId8"/>
                <a:stretch>
                  <a:fillRect l="-344" b="-140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72BC70E-7B1F-CCB3-7A3F-26EABB7281AA}"/>
              </a:ext>
            </a:extLst>
          </p:cNvPr>
          <p:cNvGrpSpPr/>
          <p:nvPr/>
        </p:nvGrpSpPr>
        <p:grpSpPr>
          <a:xfrm>
            <a:off x="6764012" y="5615584"/>
            <a:ext cx="3793745" cy="1105788"/>
            <a:chOff x="1420806" y="5474509"/>
            <a:chExt cx="3793745" cy="1105788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8A6E5D2-FA58-D6A2-7247-A3BB68C93A83}"/>
                </a:ext>
              </a:extLst>
            </p:cNvPr>
            <p:cNvSpPr/>
            <p:nvPr/>
          </p:nvSpPr>
          <p:spPr>
            <a:xfrm rot="5400000">
              <a:off x="2968866" y="4413560"/>
              <a:ext cx="274791" cy="239668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D2275-A769-18B8-342F-0072BE7135D6}"/>
                </a:ext>
              </a:extLst>
            </p:cNvPr>
            <p:cNvSpPr txBox="1"/>
            <p:nvPr/>
          </p:nvSpPr>
          <p:spPr>
            <a:xfrm>
              <a:off x="1420806" y="5749300"/>
              <a:ext cx="3793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9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1286</Words>
  <Application>Microsoft Macintosh PowerPoint</Application>
  <PresentationFormat>Widescreen</PresentationFormat>
  <Paragraphs>179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232</cp:revision>
  <cp:lastPrinted>2018-10-26T17:57:05Z</cp:lastPrinted>
  <dcterms:created xsi:type="dcterms:W3CDTF">2018-08-07T04:05:17Z</dcterms:created>
  <dcterms:modified xsi:type="dcterms:W3CDTF">2024-11-04T16:03:44Z</dcterms:modified>
</cp:coreProperties>
</file>