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32" r:id="rId2"/>
    <p:sldId id="403" r:id="rId3"/>
    <p:sldId id="404" r:id="rId4"/>
    <p:sldId id="405" r:id="rId5"/>
    <p:sldId id="382" r:id="rId6"/>
    <p:sldId id="384" r:id="rId7"/>
    <p:sldId id="406" r:id="rId8"/>
    <p:sldId id="409" r:id="rId9"/>
    <p:sldId id="41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94"/>
  </p:normalViewPr>
  <p:slideViewPr>
    <p:cSldViewPr snapToGrid="0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67970-8445-C6D9-C1FA-CCF88123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0BE7E-5B80-CB9F-94C6-651E8AB7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EA15C-080F-337A-2419-ACBBC7173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0A3C2-AE50-378B-6F85-DBFC515D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9F1D2-A91A-5F91-E6E0-0DDF6197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9A61-ECC8-8D45-4DF4-787066B0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C8896-CAED-FB94-0237-2665E5897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AF1FC-50E3-D031-BB37-23A2EBCB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AC90D-6F2A-1EB4-96F3-798B4C0B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8FC72-B14A-D617-A1E7-52F4A4DC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5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A97CB9-D1ED-3003-CB89-F91DEC53E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471B3-B736-E27E-ABA4-69E7F43D9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35544-B051-9E86-3D05-B3E38E49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09CF-0AEB-0CC9-349C-22250A83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93BCE-8E31-7CF6-D55C-1C4C1E26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8D846-7C16-4AB1-1671-1DA92DCC0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F0AE6-5B57-25D6-6C0A-E75D5D77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F07D7-1A8F-2EAE-8530-C45886A7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845F5-FC7D-FE64-B6D7-E8247E3C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18074-61AC-37D7-EEA7-6D682F47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4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3675-922D-FA36-3E10-9C1799AAA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15234-A182-36FF-B185-01607D2A4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BBED7-8BF4-B182-EF79-98DAA707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36ED-C6DC-E4A4-DAA2-61F656FE6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7E115-328C-7F53-F54A-8229764A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7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AC82-F624-A419-A810-D9FA1455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3F457-1736-50E9-169A-E9B6C3F3E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CE0FD-8BCC-4138-BBEE-C5DAFEE1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54C6C-F8BA-072C-4BC6-99207A73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02928-47DB-6BE1-26A9-1EF98958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BDBD-FF56-805C-5073-47FD8EC1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9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2FFD7-5B16-D8F3-966B-8FE819730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8BE8-4230-03E3-59FB-5590486C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01F02-AC7B-CAA5-2128-AA61D5DC9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0CE1D-6FD2-73AE-1E0C-1CD99FBBB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0BFC2-8B37-AF13-8666-90301115A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C3B76-2CAD-E309-294D-FDE9DE98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B2F135-47C4-364B-86FA-0EEF717F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3A0BF1-5653-AEFF-FCBA-C18AF7E22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1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E3919-94B1-5C53-005A-2EBC197B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E739E-0AFA-9ED0-48CB-CFC36126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046B8-60F8-F6AE-0213-A3049113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46BA8-BBD2-38A9-8622-ACD4A629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11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964AC2-2E34-FEC3-A08C-F639CD5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FD0A7-12A5-5ECC-5B52-2FE3F16CB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B6089-7EFA-8ED7-DA2D-A5B448B1A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4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ED25-7087-EEC1-C668-8CB0BCAD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D7813-887F-760E-149D-7C5F4C842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FD926-70AE-478E-6DF8-5768E2211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D259D-E641-79E3-7A3D-C6F2297E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A3F15-DA97-4BB2-60FE-1E157EBA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AA04-0A90-6ACF-CC9D-E5B27377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2A53-EFFF-1664-5DE1-FAD0E474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869C0-B2CF-72BA-F8D3-D58E380F6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F735C-C057-2201-7A57-C73BF0A01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7F0D2-C907-24BC-AED3-99216E1C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09F4B-2311-4C92-79F4-13937660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32070-A425-B578-B209-1577EDD3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E9F5BE-A6F6-DE72-680C-F9BC01324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FB208-0F8D-C00D-A80F-724929C2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21E18-B883-E4CD-3456-B8CB57B40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85DA7-715B-8041-BE2E-8F5500B3CEAD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E66B5-2A9C-D5A3-20DB-F45E45022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92B9-FAA7-193F-D406-840414A7B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6835A-9AF5-FE41-9262-9C6D680896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2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Re-do our derivation of FE#2, then go on to FE#3 and FE#4</a:t>
                </a:r>
              </a:p>
              <a:p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endParaRPr lang="en-US" sz="2400" b="1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With the Helmholtz energy,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FE#2: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𝑺𝒅𝑻</m:t>
                    </m:r>
                  </m:oMath>
                </a14:m>
                <a:endParaRPr lang="en-US" sz="2400" b="1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Using #1 in combination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PV</m:t>
                    </m:r>
                  </m:oMath>
                </a14:m>
                <a:r>
                  <a:rPr lang="en-US" sz="2400" dirty="0"/>
                  <a:t>, we get FE#3: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Using #3 in combination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FE#4: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3785652"/>
              </a:xfrm>
              <a:prstGeom prst="rect">
                <a:avLst/>
              </a:prstGeom>
              <a:blipFill>
                <a:blip r:embed="rId2"/>
                <a:stretch>
                  <a:fillRect l="-89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BD32EE0-140D-7D46-AC74-2DF5ED773D49}"/>
              </a:ext>
            </a:extLst>
          </p:cNvPr>
          <p:cNvGrpSpPr/>
          <p:nvPr/>
        </p:nvGrpSpPr>
        <p:grpSpPr>
          <a:xfrm>
            <a:off x="575192" y="1966637"/>
            <a:ext cx="929473" cy="2255514"/>
            <a:chOff x="697848" y="1862251"/>
            <a:chExt cx="929473" cy="2255514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EABC58CF-28EE-EF42-B344-5C816C2044EC}"/>
                </a:ext>
              </a:extLst>
            </p:cNvPr>
            <p:cNvSpPr/>
            <p:nvPr/>
          </p:nvSpPr>
          <p:spPr>
            <a:xfrm flipH="1">
              <a:off x="821409" y="1862252"/>
              <a:ext cx="589218" cy="772460"/>
            </a:xfrm>
            <a:prstGeom prst="arc">
              <a:avLst>
                <a:gd name="adj1" fmla="val 17044856"/>
                <a:gd name="adj2" fmla="val 489579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1578329E-DE9A-A649-BD62-5E8EA4F577B2}"/>
                </a:ext>
              </a:extLst>
            </p:cNvPr>
            <p:cNvSpPr/>
            <p:nvPr/>
          </p:nvSpPr>
          <p:spPr>
            <a:xfrm flipH="1">
              <a:off x="697848" y="1862251"/>
              <a:ext cx="929473" cy="1547375"/>
            </a:xfrm>
            <a:prstGeom prst="arc">
              <a:avLst>
                <a:gd name="adj1" fmla="val 17044856"/>
                <a:gd name="adj2" fmla="val 489579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4D263C8-DD78-004E-9CA5-AB1245D479E6}"/>
                </a:ext>
              </a:extLst>
            </p:cNvPr>
            <p:cNvSpPr/>
            <p:nvPr/>
          </p:nvSpPr>
          <p:spPr>
            <a:xfrm flipH="1">
              <a:off x="744624" y="3345305"/>
              <a:ext cx="589218" cy="772460"/>
            </a:xfrm>
            <a:prstGeom prst="arc">
              <a:avLst>
                <a:gd name="adj1" fmla="val 17044856"/>
                <a:gd name="adj2" fmla="val 489579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4AEF76-B372-57CE-7B06-444422E861EF}"/>
              </a:ext>
            </a:extLst>
          </p:cNvPr>
          <p:cNvSpPr txBox="1"/>
          <p:nvPr/>
        </p:nvSpPr>
        <p:spPr>
          <a:xfrm>
            <a:off x="0" y="-4313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Deriving FE#3 and FE#4</a:t>
            </a:r>
          </a:p>
        </p:txBody>
      </p:sp>
    </p:spTree>
    <p:extLst>
      <p:ext uri="{BB962C8B-B14F-4D97-AF65-F5344CB8AC3E}">
        <p14:creationId xmlns:p14="http://schemas.microsoft.com/office/powerpoint/2010/main" val="367493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If we say we’re thinking about a reversible process with PV work only, this becomes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With the Helmholtz energy,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FE#2: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𝑺𝒅𝑻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How? As differential equation of state, followed by the product rule: </a:t>
                </a:r>
              </a:p>
              <a:p>
                <a:pPr lvl="2"/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Then substitute FE#1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  <a:blipFill>
                <a:blip r:embed="rId2"/>
                <a:stretch>
                  <a:fillRect l="-668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EABC58CF-28EE-EF42-B344-5C816C2044EC}"/>
              </a:ext>
            </a:extLst>
          </p:cNvPr>
          <p:cNvSpPr/>
          <p:nvPr/>
        </p:nvSpPr>
        <p:spPr>
          <a:xfrm flipH="1">
            <a:off x="790412" y="2854143"/>
            <a:ext cx="589218" cy="772460"/>
          </a:xfrm>
          <a:prstGeom prst="arc">
            <a:avLst>
              <a:gd name="adj1" fmla="val 17044856"/>
              <a:gd name="adj2" fmla="val 489579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89C7BCC-0E8E-3544-8F69-3E6A03E505EF}"/>
              </a:ext>
            </a:extLst>
          </p:cNvPr>
          <p:cNvSpPr/>
          <p:nvPr/>
        </p:nvSpPr>
        <p:spPr>
          <a:xfrm flipH="1">
            <a:off x="3146612" y="3519027"/>
            <a:ext cx="3064993" cy="2400694"/>
          </a:xfrm>
          <a:prstGeom prst="arc">
            <a:avLst>
              <a:gd name="adj1" fmla="val 16306293"/>
              <a:gd name="adj2" fmla="val 185897"/>
            </a:avLst>
          </a:prstGeom>
          <a:ln w="63500">
            <a:solidFill>
              <a:schemeClr val="accent1">
                <a:alpha val="67677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9E0F17-BE8C-C54D-84F9-FCB2F8EE7324}"/>
              </a:ext>
            </a:extLst>
          </p:cNvPr>
          <p:cNvSpPr/>
          <p:nvPr/>
        </p:nvSpPr>
        <p:spPr>
          <a:xfrm>
            <a:off x="5805020" y="2381584"/>
            <a:ext cx="1665163" cy="790414"/>
          </a:xfrm>
          <a:prstGeom prst="roundRect">
            <a:avLst>
              <a:gd name="adj" fmla="val 50000"/>
            </a:avLst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3B1F8D-7D32-BB4D-A21F-A7AEB87F5018}"/>
              </a:ext>
            </a:extLst>
          </p:cNvPr>
          <p:cNvCxnSpPr>
            <a:cxnSpLocks/>
          </p:cNvCxnSpPr>
          <p:nvPr/>
        </p:nvCxnSpPr>
        <p:spPr>
          <a:xfrm flipH="1">
            <a:off x="5957048" y="3200400"/>
            <a:ext cx="254557" cy="1506071"/>
          </a:xfrm>
          <a:prstGeom prst="straightConnector1">
            <a:avLst/>
          </a:prstGeom>
          <a:ln w="63500">
            <a:solidFill>
              <a:schemeClr val="accent1">
                <a:alpha val="62934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D1B7A5C-0EE5-8334-9963-6C2F2F038A71}"/>
              </a:ext>
            </a:extLst>
          </p:cNvPr>
          <p:cNvSpPr txBox="1"/>
          <p:nvPr/>
        </p:nvSpPr>
        <p:spPr>
          <a:xfrm>
            <a:off x="0" y="-4313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Four “Fundamental Equations”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3052356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If we say we’re thinking about a reversible process with PV work only, this becomes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With the Helmholtz energy,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FE#2: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𝑺𝒅𝑻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How? As differential equation of state, followed by the product rule: </a:t>
                </a:r>
              </a:p>
              <a:p>
                <a:pPr lvl="2"/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Then substitute FE#1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  <a:blipFill>
                <a:blip r:embed="rId2"/>
                <a:stretch>
                  <a:fillRect l="-668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EABC58CF-28EE-EF42-B344-5C816C2044EC}"/>
              </a:ext>
            </a:extLst>
          </p:cNvPr>
          <p:cNvSpPr/>
          <p:nvPr/>
        </p:nvSpPr>
        <p:spPr>
          <a:xfrm flipH="1">
            <a:off x="790412" y="2854143"/>
            <a:ext cx="589218" cy="772460"/>
          </a:xfrm>
          <a:prstGeom prst="arc">
            <a:avLst>
              <a:gd name="adj1" fmla="val 17044856"/>
              <a:gd name="adj2" fmla="val 489579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89C7BCC-0E8E-3544-8F69-3E6A03E505EF}"/>
              </a:ext>
            </a:extLst>
          </p:cNvPr>
          <p:cNvSpPr/>
          <p:nvPr/>
        </p:nvSpPr>
        <p:spPr>
          <a:xfrm flipH="1">
            <a:off x="3146612" y="3519027"/>
            <a:ext cx="3064993" cy="2400694"/>
          </a:xfrm>
          <a:prstGeom prst="arc">
            <a:avLst>
              <a:gd name="adj1" fmla="val 16306293"/>
              <a:gd name="adj2" fmla="val 185897"/>
            </a:avLst>
          </a:prstGeom>
          <a:ln w="63500">
            <a:solidFill>
              <a:schemeClr val="accent1">
                <a:alpha val="67677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9E0F17-BE8C-C54D-84F9-FCB2F8EE7324}"/>
              </a:ext>
            </a:extLst>
          </p:cNvPr>
          <p:cNvSpPr/>
          <p:nvPr/>
        </p:nvSpPr>
        <p:spPr>
          <a:xfrm>
            <a:off x="5805020" y="2381584"/>
            <a:ext cx="1665163" cy="790414"/>
          </a:xfrm>
          <a:prstGeom prst="roundRect">
            <a:avLst>
              <a:gd name="adj" fmla="val 50000"/>
            </a:avLst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3B1F8D-7D32-BB4D-A21F-A7AEB87F5018}"/>
              </a:ext>
            </a:extLst>
          </p:cNvPr>
          <p:cNvCxnSpPr>
            <a:cxnSpLocks/>
          </p:cNvCxnSpPr>
          <p:nvPr/>
        </p:nvCxnSpPr>
        <p:spPr>
          <a:xfrm flipH="1">
            <a:off x="5957048" y="3200400"/>
            <a:ext cx="254557" cy="1506071"/>
          </a:xfrm>
          <a:prstGeom prst="straightConnector1">
            <a:avLst/>
          </a:prstGeom>
          <a:ln w="63500">
            <a:solidFill>
              <a:schemeClr val="accent1">
                <a:alpha val="62934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4D349BFA-8906-7C48-B04A-E9D8F4F2DD8D}"/>
              </a:ext>
            </a:extLst>
          </p:cNvPr>
          <p:cNvSpPr/>
          <p:nvPr/>
        </p:nvSpPr>
        <p:spPr>
          <a:xfrm flipV="1">
            <a:off x="6521824" y="3428999"/>
            <a:ext cx="4436617" cy="1506071"/>
          </a:xfrm>
          <a:prstGeom prst="arc">
            <a:avLst>
              <a:gd name="adj1" fmla="val 17044856"/>
              <a:gd name="adj2" fmla="val 979690"/>
            </a:avLst>
          </a:prstGeom>
          <a:ln w="63500">
            <a:solidFill>
              <a:schemeClr val="accent1"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A1E10-AC00-6E42-A57E-2EC606110E94}"/>
                  </a:ext>
                </a:extLst>
              </p:cNvPr>
              <p:cNvSpPr txBox="1"/>
              <p:nvPr/>
            </p:nvSpPr>
            <p:spPr>
              <a:xfrm>
                <a:off x="9894795" y="4891360"/>
                <a:ext cx="229720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</m:oMath>
                </a14:m>
                <a:r>
                  <a:rPr lang="en-US" sz="2400" dirty="0"/>
                  <a:t> terms cancel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A1E10-AC00-6E42-A57E-2EC60611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795" y="4891360"/>
                <a:ext cx="2297205" cy="830997"/>
              </a:xfrm>
              <a:prstGeom prst="rect">
                <a:avLst/>
              </a:prstGeom>
              <a:blipFill>
                <a:blip r:embed="rId3"/>
                <a:stretch>
                  <a:fillRect l="-4396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7DBCB5B-B60F-571F-DD7C-7C539424EC56}"/>
              </a:ext>
            </a:extLst>
          </p:cNvPr>
          <p:cNvSpPr txBox="1"/>
          <p:nvPr/>
        </p:nvSpPr>
        <p:spPr>
          <a:xfrm>
            <a:off x="0" y="-4313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Four “Fundamental Equations”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107272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thermodynamic definition of entropy says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𝑟𝑒𝑣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1</a:t>
                </a:r>
                <a:r>
                  <a:rPr lang="en-US" sz="2400" baseline="30000" dirty="0"/>
                  <a:t>st</a:t>
                </a:r>
                <a:r>
                  <a:rPr lang="en-US" sz="2400" dirty="0"/>
                  <a:t> Law says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𝑑𝑞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𝑑𝑤</m:t>
                    </m:r>
                  </m:oMath>
                </a14:m>
                <a:r>
                  <a:rPr lang="en-US" sz="2400" dirty="0"/>
                  <a:t>. If we say we’re thinking about a reversible process with PV work only, this becomes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𝑟𝑒𝑣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With the Helmholtz energy,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FE#2: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𝒅𝑨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r>
                  <a:rPr lang="en-US" sz="24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𝑺𝒅𝑻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How? As differential equation of state, followed by the product rule: </a:t>
                </a:r>
              </a:p>
              <a:p>
                <a:pPr lvl="2"/>
                <a:endParaRPr lang="en-US" sz="24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𝑇𝑑𝑆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𝑆𝑑𝑇</m:t>
                      </m:r>
                    </m:oMath>
                  </m:oMathPara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Then substitute FE#1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5054269"/>
              </a:xfrm>
              <a:prstGeom prst="rect">
                <a:avLst/>
              </a:prstGeom>
              <a:blipFill>
                <a:blip r:embed="rId2"/>
                <a:stretch>
                  <a:fillRect l="-668" b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c 6">
            <a:extLst>
              <a:ext uri="{FF2B5EF4-FFF2-40B4-BE49-F238E27FC236}">
                <a16:creationId xmlns:a16="http://schemas.microsoft.com/office/drawing/2014/main" id="{EABC58CF-28EE-EF42-B344-5C816C2044EC}"/>
              </a:ext>
            </a:extLst>
          </p:cNvPr>
          <p:cNvSpPr/>
          <p:nvPr/>
        </p:nvSpPr>
        <p:spPr>
          <a:xfrm flipH="1">
            <a:off x="790412" y="2854143"/>
            <a:ext cx="589218" cy="772460"/>
          </a:xfrm>
          <a:prstGeom prst="arc">
            <a:avLst>
              <a:gd name="adj1" fmla="val 17044856"/>
              <a:gd name="adj2" fmla="val 4895795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89C7BCC-0E8E-3544-8F69-3E6A03E505EF}"/>
              </a:ext>
            </a:extLst>
          </p:cNvPr>
          <p:cNvSpPr/>
          <p:nvPr/>
        </p:nvSpPr>
        <p:spPr>
          <a:xfrm flipH="1">
            <a:off x="3146612" y="3519027"/>
            <a:ext cx="3064993" cy="2400694"/>
          </a:xfrm>
          <a:prstGeom prst="arc">
            <a:avLst>
              <a:gd name="adj1" fmla="val 16306293"/>
              <a:gd name="adj2" fmla="val 185897"/>
            </a:avLst>
          </a:prstGeom>
          <a:ln w="63500">
            <a:solidFill>
              <a:schemeClr val="accent1">
                <a:alpha val="67677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E9E0F17-BE8C-C54D-84F9-FCB2F8EE7324}"/>
              </a:ext>
            </a:extLst>
          </p:cNvPr>
          <p:cNvSpPr/>
          <p:nvPr/>
        </p:nvSpPr>
        <p:spPr>
          <a:xfrm>
            <a:off x="5805020" y="2381584"/>
            <a:ext cx="1665163" cy="790414"/>
          </a:xfrm>
          <a:prstGeom prst="roundRect">
            <a:avLst>
              <a:gd name="adj" fmla="val 50000"/>
            </a:avLst>
          </a:prstGeom>
          <a:solidFill>
            <a:schemeClr val="accent1">
              <a:alpha val="4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3B1F8D-7D32-BB4D-A21F-A7AEB87F5018}"/>
              </a:ext>
            </a:extLst>
          </p:cNvPr>
          <p:cNvCxnSpPr>
            <a:cxnSpLocks/>
          </p:cNvCxnSpPr>
          <p:nvPr/>
        </p:nvCxnSpPr>
        <p:spPr>
          <a:xfrm flipH="1">
            <a:off x="5957048" y="3200400"/>
            <a:ext cx="254557" cy="1506071"/>
          </a:xfrm>
          <a:prstGeom prst="straightConnector1">
            <a:avLst/>
          </a:prstGeom>
          <a:ln w="63500">
            <a:solidFill>
              <a:schemeClr val="accent1">
                <a:alpha val="62934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A1E10-AC00-6E42-A57E-2EC606110E94}"/>
                  </a:ext>
                </a:extLst>
              </p:cNvPr>
              <p:cNvSpPr txBox="1"/>
              <p:nvPr/>
            </p:nvSpPr>
            <p:spPr>
              <a:xfrm>
                <a:off x="9894795" y="4891360"/>
                <a:ext cx="229720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</m:oMath>
                </a14:m>
                <a:r>
                  <a:rPr lang="en-US" sz="2400" dirty="0"/>
                  <a:t> terms cancel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7A1E10-AC00-6E42-A57E-2EC606110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4795" y="4891360"/>
                <a:ext cx="2297205" cy="830997"/>
              </a:xfrm>
              <a:prstGeom prst="rect">
                <a:avLst/>
              </a:prstGeom>
              <a:blipFill>
                <a:blip r:embed="rId3"/>
                <a:stretch>
                  <a:fillRect l="-4396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C6C414F-C8BB-8949-AEE0-A84A055D3B78}"/>
              </a:ext>
            </a:extLst>
          </p:cNvPr>
          <p:cNvGrpSpPr>
            <a:grpSpLocks noChangeAspect="1"/>
          </p:cNvGrpSpPr>
          <p:nvPr/>
        </p:nvGrpSpPr>
        <p:grpSpPr>
          <a:xfrm>
            <a:off x="7907550" y="1857285"/>
            <a:ext cx="1665163" cy="1477585"/>
            <a:chOff x="5918626" y="3076379"/>
            <a:chExt cx="3717769" cy="329896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FFC03F-1196-9141-A64F-687FF21D6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8626" y="3076379"/>
              <a:ext cx="3717769" cy="3298969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406508F-3672-BA41-BF5D-E07B300A3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0886" y="3646297"/>
              <a:ext cx="2238475" cy="2016598"/>
            </a:xfrm>
            <a:prstGeom prst="straightConnector1">
              <a:avLst/>
            </a:prstGeom>
            <a:ln w="152400">
              <a:solidFill>
                <a:schemeClr val="bg1">
                  <a:lumMod val="50000"/>
                  <a:alpha val="4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C3D1F2A-F4AA-9143-A714-117D289E93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70624" y="3622431"/>
              <a:ext cx="2288738" cy="2088821"/>
            </a:xfrm>
            <a:prstGeom prst="straightConnector1">
              <a:avLst/>
            </a:prstGeom>
            <a:ln w="152400">
              <a:solidFill>
                <a:schemeClr val="bg1">
                  <a:lumMod val="50000"/>
                  <a:alpha val="48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Arc 15">
            <a:extLst>
              <a:ext uri="{FF2B5EF4-FFF2-40B4-BE49-F238E27FC236}">
                <a16:creationId xmlns:a16="http://schemas.microsoft.com/office/drawing/2014/main" id="{EF3B2FAA-CD04-624D-AE60-D921A560E948}"/>
              </a:ext>
            </a:extLst>
          </p:cNvPr>
          <p:cNvSpPr/>
          <p:nvPr/>
        </p:nvSpPr>
        <p:spPr>
          <a:xfrm flipV="1">
            <a:off x="6521824" y="3428999"/>
            <a:ext cx="4436617" cy="1506071"/>
          </a:xfrm>
          <a:prstGeom prst="arc">
            <a:avLst>
              <a:gd name="adj1" fmla="val 17044856"/>
              <a:gd name="adj2" fmla="val 979690"/>
            </a:avLst>
          </a:prstGeom>
          <a:ln w="63500">
            <a:solidFill>
              <a:schemeClr val="accent1">
                <a:alpha val="69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5745F-56B3-F866-596A-F602D9000563}"/>
              </a:ext>
            </a:extLst>
          </p:cNvPr>
          <p:cNvSpPr txBox="1"/>
          <p:nvPr/>
        </p:nvSpPr>
        <p:spPr>
          <a:xfrm>
            <a:off x="0" y="-4313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Four “Fundamental Equations”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1251145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220445" y="926329"/>
                <a:ext cx="11396363" cy="37856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Your task</a:t>
                </a:r>
                <a:r>
                  <a:rPr lang="en-US" sz="2400" dirty="0"/>
                  <a:t>: Re-do our derivation of FE#2, then go on to FE#3 and FE#4</a:t>
                </a:r>
              </a:p>
              <a:p>
                <a:endParaRPr lang="en-US" sz="2400" dirty="0"/>
              </a:p>
              <a:p>
                <a:pPr lvl="2"/>
                <a:r>
                  <a:rPr lang="en-US" sz="2400" dirty="0"/>
                  <a:t>Combining these, we get FE#1: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𝒅𝑼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𝑻𝒅𝑺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</m:oMath>
                </a14:m>
                <a:endParaRPr lang="en-US" sz="2400" b="1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With the Helmholtz energy,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FE#2: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24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𝑷𝒅𝑽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𝑺𝒅𝑻</m:t>
                    </m:r>
                  </m:oMath>
                </a14:m>
                <a:endParaRPr lang="en-US" sz="2400" b="1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Using #1 in combination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PV</m:t>
                    </m:r>
                  </m:oMath>
                </a14:m>
                <a:r>
                  <a:rPr lang="en-US" sz="2400" dirty="0"/>
                  <a:t>, we get FE#3: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𝑑𝐻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dirty="0"/>
              </a:p>
              <a:p>
                <a:pPr lvl="2"/>
                <a:endParaRPr lang="en-US" sz="2400" dirty="0"/>
              </a:p>
              <a:p>
                <a:pPr lvl="2"/>
                <a:r>
                  <a:rPr lang="en-US" sz="2400" dirty="0"/>
                  <a:t>Using #3 in combination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TS</m:t>
                    </m:r>
                  </m:oMath>
                </a14:m>
                <a:r>
                  <a:rPr lang="en-US" sz="2400" dirty="0"/>
                  <a:t>, we get FE#4: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 …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45" y="926329"/>
                <a:ext cx="11396363" cy="3785652"/>
              </a:xfrm>
              <a:prstGeom prst="rect">
                <a:avLst/>
              </a:prstGeom>
              <a:blipFill>
                <a:blip r:embed="rId2"/>
                <a:stretch>
                  <a:fillRect l="-891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BD32EE0-140D-7D46-AC74-2DF5ED773D49}"/>
              </a:ext>
            </a:extLst>
          </p:cNvPr>
          <p:cNvGrpSpPr/>
          <p:nvPr/>
        </p:nvGrpSpPr>
        <p:grpSpPr>
          <a:xfrm>
            <a:off x="575192" y="1966637"/>
            <a:ext cx="929473" cy="2255514"/>
            <a:chOff x="697848" y="1862251"/>
            <a:chExt cx="929473" cy="2255514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EABC58CF-28EE-EF42-B344-5C816C2044EC}"/>
                </a:ext>
              </a:extLst>
            </p:cNvPr>
            <p:cNvSpPr/>
            <p:nvPr/>
          </p:nvSpPr>
          <p:spPr>
            <a:xfrm flipH="1">
              <a:off x="821409" y="1862252"/>
              <a:ext cx="589218" cy="772460"/>
            </a:xfrm>
            <a:prstGeom prst="arc">
              <a:avLst>
                <a:gd name="adj1" fmla="val 17044856"/>
                <a:gd name="adj2" fmla="val 489579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1578329E-DE9A-A649-BD62-5E8EA4F577B2}"/>
                </a:ext>
              </a:extLst>
            </p:cNvPr>
            <p:cNvSpPr/>
            <p:nvPr/>
          </p:nvSpPr>
          <p:spPr>
            <a:xfrm flipH="1">
              <a:off x="697848" y="1862251"/>
              <a:ext cx="929473" cy="1547375"/>
            </a:xfrm>
            <a:prstGeom prst="arc">
              <a:avLst>
                <a:gd name="adj1" fmla="val 17044856"/>
                <a:gd name="adj2" fmla="val 489579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4D263C8-DD78-004E-9CA5-AB1245D479E6}"/>
                </a:ext>
              </a:extLst>
            </p:cNvPr>
            <p:cNvSpPr/>
            <p:nvPr/>
          </p:nvSpPr>
          <p:spPr>
            <a:xfrm flipH="1">
              <a:off x="744624" y="3345305"/>
              <a:ext cx="589218" cy="772460"/>
            </a:xfrm>
            <a:prstGeom prst="arc">
              <a:avLst>
                <a:gd name="adj1" fmla="val 17044856"/>
                <a:gd name="adj2" fmla="val 4895795"/>
              </a:avLst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4AEF76-B372-57CE-7B06-444422E861EF}"/>
              </a:ext>
            </a:extLst>
          </p:cNvPr>
          <p:cNvSpPr txBox="1"/>
          <p:nvPr/>
        </p:nvSpPr>
        <p:spPr>
          <a:xfrm>
            <a:off x="0" y="-4313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II. Four “Fundamental Equations”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384293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Cross-derivative equation of FE#1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  <a:blipFill>
                <a:blip r:embed="rId2"/>
                <a:stretch>
                  <a:fillRect l="-1499" t="-476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BC7B2C-AFE0-1643-B0D8-F5A1F8E08B0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Cross-derivatives of the Fundamental Equations are the arms-around</a:t>
            </a:r>
          </a:p>
        </p:txBody>
      </p:sp>
    </p:spTree>
    <p:extLst>
      <p:ext uri="{BB962C8B-B14F-4D97-AF65-F5344CB8AC3E}">
        <p14:creationId xmlns:p14="http://schemas.microsoft.com/office/powerpoint/2010/main" val="3785599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Cross-derivative equation of FE#1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  <a:blipFill>
                <a:blip r:embed="rId2"/>
                <a:stretch>
                  <a:fillRect l="-1499" t="-476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C33927E-2ECD-5B48-992B-2A17A8F875CC}"/>
              </a:ext>
            </a:extLst>
          </p:cNvPr>
          <p:cNvGrpSpPr/>
          <p:nvPr/>
        </p:nvGrpSpPr>
        <p:grpSpPr>
          <a:xfrm>
            <a:off x="6512339" y="1042255"/>
            <a:ext cx="4398344" cy="4522148"/>
            <a:chOff x="1313687" y="1594339"/>
            <a:chExt cx="4398344" cy="45221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517A3A-71AC-BA45-8810-85527F4A4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262" y="2279348"/>
              <a:ext cx="3717769" cy="3298969"/>
            </a:xfrm>
            <a:prstGeom prst="rect">
              <a:avLst/>
            </a:prstGeom>
          </p:spPr>
        </p:pic>
        <p:sp>
          <p:nvSpPr>
            <p:cNvPr id="8" name="U-Turn Arrow 7">
              <a:extLst>
                <a:ext uri="{FF2B5EF4-FFF2-40B4-BE49-F238E27FC236}">
                  <a16:creationId xmlns:a16="http://schemas.microsoft.com/office/drawing/2014/main" id="{53DDE920-3876-C741-A7C9-A3B73E29F33B}"/>
                </a:ext>
              </a:extLst>
            </p:cNvPr>
            <p:cNvSpPr/>
            <p:nvPr/>
          </p:nvSpPr>
          <p:spPr>
            <a:xfrm rot="16200000">
              <a:off x="1033464" y="1874562"/>
              <a:ext cx="4522148" cy="3961701"/>
            </a:xfrm>
            <a:prstGeom prst="uturnArrow">
              <a:avLst>
                <a:gd name="adj1" fmla="val 1572"/>
                <a:gd name="adj2" fmla="val 3480"/>
                <a:gd name="adj3" fmla="val 9018"/>
                <a:gd name="adj4" fmla="val 37427"/>
                <a:gd name="adj5" fmla="val 1665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U-Turn Arrow 8">
              <a:extLst>
                <a:ext uri="{FF2B5EF4-FFF2-40B4-BE49-F238E27FC236}">
                  <a16:creationId xmlns:a16="http://schemas.microsoft.com/office/drawing/2014/main" id="{0ACD48A0-E040-3047-8FE7-D9F8412F92A5}"/>
                </a:ext>
              </a:extLst>
            </p:cNvPr>
            <p:cNvSpPr/>
            <p:nvPr/>
          </p:nvSpPr>
          <p:spPr>
            <a:xfrm rot="16200000" flipH="1">
              <a:off x="1405424" y="2061920"/>
              <a:ext cx="4032738" cy="3707184"/>
            </a:xfrm>
            <a:prstGeom prst="uturnArrow">
              <a:avLst>
                <a:gd name="adj1" fmla="val 2055"/>
                <a:gd name="adj2" fmla="val 4425"/>
                <a:gd name="adj3" fmla="val 10758"/>
                <a:gd name="adj4" fmla="val 37427"/>
                <a:gd name="adj5" fmla="val 15824"/>
              </a:avLst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DC4C08-813C-CC4C-9005-B7A15E55AFE3}"/>
              </a:ext>
            </a:extLst>
          </p:cNvPr>
          <p:cNvSpPr txBox="1"/>
          <p:nvPr/>
        </p:nvSpPr>
        <p:spPr>
          <a:xfrm>
            <a:off x="184298" y="2450891"/>
            <a:ext cx="61453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agrees with the box!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BBF31-D068-840C-7A53-9B6253433F6F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Cross-derivatives of the Fundamental Equations are the arms-around</a:t>
            </a:r>
          </a:p>
        </p:txBody>
      </p:sp>
    </p:spTree>
    <p:extLst>
      <p:ext uri="{BB962C8B-B14F-4D97-AF65-F5344CB8AC3E}">
        <p14:creationId xmlns:p14="http://schemas.microsoft.com/office/powerpoint/2010/main" val="349095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Cross-derivative equation of FE#1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  <a:blipFill>
                <a:blip r:embed="rId2"/>
                <a:stretch>
                  <a:fillRect l="-1499" t="-476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C33927E-2ECD-5B48-992B-2A17A8F875CC}"/>
              </a:ext>
            </a:extLst>
          </p:cNvPr>
          <p:cNvGrpSpPr/>
          <p:nvPr/>
        </p:nvGrpSpPr>
        <p:grpSpPr>
          <a:xfrm>
            <a:off x="6512339" y="1042255"/>
            <a:ext cx="4398344" cy="4522148"/>
            <a:chOff x="1313687" y="1594339"/>
            <a:chExt cx="4398344" cy="45221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517A3A-71AC-BA45-8810-85527F4A4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262" y="2279348"/>
              <a:ext cx="3717769" cy="3298969"/>
            </a:xfrm>
            <a:prstGeom prst="rect">
              <a:avLst/>
            </a:prstGeom>
          </p:spPr>
        </p:pic>
        <p:sp>
          <p:nvSpPr>
            <p:cNvPr id="8" name="U-Turn Arrow 7">
              <a:extLst>
                <a:ext uri="{FF2B5EF4-FFF2-40B4-BE49-F238E27FC236}">
                  <a16:creationId xmlns:a16="http://schemas.microsoft.com/office/drawing/2014/main" id="{53DDE920-3876-C741-A7C9-A3B73E29F33B}"/>
                </a:ext>
              </a:extLst>
            </p:cNvPr>
            <p:cNvSpPr/>
            <p:nvPr/>
          </p:nvSpPr>
          <p:spPr>
            <a:xfrm rot="16200000">
              <a:off x="1033464" y="1874562"/>
              <a:ext cx="4522148" cy="3961701"/>
            </a:xfrm>
            <a:prstGeom prst="uturnArrow">
              <a:avLst>
                <a:gd name="adj1" fmla="val 1572"/>
                <a:gd name="adj2" fmla="val 3480"/>
                <a:gd name="adj3" fmla="val 9018"/>
                <a:gd name="adj4" fmla="val 37427"/>
                <a:gd name="adj5" fmla="val 1665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U-Turn Arrow 8">
              <a:extLst>
                <a:ext uri="{FF2B5EF4-FFF2-40B4-BE49-F238E27FC236}">
                  <a16:creationId xmlns:a16="http://schemas.microsoft.com/office/drawing/2014/main" id="{0ACD48A0-E040-3047-8FE7-D9F8412F92A5}"/>
                </a:ext>
              </a:extLst>
            </p:cNvPr>
            <p:cNvSpPr/>
            <p:nvPr/>
          </p:nvSpPr>
          <p:spPr>
            <a:xfrm rot="16200000" flipH="1">
              <a:off x="1405424" y="2061920"/>
              <a:ext cx="4032738" cy="3707184"/>
            </a:xfrm>
            <a:prstGeom prst="uturnArrow">
              <a:avLst>
                <a:gd name="adj1" fmla="val 2055"/>
                <a:gd name="adj2" fmla="val 4425"/>
                <a:gd name="adj3" fmla="val 10758"/>
                <a:gd name="adj4" fmla="val 37427"/>
                <a:gd name="adj5" fmla="val 15824"/>
              </a:avLst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DC4C08-813C-CC4C-9005-B7A15E55AFE3}"/>
              </a:ext>
            </a:extLst>
          </p:cNvPr>
          <p:cNvSpPr txBox="1"/>
          <p:nvPr/>
        </p:nvSpPr>
        <p:spPr>
          <a:xfrm>
            <a:off x="184298" y="2450891"/>
            <a:ext cx="61453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agrees with the box!</a:t>
            </a:r>
          </a:p>
          <a:p>
            <a:endParaRPr lang="en-US" sz="2400" dirty="0"/>
          </a:p>
          <a:p>
            <a:r>
              <a:rPr lang="en-US" sz="2400" dirty="0"/>
              <a:t>This is called a </a:t>
            </a:r>
            <a:r>
              <a:rPr lang="en-US" sz="2400" b="1" dirty="0"/>
              <a:t>Maxwell Relation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4C32AC3-F591-854A-ADD1-F13A138FBE7B}"/>
              </a:ext>
            </a:extLst>
          </p:cNvPr>
          <p:cNvSpPr/>
          <p:nvPr/>
        </p:nvSpPr>
        <p:spPr>
          <a:xfrm>
            <a:off x="2864223" y="1479176"/>
            <a:ext cx="2259106" cy="71754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7B72F-AE83-7B2C-7509-877D4E785A90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Cross-derivatives of the Fundamental Equations are the arms-around</a:t>
            </a:r>
          </a:p>
        </p:txBody>
      </p:sp>
    </p:spTree>
    <p:extLst>
      <p:ext uri="{BB962C8B-B14F-4D97-AF65-F5344CB8AC3E}">
        <p14:creationId xmlns:p14="http://schemas.microsoft.com/office/powerpoint/2010/main" val="2924557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/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Cross-derivative equation of FE#1 </a:t>
                </a:r>
                <a:endParaRPr lang="en-US" sz="2400" b="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𝑑𝑈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𝑇𝑑𝑆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𝑃𝑑𝑉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858B102-B571-814E-9B29-D8217CB33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8" y="1131877"/>
                <a:ext cx="5911702" cy="1064843"/>
              </a:xfrm>
              <a:prstGeom prst="rect">
                <a:avLst/>
              </a:prstGeom>
              <a:blipFill>
                <a:blip r:embed="rId2"/>
                <a:stretch>
                  <a:fillRect l="-1499" t="-476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AC33927E-2ECD-5B48-992B-2A17A8F875CC}"/>
              </a:ext>
            </a:extLst>
          </p:cNvPr>
          <p:cNvGrpSpPr/>
          <p:nvPr/>
        </p:nvGrpSpPr>
        <p:grpSpPr>
          <a:xfrm>
            <a:off x="6512339" y="1042255"/>
            <a:ext cx="4398344" cy="4522148"/>
            <a:chOff x="1313687" y="1594339"/>
            <a:chExt cx="4398344" cy="452214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4517A3A-71AC-BA45-8810-85527F4A4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4262" y="2279348"/>
              <a:ext cx="3717769" cy="3298969"/>
            </a:xfrm>
            <a:prstGeom prst="rect">
              <a:avLst/>
            </a:prstGeom>
          </p:spPr>
        </p:pic>
        <p:sp>
          <p:nvSpPr>
            <p:cNvPr id="8" name="U-Turn Arrow 7">
              <a:extLst>
                <a:ext uri="{FF2B5EF4-FFF2-40B4-BE49-F238E27FC236}">
                  <a16:creationId xmlns:a16="http://schemas.microsoft.com/office/drawing/2014/main" id="{53DDE920-3876-C741-A7C9-A3B73E29F33B}"/>
                </a:ext>
              </a:extLst>
            </p:cNvPr>
            <p:cNvSpPr/>
            <p:nvPr/>
          </p:nvSpPr>
          <p:spPr>
            <a:xfrm rot="16200000">
              <a:off x="1033464" y="1874562"/>
              <a:ext cx="4522148" cy="3961701"/>
            </a:xfrm>
            <a:prstGeom prst="uturnArrow">
              <a:avLst>
                <a:gd name="adj1" fmla="val 1572"/>
                <a:gd name="adj2" fmla="val 3480"/>
                <a:gd name="adj3" fmla="val 9018"/>
                <a:gd name="adj4" fmla="val 37427"/>
                <a:gd name="adj5" fmla="val 16652"/>
              </a:avLst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U-Turn Arrow 8">
              <a:extLst>
                <a:ext uri="{FF2B5EF4-FFF2-40B4-BE49-F238E27FC236}">
                  <a16:creationId xmlns:a16="http://schemas.microsoft.com/office/drawing/2014/main" id="{0ACD48A0-E040-3047-8FE7-D9F8412F92A5}"/>
                </a:ext>
              </a:extLst>
            </p:cNvPr>
            <p:cNvSpPr/>
            <p:nvPr/>
          </p:nvSpPr>
          <p:spPr>
            <a:xfrm rot="16200000" flipH="1">
              <a:off x="1405424" y="2061920"/>
              <a:ext cx="4032738" cy="3707184"/>
            </a:xfrm>
            <a:prstGeom prst="uturnArrow">
              <a:avLst>
                <a:gd name="adj1" fmla="val 2055"/>
                <a:gd name="adj2" fmla="val 4425"/>
                <a:gd name="adj3" fmla="val 10758"/>
                <a:gd name="adj4" fmla="val 37427"/>
                <a:gd name="adj5" fmla="val 15824"/>
              </a:avLst>
            </a:prstGeom>
            <a:solidFill>
              <a:schemeClr val="tx1">
                <a:alpha val="3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7DC4C08-813C-CC4C-9005-B7A15E55AFE3}"/>
              </a:ext>
            </a:extLst>
          </p:cNvPr>
          <p:cNvSpPr txBox="1"/>
          <p:nvPr/>
        </p:nvSpPr>
        <p:spPr>
          <a:xfrm>
            <a:off x="184298" y="2450891"/>
            <a:ext cx="614530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agrees with the box!</a:t>
            </a:r>
          </a:p>
          <a:p>
            <a:endParaRPr lang="en-US" sz="2400" dirty="0"/>
          </a:p>
          <a:p>
            <a:r>
              <a:rPr lang="en-US" sz="2400" dirty="0"/>
              <a:t>This is called a </a:t>
            </a:r>
            <a:r>
              <a:rPr lang="en-US" sz="2400" b="1" dirty="0"/>
              <a:t>Maxwell Relation</a:t>
            </a:r>
          </a:p>
          <a:p>
            <a:endParaRPr lang="en-US" sz="2400" b="1" dirty="0"/>
          </a:p>
          <a:p>
            <a:r>
              <a:rPr lang="en-US" sz="2400" b="1" dirty="0"/>
              <a:t>Your task</a:t>
            </a:r>
            <a:r>
              <a:rPr lang="en-US" sz="2400" dirty="0"/>
              <a:t>: Show that Maxwell Relations derived from cross-derivatives of FE#2 – FE#4 agree with the box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4C32AC3-F591-854A-ADD1-F13A138FBE7B}"/>
              </a:ext>
            </a:extLst>
          </p:cNvPr>
          <p:cNvSpPr/>
          <p:nvPr/>
        </p:nvSpPr>
        <p:spPr>
          <a:xfrm>
            <a:off x="2864223" y="1479176"/>
            <a:ext cx="2259106" cy="717544"/>
          </a:xfrm>
          <a:prstGeom prst="roundRect">
            <a:avLst/>
          </a:prstGeom>
          <a:solidFill>
            <a:schemeClr val="accent1">
              <a:alpha val="44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E0547-E85D-BC97-3623-1FF8E3032943}"/>
              </a:ext>
            </a:extLst>
          </p:cNvPr>
          <p:cNvSpPr txBox="1"/>
          <p:nvPr/>
        </p:nvSpPr>
        <p:spPr>
          <a:xfrm>
            <a:off x="0" y="0"/>
            <a:ext cx="11424063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Cross-derivatives of the Fundamental Equations are the arms-around</a:t>
            </a:r>
          </a:p>
        </p:txBody>
      </p:sp>
    </p:spTree>
    <p:extLst>
      <p:ext uri="{BB962C8B-B14F-4D97-AF65-F5344CB8AC3E}">
        <p14:creationId xmlns:p14="http://schemas.microsoft.com/office/powerpoint/2010/main" val="426117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Microsoft Macintosh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2022-11-10T07:30:23Z</dcterms:created>
  <dcterms:modified xsi:type="dcterms:W3CDTF">2022-11-10T07:30:40Z</dcterms:modified>
</cp:coreProperties>
</file>