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378" r:id="rId2"/>
    <p:sldId id="423" r:id="rId3"/>
    <p:sldId id="428" r:id="rId4"/>
    <p:sldId id="361" r:id="rId5"/>
    <p:sldId id="357" r:id="rId6"/>
    <p:sldId id="366" r:id="rId7"/>
    <p:sldId id="430" r:id="rId8"/>
    <p:sldId id="372" r:id="rId9"/>
    <p:sldId id="381" r:id="rId10"/>
    <p:sldId id="384" r:id="rId11"/>
    <p:sldId id="385" r:id="rId12"/>
    <p:sldId id="387" r:id="rId13"/>
    <p:sldId id="388" r:id="rId14"/>
    <p:sldId id="376" r:id="rId15"/>
    <p:sldId id="282" r:id="rId16"/>
    <p:sldId id="397" r:id="rId17"/>
    <p:sldId id="411" r:id="rId18"/>
    <p:sldId id="412" r:id="rId19"/>
    <p:sldId id="413" r:id="rId20"/>
    <p:sldId id="429" r:id="rId21"/>
    <p:sldId id="395" r:id="rId22"/>
    <p:sldId id="396" r:id="rId23"/>
    <p:sldId id="433" r:id="rId24"/>
    <p:sldId id="434" r:id="rId25"/>
    <p:sldId id="274" r:id="rId26"/>
    <p:sldId id="414" r:id="rId27"/>
    <p:sldId id="416" r:id="rId28"/>
    <p:sldId id="42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88"/>
    <p:restoredTop sz="95964"/>
  </p:normalViewPr>
  <p:slideViewPr>
    <p:cSldViewPr snapToGrid="0" snapToObjects="1">
      <p:cViewPr varScale="1">
        <p:scale>
          <a:sx n="110" d="100"/>
          <a:sy n="110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C3B54-B129-144D-9659-3907A452B3A8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5ADE7-0AC7-624A-A13F-709738DA1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56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21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66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09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45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7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41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30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20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24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9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17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E47A-F787-C44F-A724-BE80153F7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0376D-9B2C-5E4F-9916-C903D5F91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3E5D3-77A1-D340-9524-95356018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2453-0C44-5C46-A8FB-4FD44044AE7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E0243-E921-A246-9F72-B07FC34B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3D285-CDB6-1948-8037-83FE70BD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9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F2A2-7109-964E-AAB5-11289BE4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6B4E3-67F7-1B4E-B6DC-7C2E28394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E5648-92EA-CB4C-9A9B-354A5361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2453-0C44-5C46-A8FB-4FD44044AE7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53E5C-AB66-C740-9067-85F6538C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6EA70-3982-0E49-B570-6A080DC7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5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E0E251-C9CD-D84C-8D2F-FBB7D2DDE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2E6C5-7526-1943-91C2-BD82BE039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E01C0-A612-6F4B-BF84-C50FCDD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2453-0C44-5C46-A8FB-4FD44044AE7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F73A4-7A3A-654C-8C2A-D4914234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4EF4-FDB2-5549-9F78-99F9E85C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4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54CA-8FAE-8E43-8E94-554AF0AF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40DE0-8D42-D44D-B88B-3B3F7B605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CF00B-4794-2746-8289-1918AF4C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2453-0C44-5C46-A8FB-4FD44044AE7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8B528-9BDC-8646-A787-5B788C63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D5D30-2069-6F4C-BC9E-07422147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1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2E8C-032B-F445-885A-EF188B2E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9C53E-3B6A-C04A-A513-5DFE58F37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87485-179F-B44F-B7EA-7A89E887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2453-0C44-5C46-A8FB-4FD44044AE7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9627B-0CCB-BC4B-92A7-6729D740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1B19A-825A-C84C-87AF-37420778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2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AC829-628A-464B-9CDA-A90B7666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A73D0-52D6-B245-82C0-D0FB94EBB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14642-2C35-1C49-B90B-1859CE686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850A4-4200-0C46-A4B8-79F3A7E3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2453-0C44-5C46-A8FB-4FD44044AE7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D1213-8919-F742-96D1-0F4C03AA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2856F-D94A-EF4C-AF78-D2B57C1F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BF23-BD9C-5A4A-A267-FB3FA9CE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E8D99-D5A3-5440-83DC-3554F2466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B2CEA-A506-6B46-84D4-87402F475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8C4B2-F80B-8543-9166-8B1C0F55C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E0BC0-6E8D-584B-B4B4-07E05D5B6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058139-8ECC-3842-A869-91312189D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2453-0C44-5C46-A8FB-4FD44044AE7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627A7-9491-B240-9FA7-05362070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D9CCA5-628F-924D-9644-98D44BD3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3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E83A-611D-E74F-9108-70C632B7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34726-7C7C-E045-AC18-D0095682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2453-0C44-5C46-A8FB-4FD44044AE7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33BA7-D294-E04B-8507-4473DEDE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6C810-49B7-584C-AA29-9F7C8615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0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3A117-BD2B-2143-9DC3-05488D84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2453-0C44-5C46-A8FB-4FD44044AE7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9B556-ADF6-BA44-A9C9-DA500A04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7BD38-40C4-5F41-9944-320F47DE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2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8558-B030-3D4B-8A3F-1296226F4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A107F-5A02-0D42-9D5A-2A320AA5B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295BE-C999-6E49-A026-44C3573F6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FBDBC-C74C-A742-B3F2-E26329E7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2453-0C44-5C46-A8FB-4FD44044AE7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A1919-0F6C-2A41-A6D9-188E9887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96BE8-B785-4244-AF1F-098F90AC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2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2E1E-6418-014F-9CC7-5FF510A98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A151A-33DF-464A-ABE7-87206E334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B02F2-2ED9-4748-97A1-2823B5919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A61A8-44BE-C743-B001-DC78D67A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2453-0C44-5C46-A8FB-4FD44044AE7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6294A-96B3-F149-A0D9-9EDFB5100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02CDA-BB1B-1D4E-9715-40BDFC87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7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AF2CC-DFEF-C94B-B2E4-0D33C0C96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B196D-78A0-FF4A-B197-6A1F587E5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07713-37A6-0848-AF3E-B5937A1DA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F2453-0C44-5C46-A8FB-4FD44044AE7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C0C9F-E108-B940-812E-0A1E2CE0B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7E52D-6DAE-6D45-9C12-CFAA60C7C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1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5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5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16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17.jpe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26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17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9" Type="http://schemas.openxmlformats.org/officeDocument/2006/relationships/image" Target="../media/image18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cheggcdn.com/media%2Fda1%2Fda1154b1-5f2f-486f-8147-db08baa8f95e%2Fphp6TosZA.p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cheggcdn.com/media%2Fda1%2Fda1154b1-5f2f-486f-8147-db08baa8f95e%2Fphp6TosZA.p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53FEC-0B7F-574B-A59D-ED3D3786A055}"/>
              </a:ext>
            </a:extLst>
          </p:cNvPr>
          <p:cNvSpPr txBox="1"/>
          <p:nvPr/>
        </p:nvSpPr>
        <p:spPr>
          <a:xfrm>
            <a:off x="0" y="-848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Recap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9DCBB3-9859-F848-8FFB-5EBDF74A8036}"/>
                  </a:ext>
                </a:extLst>
              </p:cNvPr>
              <p:cNvSpPr txBox="1"/>
              <p:nvPr/>
            </p:nvSpPr>
            <p:spPr>
              <a:xfrm>
                <a:off x="368225" y="1166842"/>
                <a:ext cx="1145554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The </a:t>
                </a:r>
                <a:r>
                  <a:rPr lang="en-US" sz="2400" b="1" dirty="0"/>
                  <a:t>2</a:t>
                </a:r>
                <a:r>
                  <a:rPr lang="en-US" sz="2400" b="1" baseline="30000" dirty="0"/>
                  <a:t>nd</a:t>
                </a:r>
                <a:r>
                  <a:rPr lang="en-US" sz="2400" b="1" dirty="0"/>
                  <a:t> Law</a:t>
                </a:r>
                <a:r>
                  <a:rPr lang="en-US" sz="2400" dirty="0"/>
                  <a:t> divides the question of spontaneity into two parts: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 </a:t>
                </a:r>
                <a:r>
                  <a:rPr lang="en-US" sz="2400" b="1" dirty="0"/>
                  <a:t>system</a:t>
                </a:r>
                <a:r>
                  <a:rPr lang="en-US" sz="2400" dirty="0"/>
                  <a:t> part that we can get at using differential equations of state for the entropy, and thermodynamic tables of </a:t>
                </a:r>
                <a:r>
                  <a:rPr lang="en-US" sz="2400" dirty="0">
                    <a:solidFill>
                      <a:srgbClr val="FF0000"/>
                    </a:solidFill>
                  </a:rPr>
                  <a:t>entropy</a:t>
                </a:r>
                <a:r>
                  <a:rPr lang="en-US" sz="2400" dirty="0"/>
                  <a:t> (for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400" dirty="0"/>
                  <a:t> values,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 </a:t>
                </a:r>
                <a:r>
                  <a:rPr lang="en-US" sz="2400" b="1" dirty="0"/>
                  <a:t>surroundings</a:t>
                </a:r>
                <a:r>
                  <a:rPr lang="en-US" sz="2400" dirty="0"/>
                  <a:t> part that deals with the entropy change of the surroundings due to heat transfer, as governed by the TDE.</a:t>
                </a: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Quantitative treatment lets us predict the </a:t>
                </a:r>
                <a:r>
                  <a:rPr lang="en-US" sz="2400" b="1" dirty="0"/>
                  <a:t>temperature dependence of spontaneity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9DCBB3-9859-F848-8FFB-5EBDF74A8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25" y="1166842"/>
                <a:ext cx="11455549" cy="2308324"/>
              </a:xfrm>
              <a:prstGeom prst="rect">
                <a:avLst/>
              </a:prstGeom>
              <a:blipFill>
                <a:blip r:embed="rId2"/>
                <a:stretch>
                  <a:fillRect l="-774" t="-2732" r="-996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943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C708E3-DBD1-C6D7-055C-ECF146ED4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557" y="1017550"/>
            <a:ext cx="4306241" cy="4358333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6EB94A5-1F64-5E2F-0EA5-55AF095FB188}"/>
              </a:ext>
            </a:extLst>
          </p:cNvPr>
          <p:cNvSpPr/>
          <p:nvPr/>
        </p:nvSpPr>
        <p:spPr>
          <a:xfrm>
            <a:off x="7673556" y="1473746"/>
            <a:ext cx="4518443" cy="917542"/>
          </a:xfrm>
          <a:prstGeom prst="roundRect">
            <a:avLst/>
          </a:prstGeom>
          <a:solidFill>
            <a:schemeClr val="accent6">
              <a:alpha val="3557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D037C0-C50E-8794-08EC-B56C14B91340}"/>
                  </a:ext>
                </a:extLst>
              </p:cNvPr>
              <p:cNvSpPr txBox="1"/>
              <p:nvPr/>
            </p:nvSpPr>
            <p:spPr>
              <a:xfrm>
                <a:off x="9548149" y="1895639"/>
                <a:ext cx="2213658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𝟏𝟒</m:t>
                      </m:r>
                      <m:f>
                        <m:fPr>
                          <m:ctrlP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𝒎𝒐𝒍</m:t>
                          </m:r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D037C0-C50E-8794-08EC-B56C14B91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149" y="1895639"/>
                <a:ext cx="2213658" cy="495649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057954-8063-87CF-70AE-2C0D5CF49CD8}"/>
                  </a:ext>
                </a:extLst>
              </p:cNvPr>
              <p:cNvSpPr txBox="1"/>
              <p:nvPr/>
            </p:nvSpPr>
            <p:spPr>
              <a:xfrm>
                <a:off x="153792" y="912619"/>
                <a:ext cx="7646686" cy="4214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To find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𝑠𝑢𝑟𝑟</m:t>
                        </m:r>
                      </m:sub>
                    </m:sSub>
                  </m:oMath>
                </a14:m>
                <a:r>
                  <a:rPr lang="en-US" sz="2400" dirty="0"/>
                  <a:t>, we have to find the </a:t>
                </a:r>
                <a:r>
                  <a:rPr lang="en-US" sz="2400" b="1" dirty="0"/>
                  <a:t>heat absorbed or released </a:t>
                </a:r>
                <a:r>
                  <a:rPr lang="en-US" sz="2400" dirty="0"/>
                  <a:t>to the surroundings: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𝑠𝑢𝑟𝑟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where (again) we’re leaving off subscripts if we’re talking about the system.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products</m:t>
                        </m:r>
                      </m:e>
                    </m:d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reactants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×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−269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−0 −0=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538 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𝑘𝐽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𝑚𝑜𝑙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057954-8063-87CF-70AE-2C0D5CF49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92" y="912619"/>
                <a:ext cx="7646686" cy="4214680"/>
              </a:xfrm>
              <a:prstGeom prst="rect">
                <a:avLst/>
              </a:prstGeom>
              <a:blipFill>
                <a:blip r:embed="rId6"/>
                <a:stretch>
                  <a:fillRect l="-1327" t="-904" b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5440A6-D52E-C328-951E-AE0BE92CFA7F}"/>
                  </a:ext>
                </a:extLst>
              </p:cNvPr>
              <p:cNvSpPr txBox="1"/>
              <p:nvPr/>
            </p:nvSpPr>
            <p:spPr>
              <a:xfrm>
                <a:off x="0" y="-848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Thermodynamics of the reaction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𝑯𝑭</m:t>
                    </m:r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5440A6-D52E-C328-951E-AE0BE92CF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848"/>
                <a:ext cx="12192000" cy="461665"/>
              </a:xfrm>
              <a:prstGeom prst="rect">
                <a:avLst/>
              </a:prstGeom>
              <a:blipFill>
                <a:blip r:embed="rId7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241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1CFCE1-8B49-A0C8-EF09-CDA5EE31A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557" y="1017550"/>
            <a:ext cx="4306241" cy="43583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D037C0-C50E-8794-08EC-B56C14B91340}"/>
                  </a:ext>
                </a:extLst>
              </p:cNvPr>
              <p:cNvSpPr txBox="1"/>
              <p:nvPr/>
            </p:nvSpPr>
            <p:spPr>
              <a:xfrm>
                <a:off x="9548149" y="1895639"/>
                <a:ext cx="2213658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𝟏𝟒</m:t>
                      </m:r>
                      <m:f>
                        <m:fPr>
                          <m:ctrlP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𝒎𝒐𝒍</m:t>
                          </m:r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D037C0-C50E-8794-08EC-B56C14B91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149" y="1895639"/>
                <a:ext cx="2213658" cy="495649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247EB9-C27C-A817-5870-B952297BB353}"/>
                  </a:ext>
                </a:extLst>
              </p:cNvPr>
              <p:cNvSpPr txBox="1"/>
              <p:nvPr/>
            </p:nvSpPr>
            <p:spPr>
              <a:xfrm>
                <a:off x="8214866" y="2017312"/>
                <a:ext cx="2074762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𝟏𝟖𝟎𝟎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𝒎𝒐𝒍</m:t>
                          </m:r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247EB9-C27C-A817-5870-B952297BB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866" y="2017312"/>
                <a:ext cx="2074762" cy="495649"/>
              </a:xfrm>
              <a:prstGeom prst="rect">
                <a:avLst/>
              </a:prstGeom>
              <a:blipFill>
                <a:blip r:embed="rId6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39F9643-7750-A281-3063-AE0255DDD871}"/>
              </a:ext>
            </a:extLst>
          </p:cNvPr>
          <p:cNvSpPr/>
          <p:nvPr/>
        </p:nvSpPr>
        <p:spPr>
          <a:xfrm>
            <a:off x="7673556" y="1473746"/>
            <a:ext cx="4518443" cy="885029"/>
          </a:xfrm>
          <a:prstGeom prst="roundRect">
            <a:avLst/>
          </a:prstGeom>
          <a:solidFill>
            <a:schemeClr val="accent6">
              <a:alpha val="3557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3F38B6-2A35-C031-07EF-4B7DDA618A73}"/>
                  </a:ext>
                </a:extLst>
              </p:cNvPr>
              <p:cNvSpPr txBox="1"/>
              <p:nvPr/>
            </p:nvSpPr>
            <p:spPr>
              <a:xfrm>
                <a:off x="153792" y="912619"/>
                <a:ext cx="7646686" cy="5280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To find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𝑠𝑢𝑟𝑟</m:t>
                        </m:r>
                      </m:sub>
                    </m:sSub>
                  </m:oMath>
                </a14:m>
                <a:r>
                  <a:rPr lang="en-US" sz="2400" dirty="0"/>
                  <a:t>, we have to find the </a:t>
                </a:r>
                <a:r>
                  <a:rPr lang="en-US" sz="2400" b="1" dirty="0"/>
                  <a:t>heat absorbed or released </a:t>
                </a:r>
                <a:r>
                  <a:rPr lang="en-US" sz="2400" dirty="0"/>
                  <a:t>to the surroundings: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𝑠𝑢𝑟𝑟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where (again) we’re leaving off subscripts if we’re talking about the system.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products</m:t>
                        </m:r>
                      </m:e>
                    </m:d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reactants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×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−269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−0 −0=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538 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𝑘𝐽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𝑚𝑜𝑙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𝑟𝑥𝑛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p>
                        </m:sSub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298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−538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𝑚𝑜𝑙</m:t>
                            </m:r>
                          </m:den>
                        </m:f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298 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+1800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𝑚𝑜𝑙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3F38B6-2A35-C031-07EF-4B7DDA618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92" y="912619"/>
                <a:ext cx="7646686" cy="5280613"/>
              </a:xfrm>
              <a:prstGeom prst="rect">
                <a:avLst/>
              </a:prstGeom>
              <a:blipFill>
                <a:blip r:embed="rId7"/>
                <a:stretch>
                  <a:fillRect l="-1327" t="-721" b="-1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C58C63-F190-EDB3-2D6A-C6DA96FB6387}"/>
                  </a:ext>
                </a:extLst>
              </p:cNvPr>
              <p:cNvSpPr txBox="1"/>
              <p:nvPr/>
            </p:nvSpPr>
            <p:spPr>
              <a:xfrm>
                <a:off x="0" y="-848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Thermodynamics of the reaction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𝑯𝑭</m:t>
                    </m:r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C58C63-F190-EDB3-2D6A-C6DA96FB6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848"/>
                <a:ext cx="12192000" cy="461665"/>
              </a:xfrm>
              <a:prstGeom prst="rect">
                <a:avLst/>
              </a:prstGeom>
              <a:blipFill>
                <a:blip r:embed="rId8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274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524A020-A951-9F86-E4A8-3DAF25362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557" y="1017550"/>
            <a:ext cx="4306241" cy="43583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/>
              <p:nvPr/>
            </p:nvSpPr>
            <p:spPr>
              <a:xfrm>
                <a:off x="0" y="-848"/>
                <a:ext cx="9965732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Thermodynamics of the reaction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→2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𝐻𝐹</m:t>
                    </m:r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848"/>
                <a:ext cx="9965732" cy="461665"/>
              </a:xfrm>
              <a:prstGeom prst="rect">
                <a:avLst/>
              </a:prstGeom>
              <a:blipFill>
                <a:blip r:embed="rId3"/>
                <a:stretch>
                  <a:fillRect l="-101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/>
              <p:nvPr/>
            </p:nvSpPr>
            <p:spPr>
              <a:xfrm>
                <a:off x="153792" y="912619"/>
                <a:ext cx="7646686" cy="5280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To find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𝑠𝑢𝑟𝑟</m:t>
                        </m:r>
                      </m:sub>
                    </m:sSub>
                  </m:oMath>
                </a14:m>
                <a:r>
                  <a:rPr lang="en-US" sz="2400" dirty="0"/>
                  <a:t>, we have to find the </a:t>
                </a:r>
                <a:r>
                  <a:rPr lang="en-US" sz="2400" b="1" dirty="0"/>
                  <a:t>heat absorbed or released </a:t>
                </a:r>
                <a:r>
                  <a:rPr lang="en-US" sz="2400" dirty="0"/>
                  <a:t>to the surroundings: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𝑠𝑢𝑟𝑟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where (again) we’re leaving off subscripts if we’re talking about the system.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products</m:t>
                        </m:r>
                      </m:e>
                    </m:d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reactants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×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−269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−0 −0=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538 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𝑘𝐽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𝑚𝑜𝑙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𝑟𝑥𝑛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p>
                        </m:sSub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298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−538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𝑚𝑜𝑙</m:t>
                            </m:r>
                          </m:den>
                        </m:f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298 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+1800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𝑚𝑜𝑙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92" y="912619"/>
                <a:ext cx="7646686" cy="5280613"/>
              </a:xfrm>
              <a:prstGeom prst="rect">
                <a:avLst/>
              </a:prstGeom>
              <a:blipFill>
                <a:blip r:embed="rId4"/>
                <a:stretch>
                  <a:fillRect l="-1327" t="-721" b="-1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D037C0-C50E-8794-08EC-B56C14B91340}"/>
                  </a:ext>
                </a:extLst>
              </p:cNvPr>
              <p:cNvSpPr txBox="1"/>
              <p:nvPr/>
            </p:nvSpPr>
            <p:spPr>
              <a:xfrm>
                <a:off x="9548149" y="1895639"/>
                <a:ext cx="2213658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𝟏𝟒</m:t>
                      </m:r>
                      <m:f>
                        <m:fPr>
                          <m:ctrlP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𝒎𝒐𝒍</m:t>
                          </m:r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D037C0-C50E-8794-08EC-B56C14B91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149" y="1895639"/>
                <a:ext cx="2213658" cy="495649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FE0427-84DA-9E95-FC5C-DEDF3EC0F79A}"/>
                  </a:ext>
                </a:extLst>
              </p:cNvPr>
              <p:cNvSpPr txBox="1"/>
              <p:nvPr/>
            </p:nvSpPr>
            <p:spPr>
              <a:xfrm>
                <a:off x="6472177" y="5936015"/>
                <a:ext cx="6151944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𝒕𝒐𝒕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𝒔𝒖𝒓𝒓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𝟏𝟖𝟏𝟒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𝒎𝒐𝒍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FE0427-84DA-9E95-FC5C-DEDF3EC0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177" y="5936015"/>
                <a:ext cx="6151944" cy="783804"/>
              </a:xfrm>
              <a:prstGeom prst="rect">
                <a:avLst/>
              </a:prstGeom>
              <a:blipFill>
                <a:blip r:embed="rId7"/>
                <a:stretch>
                  <a:fillRect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FCBF0CFB-0633-2E9D-0D9F-0C3C3589DC7E}"/>
              </a:ext>
            </a:extLst>
          </p:cNvPr>
          <p:cNvSpPr/>
          <p:nvPr/>
        </p:nvSpPr>
        <p:spPr>
          <a:xfrm rot="5400000">
            <a:off x="9661664" y="3592846"/>
            <a:ext cx="281813" cy="4423256"/>
          </a:xfrm>
          <a:prstGeom prst="righ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C8C38A-9E4D-7D0E-6454-EC28666E5DCC}"/>
                  </a:ext>
                </a:extLst>
              </p:cNvPr>
              <p:cNvSpPr txBox="1"/>
              <p:nvPr/>
            </p:nvSpPr>
            <p:spPr>
              <a:xfrm>
                <a:off x="8214866" y="2017312"/>
                <a:ext cx="2074762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𝟏𝟖𝟎𝟎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𝒎𝒐𝒍</m:t>
                          </m:r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C8C38A-9E4D-7D0E-6454-EC28666E5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866" y="2017312"/>
                <a:ext cx="2074762" cy="495649"/>
              </a:xfrm>
              <a:prstGeom prst="rect">
                <a:avLst/>
              </a:prstGeom>
              <a:blipFill>
                <a:blip r:embed="rId7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06813C5-AFE2-C51F-71FE-9C571F7353C2}"/>
              </a:ext>
            </a:extLst>
          </p:cNvPr>
          <p:cNvSpPr/>
          <p:nvPr/>
        </p:nvSpPr>
        <p:spPr>
          <a:xfrm>
            <a:off x="7673556" y="1473746"/>
            <a:ext cx="4518443" cy="885029"/>
          </a:xfrm>
          <a:prstGeom prst="roundRect">
            <a:avLst/>
          </a:prstGeom>
          <a:solidFill>
            <a:schemeClr val="accent6">
              <a:alpha val="3557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69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D3B7B7-205A-C832-B04D-D3C27961A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557" y="1017550"/>
            <a:ext cx="4306241" cy="43583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D037C0-C50E-8794-08EC-B56C14B91340}"/>
                  </a:ext>
                </a:extLst>
              </p:cNvPr>
              <p:cNvSpPr txBox="1"/>
              <p:nvPr/>
            </p:nvSpPr>
            <p:spPr>
              <a:xfrm>
                <a:off x="9548149" y="1895639"/>
                <a:ext cx="2213658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𝟏𝟒</m:t>
                      </m:r>
                      <m:f>
                        <m:fPr>
                          <m:ctrlP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𝒎𝒐𝒍</m:t>
                          </m:r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D037C0-C50E-8794-08EC-B56C14B91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149" y="1895639"/>
                <a:ext cx="2213658" cy="495649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FE0427-84DA-9E95-FC5C-DEDF3EC0F79A}"/>
                  </a:ext>
                </a:extLst>
              </p:cNvPr>
              <p:cNvSpPr txBox="1"/>
              <p:nvPr/>
            </p:nvSpPr>
            <p:spPr>
              <a:xfrm>
                <a:off x="6472177" y="5936015"/>
                <a:ext cx="6151944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𝒕𝒐𝒕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𝒔𝒖𝒓𝒓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𝟏𝟖𝟏𝟒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𝒎𝒐𝒍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FE0427-84DA-9E95-FC5C-DEDF3EC0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177" y="5936015"/>
                <a:ext cx="6151944" cy="783804"/>
              </a:xfrm>
              <a:prstGeom prst="rect">
                <a:avLst/>
              </a:prstGeom>
              <a:blipFill>
                <a:blip r:embed="rId6"/>
                <a:stretch>
                  <a:fillRect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FCBF0CFB-0633-2E9D-0D9F-0C3C3589DC7E}"/>
              </a:ext>
            </a:extLst>
          </p:cNvPr>
          <p:cNvSpPr/>
          <p:nvPr/>
        </p:nvSpPr>
        <p:spPr>
          <a:xfrm rot="5400000">
            <a:off x="9661664" y="3592846"/>
            <a:ext cx="281813" cy="4423256"/>
          </a:xfrm>
          <a:prstGeom prst="righ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2CF877-E480-8723-6EE9-1E7FDEBFA8D6}"/>
                  </a:ext>
                </a:extLst>
              </p:cNvPr>
              <p:cNvSpPr txBox="1"/>
              <p:nvPr/>
            </p:nvSpPr>
            <p:spPr>
              <a:xfrm>
                <a:off x="134291" y="1166842"/>
                <a:ext cx="6501539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Obviously, </a:t>
                </a:r>
                <a:r>
                  <a:rPr lang="en-US" sz="2400" dirty="0"/>
                  <a:t>the benefit in terms of increased entropy of the surroundings completely outweighs the paltry change in the system’s entropy.</a:t>
                </a:r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Like this reaction, </a:t>
                </a:r>
                <a:r>
                  <a:rPr lang="en-US" sz="2400" b="1" dirty="0"/>
                  <a:t>combustion</a:t>
                </a:r>
                <a:r>
                  <a:rPr lang="en-US" sz="2400" dirty="0"/>
                  <a:t> reactions are similarly </a:t>
                </a:r>
                <a:r>
                  <a:rPr lang="en-US" sz="2400" b="1" dirty="0"/>
                  <a:t>highly exothermic</a:t>
                </a:r>
                <a:r>
                  <a:rPr lang="en-US" sz="2400" dirty="0"/>
                  <a:t>, hence tend to be </a:t>
                </a:r>
                <a:r>
                  <a:rPr lang="en-US" sz="2400" b="1" dirty="0"/>
                  <a:t>spontaneous</a:t>
                </a:r>
                <a:r>
                  <a:rPr lang="en-US" sz="24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But there are lots of reactions that are not strongly exothermic – even </a:t>
                </a:r>
                <a:r>
                  <a:rPr lang="en-US" sz="2400" b="1" dirty="0"/>
                  <a:t>endothermic</a:t>
                </a:r>
                <a:r>
                  <a:rPr lang="en-US" sz="2400" dirty="0"/>
                  <a:t>! In those cases, the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part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</m:oMath>
                </a14:m>
                <a:r>
                  <a:rPr lang="en-US" sz="2400" dirty="0"/>
                  <a:t> plays the dominant role.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2CF877-E480-8723-6EE9-1E7FDEBFA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91" y="1166842"/>
                <a:ext cx="6501539" cy="4154984"/>
              </a:xfrm>
              <a:prstGeom prst="rect">
                <a:avLst/>
              </a:prstGeom>
              <a:blipFill>
                <a:blip r:embed="rId7"/>
                <a:stretch>
                  <a:fillRect l="-1559" t="-1216" r="-1365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C561E9-EA4B-5C24-B3D0-AD304E64D2F5}"/>
                  </a:ext>
                </a:extLst>
              </p:cNvPr>
              <p:cNvSpPr txBox="1"/>
              <p:nvPr/>
            </p:nvSpPr>
            <p:spPr>
              <a:xfrm>
                <a:off x="8214866" y="2017312"/>
                <a:ext cx="2074762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𝟏𝟖𝟎𝟎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𝒎𝒐𝒍</m:t>
                          </m:r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C561E9-EA4B-5C24-B3D0-AD304E64D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866" y="2017312"/>
                <a:ext cx="2074762" cy="495649"/>
              </a:xfrm>
              <a:prstGeom prst="rect">
                <a:avLst/>
              </a:prstGeom>
              <a:blipFill>
                <a:blip r:embed="rId6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FE51E63-051D-0F63-9451-98CFDE2D0795}"/>
              </a:ext>
            </a:extLst>
          </p:cNvPr>
          <p:cNvSpPr/>
          <p:nvPr/>
        </p:nvSpPr>
        <p:spPr>
          <a:xfrm>
            <a:off x="7673556" y="1473746"/>
            <a:ext cx="4518443" cy="885029"/>
          </a:xfrm>
          <a:prstGeom prst="roundRect">
            <a:avLst/>
          </a:prstGeom>
          <a:solidFill>
            <a:schemeClr val="accent6">
              <a:alpha val="3557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2F28F8-DEB4-415C-F73E-69722801DC57}"/>
                  </a:ext>
                </a:extLst>
              </p:cNvPr>
              <p:cNvSpPr txBox="1"/>
              <p:nvPr/>
            </p:nvSpPr>
            <p:spPr>
              <a:xfrm>
                <a:off x="0" y="-848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Thermodynamics of the reaction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𝑯𝑭</m:t>
                    </m:r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2F28F8-DEB4-415C-F73E-69722801D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848"/>
                <a:ext cx="12192000" cy="461665"/>
              </a:xfrm>
              <a:prstGeom prst="rect">
                <a:avLst/>
              </a:prstGeom>
              <a:blipFill>
                <a:blip r:embed="rId8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614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449051-3AAF-FC45-824D-AE32EA0C547E}"/>
              </a:ext>
            </a:extLst>
          </p:cNvPr>
          <p:cNvSpPr txBox="1"/>
          <p:nvPr/>
        </p:nvSpPr>
        <p:spPr>
          <a:xfrm>
            <a:off x="0" y="-848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An important caveat for chemists: mixing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DDD3C4-0684-264D-82B1-F3F5A8734FFF}"/>
              </a:ext>
            </a:extLst>
          </p:cNvPr>
          <p:cNvSpPr txBox="1"/>
          <p:nvPr/>
        </p:nvSpPr>
        <p:spPr>
          <a:xfrm>
            <a:off x="43165" y="564305"/>
            <a:ext cx="9129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turns out that this table omits something really critical. Remember we talked about </a:t>
            </a:r>
            <a:r>
              <a:rPr lang="en-US" sz="2400" b="1" dirty="0"/>
              <a:t>irreversibility</a:t>
            </a:r>
            <a:r>
              <a:rPr lang="en-US" sz="2400" dirty="0"/>
              <a:t>? Irreversibility happens whenever we mix different chemical substances.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FDEE7E-B3F0-7C48-A1BE-746F1BB47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70" y="2185362"/>
            <a:ext cx="3182650" cy="258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E59585-A30D-B846-B0DF-9EDCB21AF09A}"/>
                  </a:ext>
                </a:extLst>
              </p:cNvPr>
              <p:cNvSpPr txBox="1"/>
              <p:nvPr/>
            </p:nvSpPr>
            <p:spPr>
              <a:xfrm>
                <a:off x="3954780" y="2048202"/>
                <a:ext cx="8012430" cy="2677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Where did we go wrong? It was right here: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𝑟𝑥𝑛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products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reactants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assumes the products are pure, separated from each other and from the reactants. But of course, reagents </a:t>
                </a:r>
                <a:r>
                  <a:rPr lang="en-US" sz="2400" b="1" dirty="0"/>
                  <a:t>have to mix </a:t>
                </a:r>
                <a:r>
                  <a:rPr lang="en-US" sz="2400" dirty="0"/>
                  <a:t>in order to </a:t>
                </a:r>
                <a:r>
                  <a:rPr lang="en-US" sz="2400" b="1" dirty="0"/>
                  <a:t>react</a:t>
                </a:r>
                <a:r>
                  <a:rPr lang="en-US" sz="2400" dirty="0"/>
                  <a:t>. So we need to tackle this next.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E59585-A30D-B846-B0DF-9EDCB21AF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780" y="2048202"/>
                <a:ext cx="8012430" cy="2677656"/>
              </a:xfrm>
              <a:prstGeom prst="rect">
                <a:avLst/>
              </a:prstGeom>
              <a:blipFill>
                <a:blip r:embed="rId4"/>
                <a:stretch>
                  <a:fillRect l="-1266" t="-1896" r="-1582" b="-4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46BF93-065A-8142-984F-6F48A3FA0B71}"/>
                  </a:ext>
                </a:extLst>
              </p:cNvPr>
              <p:cNvSpPr txBox="1"/>
              <p:nvPr/>
            </p:nvSpPr>
            <p:spPr>
              <a:xfrm>
                <a:off x="2525840" y="5902035"/>
                <a:ext cx="544517" cy="5989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46BF93-065A-8142-984F-6F48A3FA0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840" y="5902035"/>
                <a:ext cx="544517" cy="5989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13DE617A-521D-B44A-B6B8-29A78A84E553}"/>
              </a:ext>
            </a:extLst>
          </p:cNvPr>
          <p:cNvGrpSpPr/>
          <p:nvPr/>
        </p:nvGrpSpPr>
        <p:grpSpPr>
          <a:xfrm>
            <a:off x="8288655" y="4931496"/>
            <a:ext cx="3582700" cy="1666574"/>
            <a:chOff x="3463290" y="5601682"/>
            <a:chExt cx="4606290" cy="1027718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F95E1BDF-221D-B24E-9AD4-55A79BC40392}"/>
                </a:ext>
              </a:extLst>
            </p:cNvPr>
            <p:cNvSpPr/>
            <p:nvPr/>
          </p:nvSpPr>
          <p:spPr>
            <a:xfrm>
              <a:off x="3463290" y="5601682"/>
              <a:ext cx="4606290" cy="10277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A0DD787-9602-814D-A1A3-CD122F6D1686}"/>
                    </a:ext>
                  </a:extLst>
                </p:cNvPr>
                <p:cNvSpPr txBox="1"/>
                <p:nvPr/>
              </p:nvSpPr>
              <p:spPr>
                <a:xfrm>
                  <a:off x="4126230" y="5674324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dirty="0">
                      <a:solidFill>
                        <a:schemeClr val="bg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A0DD787-9602-814D-A1A3-CD122F6D16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6230" y="5674324"/>
                  <a:ext cx="62865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9878065-0613-8F4D-8E2A-7956FAE260AE}"/>
                    </a:ext>
                  </a:extLst>
                </p:cNvPr>
                <p:cNvSpPr txBox="1"/>
                <p:nvPr/>
              </p:nvSpPr>
              <p:spPr>
                <a:xfrm>
                  <a:off x="5829298" y="6190327"/>
                  <a:ext cx="70008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9878065-0613-8F4D-8E2A-7956FAE260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9298" y="6190327"/>
                  <a:ext cx="70008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FAD54A4-ACAD-804F-B058-895E8B4979DB}"/>
                    </a:ext>
                  </a:extLst>
                </p:cNvPr>
                <p:cNvSpPr txBox="1"/>
                <p:nvPr/>
              </p:nvSpPr>
              <p:spPr>
                <a:xfrm>
                  <a:off x="4849838" y="5758002"/>
                  <a:ext cx="7458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𝐻𝐹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FAD54A4-ACAD-804F-B058-895E8B4979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838" y="5758002"/>
                  <a:ext cx="74580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95D88CA-49CA-6141-8532-85F7A00700C9}"/>
                    </a:ext>
                  </a:extLst>
                </p:cNvPr>
                <p:cNvSpPr txBox="1"/>
                <p:nvPr/>
              </p:nvSpPr>
              <p:spPr>
                <a:xfrm>
                  <a:off x="6919635" y="6016643"/>
                  <a:ext cx="7458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𝐻𝐹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95D88CA-49CA-6141-8532-85F7A00700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9635" y="6016643"/>
                  <a:ext cx="74580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0ED7BB-F627-9543-A497-79440A569069}"/>
              </a:ext>
            </a:extLst>
          </p:cNvPr>
          <p:cNvCxnSpPr>
            <a:cxnSpLocks/>
            <a:stCxn id="7" idx="0"/>
          </p:cNvCxnSpPr>
          <p:nvPr/>
        </p:nvCxnSpPr>
        <p:spPr>
          <a:xfrm flipH="1">
            <a:off x="2111995" y="4923315"/>
            <a:ext cx="51435" cy="1561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EC9FA4C-A2DB-5C41-AFCA-443F961D5774}"/>
              </a:ext>
            </a:extLst>
          </p:cNvPr>
          <p:cNvGrpSpPr/>
          <p:nvPr/>
        </p:nvGrpSpPr>
        <p:grpSpPr>
          <a:xfrm>
            <a:off x="372080" y="4923315"/>
            <a:ext cx="3582700" cy="1666574"/>
            <a:chOff x="372080" y="4923315"/>
            <a:chExt cx="3582700" cy="166657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862E1C1-41D8-B14F-86F4-6A80F88737FA}"/>
                </a:ext>
              </a:extLst>
            </p:cNvPr>
            <p:cNvGrpSpPr/>
            <p:nvPr/>
          </p:nvGrpSpPr>
          <p:grpSpPr>
            <a:xfrm>
              <a:off x="372080" y="4923315"/>
              <a:ext cx="3582700" cy="1666574"/>
              <a:chOff x="372080" y="4923315"/>
              <a:chExt cx="3582700" cy="166657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86AED2A-2537-9945-9459-D8A3CC77DB50}"/>
                  </a:ext>
                </a:extLst>
              </p:cNvPr>
              <p:cNvGrpSpPr/>
              <p:nvPr/>
            </p:nvGrpSpPr>
            <p:grpSpPr>
              <a:xfrm>
                <a:off x="372080" y="4923315"/>
                <a:ext cx="3582700" cy="1666574"/>
                <a:chOff x="3463290" y="5601682"/>
                <a:chExt cx="4606290" cy="1027718"/>
              </a:xfrm>
            </p:grpSpPr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7A426F2D-E3EB-EA42-AD91-F478BBF0FE68}"/>
                    </a:ext>
                  </a:extLst>
                </p:cNvPr>
                <p:cNvSpPr/>
                <p:nvPr/>
              </p:nvSpPr>
              <p:spPr>
                <a:xfrm>
                  <a:off x="3463290" y="5601682"/>
                  <a:ext cx="4606290" cy="102771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C8CFE0AA-1845-D642-918A-1395771EA3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26230" y="5674324"/>
                      <a:ext cx="6286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C8CFE0AA-1845-D642-918A-1395771EA3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26230" y="5674324"/>
                      <a:ext cx="628650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61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9C9C9F7C-16CB-3344-9123-D7E25E3ECD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23460" y="5751254"/>
                      <a:ext cx="6286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sz="1800" dirty="0"/>
                        <a:t>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9C9C9F7C-16CB-3344-9123-D7E25E3ECDB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23460" y="5751254"/>
                      <a:ext cx="628650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61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33F99CE-8AEB-5243-8C51-649AFDA875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36710" y="5890736"/>
                      <a:ext cx="7000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33F99CE-8AEB-5243-8C51-649AFDA8757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36710" y="5890736"/>
                      <a:ext cx="700087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13C421F-5211-B848-BBD8-BD5C91F71BA7}"/>
                  </a:ext>
                </a:extLst>
              </p:cNvPr>
              <p:cNvCxnSpPr>
                <a:cxnSpLocks/>
                <a:stCxn id="7" idx="0"/>
                <a:endCxn id="7" idx="2"/>
              </p:cNvCxnSpPr>
              <p:nvPr/>
            </p:nvCxnSpPr>
            <p:spPr>
              <a:xfrm>
                <a:off x="2163430" y="4923315"/>
                <a:ext cx="0" cy="16665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F9AECF2-2261-6543-A4D2-1C7DB49172F3}"/>
                    </a:ext>
                  </a:extLst>
                </p:cNvPr>
                <p:cNvSpPr txBox="1"/>
                <p:nvPr/>
              </p:nvSpPr>
              <p:spPr>
                <a:xfrm>
                  <a:off x="2458679" y="5939490"/>
                  <a:ext cx="544517" cy="59891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F9AECF2-2261-6543-A4D2-1C7DB49172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679" y="5939490"/>
                  <a:ext cx="544517" cy="59891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E8BC8FF-EC06-FB42-ADAB-B5F5A49ED45F}"/>
              </a:ext>
            </a:extLst>
          </p:cNvPr>
          <p:cNvGrpSpPr/>
          <p:nvPr/>
        </p:nvGrpSpPr>
        <p:grpSpPr>
          <a:xfrm>
            <a:off x="4353544" y="4939677"/>
            <a:ext cx="3582700" cy="1666574"/>
            <a:chOff x="4353544" y="4939677"/>
            <a:chExt cx="3582700" cy="166657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E605BBD-202F-F346-8D10-B8991663E08A}"/>
                </a:ext>
              </a:extLst>
            </p:cNvPr>
            <p:cNvGrpSpPr/>
            <p:nvPr/>
          </p:nvGrpSpPr>
          <p:grpSpPr>
            <a:xfrm>
              <a:off x="4353544" y="4939677"/>
              <a:ext cx="3582700" cy="1666574"/>
              <a:chOff x="3463290" y="5601682"/>
              <a:chExt cx="4606290" cy="1027718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6F976881-FF68-A847-AA41-8098300646C4}"/>
                  </a:ext>
                </a:extLst>
              </p:cNvPr>
              <p:cNvSpPr/>
              <p:nvPr/>
            </p:nvSpPr>
            <p:spPr>
              <a:xfrm>
                <a:off x="3463290" y="5601682"/>
                <a:ext cx="4606290" cy="102771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EC0D21F3-646C-2E4F-A5BA-AA999A12AE73}"/>
                      </a:ext>
                    </a:extLst>
                  </p:cNvPr>
                  <p:cNvSpPr txBox="1"/>
                  <p:nvPr/>
                </p:nvSpPr>
                <p:spPr>
                  <a:xfrm>
                    <a:off x="6572428" y="6075402"/>
                    <a:ext cx="62865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800" dirty="0">
                        <a:solidFill>
                          <a:schemeClr val="bg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EC0D21F3-646C-2E4F-A5BA-AA999A12AE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2428" y="6075402"/>
                    <a:ext cx="628650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B6803A0C-00B8-534B-8D4E-BC0C4F2812E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9622" y="5683211"/>
                    <a:ext cx="62865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80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B6803A0C-00B8-534B-8D4E-BC0C4F2812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9622" y="5683211"/>
                    <a:ext cx="628650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C94849E-AB80-6E4A-A868-117E80521861}"/>
                      </a:ext>
                    </a:extLst>
                  </p:cNvPr>
                  <p:cNvSpPr txBox="1"/>
                  <p:nvPr/>
                </p:nvSpPr>
                <p:spPr>
                  <a:xfrm>
                    <a:off x="6536710" y="5890736"/>
                    <a:ext cx="700087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C94849E-AB80-6E4A-A868-117E805218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6710" y="5890736"/>
                    <a:ext cx="700087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86A78F6-4968-4947-9A4E-BC5FFED9EA0D}"/>
                    </a:ext>
                  </a:extLst>
                </p:cNvPr>
                <p:cNvSpPr txBox="1"/>
                <p:nvPr/>
              </p:nvSpPr>
              <p:spPr>
                <a:xfrm>
                  <a:off x="5271900" y="5781145"/>
                  <a:ext cx="544517" cy="59891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86A78F6-4968-4947-9A4E-BC5FFED9EA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1900" y="5781145"/>
                  <a:ext cx="544517" cy="59891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Right Arrow 36">
            <a:extLst>
              <a:ext uri="{FF2B5EF4-FFF2-40B4-BE49-F238E27FC236}">
                <a16:creationId xmlns:a16="http://schemas.microsoft.com/office/drawing/2014/main" id="{2BECB565-3D4E-2741-92C8-F19E0BC530B4}"/>
              </a:ext>
            </a:extLst>
          </p:cNvPr>
          <p:cNvSpPr/>
          <p:nvPr/>
        </p:nvSpPr>
        <p:spPr>
          <a:xfrm>
            <a:off x="4000500" y="5650127"/>
            <a:ext cx="318754" cy="17673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0F8CEA72-15F6-A94F-8EAA-634AE0FDE3B1}"/>
              </a:ext>
            </a:extLst>
          </p:cNvPr>
          <p:cNvSpPr/>
          <p:nvPr/>
        </p:nvSpPr>
        <p:spPr>
          <a:xfrm>
            <a:off x="7970534" y="5665019"/>
            <a:ext cx="318754" cy="17673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194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0" y="-12312"/>
            <a:ext cx="412683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Taking a lesson from gases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8925AA-3C73-DC44-B255-37C1188CE920}"/>
                  </a:ext>
                </a:extLst>
              </p:cNvPr>
              <p:cNvSpPr txBox="1"/>
              <p:nvPr/>
            </p:nvSpPr>
            <p:spPr>
              <a:xfrm>
                <a:off x="549222" y="3140461"/>
                <a:ext cx="11102844" cy="2102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For an </a:t>
                </a:r>
                <a:r>
                  <a:rPr lang="en-US" sz="2400" b="1" dirty="0">
                    <a:ea typeface="Cambria Math" panose="02040503050406030204" pitchFamily="18" charset="0"/>
                  </a:rPr>
                  <a:t>ideal gas</a:t>
                </a:r>
                <a:r>
                  <a:rPr lang="en-US" sz="2400" dirty="0">
                    <a:ea typeface="Cambria Math" panose="02040503050406030204" pitchFamily="18" charset="0"/>
                  </a:rPr>
                  <a:t>, we said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𝒅𝑺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𝒅𝑻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𝒏𝑹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ea typeface="Cambria Math" panose="02040503050406030204" pitchFamily="18" charset="0"/>
                  </a:rPr>
                  <a:t>which led (assuming isothermal) to the above equation.</a:t>
                </a:r>
              </a:p>
              <a:p>
                <a:pPr algn="ctr"/>
                <a:endParaRPr lang="en-US" sz="2400" dirty="0"/>
              </a:p>
              <a:p>
                <a:r>
                  <a:rPr lang="en-US" sz="2400" dirty="0"/>
                  <a:t>What would be different about this conclusion if those gas molecules were solutes in a dilute solution?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8925AA-3C73-DC44-B255-37C1188CE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22" y="3140461"/>
                <a:ext cx="11102844" cy="2102179"/>
              </a:xfrm>
              <a:prstGeom prst="rect">
                <a:avLst/>
              </a:prstGeom>
              <a:blipFill>
                <a:blip r:embed="rId3"/>
                <a:stretch>
                  <a:fillRect l="-914" b="-5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332C7F7-A188-D14B-96E3-5545C116D0B1}"/>
              </a:ext>
            </a:extLst>
          </p:cNvPr>
          <p:cNvGrpSpPr/>
          <p:nvPr/>
        </p:nvGrpSpPr>
        <p:grpSpPr>
          <a:xfrm>
            <a:off x="549222" y="984109"/>
            <a:ext cx="11002526" cy="1986281"/>
            <a:chOff x="549222" y="984109"/>
            <a:chExt cx="11002526" cy="198628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688D2E8-2DB5-CA46-854A-45443EFF8D42}"/>
                </a:ext>
              </a:extLst>
            </p:cNvPr>
            <p:cNvGrpSpPr/>
            <p:nvPr/>
          </p:nvGrpSpPr>
          <p:grpSpPr>
            <a:xfrm>
              <a:off x="549222" y="984109"/>
              <a:ext cx="11002526" cy="1978430"/>
              <a:chOff x="565265" y="615141"/>
              <a:chExt cx="11002526" cy="197843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CF3292A-9CF3-7949-A22C-B7C7405637A8}"/>
                  </a:ext>
                </a:extLst>
              </p:cNvPr>
              <p:cNvGrpSpPr/>
              <p:nvPr/>
            </p:nvGrpSpPr>
            <p:grpSpPr>
              <a:xfrm>
                <a:off x="565265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32" name="Frame 31">
                  <a:extLst>
                    <a:ext uri="{FF2B5EF4-FFF2-40B4-BE49-F238E27FC236}">
                      <a16:creationId xmlns:a16="http://schemas.microsoft.com/office/drawing/2014/main" id="{4EAC890C-E1E4-F04C-900D-F566440155D4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FC244131-0B44-EB43-B34D-C647C66DF17E}"/>
                    </a:ext>
                  </a:extLst>
                </p:cNvPr>
                <p:cNvGrpSpPr/>
                <p:nvPr/>
              </p:nvGrpSpPr>
              <p:grpSpPr>
                <a:xfrm>
                  <a:off x="1011191" y="1418392"/>
                  <a:ext cx="704192" cy="813303"/>
                  <a:chOff x="7961586" y="3080780"/>
                  <a:chExt cx="704192" cy="813303"/>
                </a:xfrm>
              </p:grpSpPr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FEF11A15-3234-484F-AED4-75C4D8B38854}"/>
                      </a:ext>
                    </a:extLst>
                  </p:cNvPr>
                  <p:cNvSpPr/>
                  <p:nvPr/>
                </p:nvSpPr>
                <p:spPr>
                  <a:xfrm>
                    <a:off x="7961586" y="32745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CD68AE01-18CF-5C40-8D14-97F054D4F32A}"/>
                      </a:ext>
                    </a:extLst>
                  </p:cNvPr>
                  <p:cNvSpPr/>
                  <p:nvPr/>
                </p:nvSpPr>
                <p:spPr>
                  <a:xfrm>
                    <a:off x="8508123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4BC9C4F9-D3DB-0242-8D84-C1CE784175F8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93518172-C7F5-F04C-B0F9-A442DE48D3EB}"/>
                      </a:ext>
                    </a:extLst>
                  </p:cNvPr>
                  <p:cNvSpPr/>
                  <p:nvPr/>
                </p:nvSpPr>
                <p:spPr>
                  <a:xfrm>
                    <a:off x="8418786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A66EF09-5960-2248-9891-5432F384D18B}"/>
                  </a:ext>
                </a:extLst>
              </p:cNvPr>
              <p:cNvGrpSpPr/>
              <p:nvPr/>
            </p:nvGrpSpPr>
            <p:grpSpPr>
              <a:xfrm>
                <a:off x="6378642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23" name="Frame 22">
                  <a:extLst>
                    <a:ext uri="{FF2B5EF4-FFF2-40B4-BE49-F238E27FC236}">
                      <a16:creationId xmlns:a16="http://schemas.microsoft.com/office/drawing/2014/main" id="{08ACCD9A-2566-0545-87FB-4F84D47A3648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099C0A7-A565-0946-9FD1-366C1D8D1B65}"/>
                    </a:ext>
                  </a:extLst>
                </p:cNvPr>
                <p:cNvGrpSpPr/>
                <p:nvPr/>
              </p:nvGrpSpPr>
              <p:grpSpPr>
                <a:xfrm>
                  <a:off x="1168846" y="1312662"/>
                  <a:ext cx="4032290" cy="919033"/>
                  <a:chOff x="8119241" y="2975050"/>
                  <a:chExt cx="4032290" cy="919033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C74A3626-5147-164A-B039-B764F52F174A}"/>
                      </a:ext>
                    </a:extLst>
                  </p:cNvPr>
                  <p:cNvSpPr/>
                  <p:nvPr/>
                </p:nvSpPr>
                <p:spPr>
                  <a:xfrm>
                    <a:off x="8638440" y="2975050"/>
                    <a:ext cx="187010" cy="1528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C036A00D-43A8-1543-8CBE-715ACC608EC0}"/>
                      </a:ext>
                    </a:extLst>
                  </p:cNvPr>
                  <p:cNvSpPr/>
                  <p:nvPr/>
                </p:nvSpPr>
                <p:spPr>
                  <a:xfrm>
                    <a:off x="11993876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DE716CD-505C-2340-ADE5-613EABCFF47D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1143701E-BF15-8A4C-A05C-43ABD5D7DCA1}"/>
                      </a:ext>
                    </a:extLst>
                  </p:cNvPr>
                  <p:cNvSpPr/>
                  <p:nvPr/>
                </p:nvSpPr>
                <p:spPr>
                  <a:xfrm>
                    <a:off x="9383299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347B4C9-EBF0-3445-BBE4-C4AF6B581B80}"/>
                  </a:ext>
                </a:extLst>
              </p:cNvPr>
              <p:cNvCxnSpPr/>
              <p:nvPr/>
            </p:nvCxnSpPr>
            <p:spPr>
              <a:xfrm>
                <a:off x="5880538" y="1740455"/>
                <a:ext cx="35196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76309A7-405A-CA4A-B4AF-B3FE7C818409}"/>
                </a:ext>
              </a:extLst>
            </p:cNvPr>
            <p:cNvCxnSpPr/>
            <p:nvPr/>
          </p:nvCxnSpPr>
          <p:spPr>
            <a:xfrm>
              <a:off x="2261062" y="991961"/>
              <a:ext cx="0" cy="197842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E5A8B0-92C5-FA4B-95EC-36E7C1573C3A}"/>
                  </a:ext>
                </a:extLst>
              </p:cNvPr>
              <p:cNvSpPr txBox="1"/>
              <p:nvPr/>
            </p:nvSpPr>
            <p:spPr>
              <a:xfrm>
                <a:off x="2816495" y="119549"/>
                <a:ext cx="6096000" cy="6935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𝒏𝑹𝒍𝒏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E5A8B0-92C5-FA4B-95EC-36E7C1573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495" y="119549"/>
                <a:ext cx="6096000" cy="693588"/>
              </a:xfrm>
              <a:prstGeom prst="rect">
                <a:avLst/>
              </a:prstGeom>
              <a:blipFill>
                <a:blip r:embed="rId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311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1EED442-9275-2F47-B006-0515B7507435}"/>
              </a:ext>
            </a:extLst>
          </p:cNvPr>
          <p:cNvSpPr/>
          <p:nvPr/>
        </p:nvSpPr>
        <p:spPr>
          <a:xfrm>
            <a:off x="6418729" y="971917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B6D66F-040E-2943-83C7-8E58E419FB5D}"/>
              </a:ext>
            </a:extLst>
          </p:cNvPr>
          <p:cNvSpPr/>
          <p:nvPr/>
        </p:nvSpPr>
        <p:spPr>
          <a:xfrm>
            <a:off x="607955" y="991961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32C7F7-A188-D14B-96E3-5545C116D0B1}"/>
              </a:ext>
            </a:extLst>
          </p:cNvPr>
          <p:cNvGrpSpPr/>
          <p:nvPr/>
        </p:nvGrpSpPr>
        <p:grpSpPr>
          <a:xfrm>
            <a:off x="549222" y="984109"/>
            <a:ext cx="11002526" cy="1986281"/>
            <a:chOff x="549222" y="984109"/>
            <a:chExt cx="11002526" cy="198628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688D2E8-2DB5-CA46-854A-45443EFF8D42}"/>
                </a:ext>
              </a:extLst>
            </p:cNvPr>
            <p:cNvGrpSpPr/>
            <p:nvPr/>
          </p:nvGrpSpPr>
          <p:grpSpPr>
            <a:xfrm>
              <a:off x="549222" y="984109"/>
              <a:ext cx="11002526" cy="1978430"/>
              <a:chOff x="565265" y="615141"/>
              <a:chExt cx="11002526" cy="197843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CF3292A-9CF3-7949-A22C-B7C7405637A8}"/>
                  </a:ext>
                </a:extLst>
              </p:cNvPr>
              <p:cNvGrpSpPr/>
              <p:nvPr/>
            </p:nvGrpSpPr>
            <p:grpSpPr>
              <a:xfrm>
                <a:off x="565265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32" name="Frame 31">
                  <a:extLst>
                    <a:ext uri="{FF2B5EF4-FFF2-40B4-BE49-F238E27FC236}">
                      <a16:creationId xmlns:a16="http://schemas.microsoft.com/office/drawing/2014/main" id="{4EAC890C-E1E4-F04C-900D-F566440155D4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FC244131-0B44-EB43-B34D-C647C66DF17E}"/>
                    </a:ext>
                  </a:extLst>
                </p:cNvPr>
                <p:cNvGrpSpPr/>
                <p:nvPr/>
              </p:nvGrpSpPr>
              <p:grpSpPr>
                <a:xfrm>
                  <a:off x="1011191" y="1418392"/>
                  <a:ext cx="704192" cy="813303"/>
                  <a:chOff x="7961586" y="3080780"/>
                  <a:chExt cx="704192" cy="813303"/>
                </a:xfrm>
              </p:grpSpPr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FEF11A15-3234-484F-AED4-75C4D8B38854}"/>
                      </a:ext>
                    </a:extLst>
                  </p:cNvPr>
                  <p:cNvSpPr/>
                  <p:nvPr/>
                </p:nvSpPr>
                <p:spPr>
                  <a:xfrm>
                    <a:off x="7961586" y="32745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CD68AE01-18CF-5C40-8D14-97F054D4F32A}"/>
                      </a:ext>
                    </a:extLst>
                  </p:cNvPr>
                  <p:cNvSpPr/>
                  <p:nvPr/>
                </p:nvSpPr>
                <p:spPr>
                  <a:xfrm>
                    <a:off x="8508123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4BC9C4F9-D3DB-0242-8D84-C1CE784175F8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93518172-C7F5-F04C-B0F9-A442DE48D3EB}"/>
                      </a:ext>
                    </a:extLst>
                  </p:cNvPr>
                  <p:cNvSpPr/>
                  <p:nvPr/>
                </p:nvSpPr>
                <p:spPr>
                  <a:xfrm>
                    <a:off x="8418786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A66EF09-5960-2248-9891-5432F384D18B}"/>
                  </a:ext>
                </a:extLst>
              </p:cNvPr>
              <p:cNvGrpSpPr/>
              <p:nvPr/>
            </p:nvGrpSpPr>
            <p:grpSpPr>
              <a:xfrm>
                <a:off x="6378642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23" name="Frame 22">
                  <a:extLst>
                    <a:ext uri="{FF2B5EF4-FFF2-40B4-BE49-F238E27FC236}">
                      <a16:creationId xmlns:a16="http://schemas.microsoft.com/office/drawing/2014/main" id="{08ACCD9A-2566-0545-87FB-4F84D47A3648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099C0A7-A565-0946-9FD1-366C1D8D1B65}"/>
                    </a:ext>
                  </a:extLst>
                </p:cNvPr>
                <p:cNvGrpSpPr/>
                <p:nvPr/>
              </p:nvGrpSpPr>
              <p:grpSpPr>
                <a:xfrm>
                  <a:off x="1168846" y="1312662"/>
                  <a:ext cx="4032290" cy="919033"/>
                  <a:chOff x="8119241" y="2975050"/>
                  <a:chExt cx="4032290" cy="919033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C74A3626-5147-164A-B039-B764F52F174A}"/>
                      </a:ext>
                    </a:extLst>
                  </p:cNvPr>
                  <p:cNvSpPr/>
                  <p:nvPr/>
                </p:nvSpPr>
                <p:spPr>
                  <a:xfrm>
                    <a:off x="8638440" y="2975050"/>
                    <a:ext cx="187010" cy="1528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C036A00D-43A8-1543-8CBE-715ACC608EC0}"/>
                      </a:ext>
                    </a:extLst>
                  </p:cNvPr>
                  <p:cNvSpPr/>
                  <p:nvPr/>
                </p:nvSpPr>
                <p:spPr>
                  <a:xfrm>
                    <a:off x="11993876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DE716CD-505C-2340-ADE5-613EABCFF47D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1143701E-BF15-8A4C-A05C-43ABD5D7DCA1}"/>
                      </a:ext>
                    </a:extLst>
                  </p:cNvPr>
                  <p:cNvSpPr/>
                  <p:nvPr/>
                </p:nvSpPr>
                <p:spPr>
                  <a:xfrm>
                    <a:off x="9383299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347B4C9-EBF0-3445-BBE4-C4AF6B581B80}"/>
                  </a:ext>
                </a:extLst>
              </p:cNvPr>
              <p:cNvCxnSpPr/>
              <p:nvPr/>
            </p:nvCxnSpPr>
            <p:spPr>
              <a:xfrm>
                <a:off x="5880538" y="1740455"/>
                <a:ext cx="35196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76309A7-405A-CA4A-B4AF-B3FE7C818409}"/>
                </a:ext>
              </a:extLst>
            </p:cNvPr>
            <p:cNvCxnSpPr/>
            <p:nvPr/>
          </p:nvCxnSpPr>
          <p:spPr>
            <a:xfrm>
              <a:off x="2261062" y="991961"/>
              <a:ext cx="0" cy="197842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7CA1C-F398-514B-AE3E-6DC7CDE4A7F6}"/>
                  </a:ext>
                </a:extLst>
              </p:cNvPr>
              <p:cNvSpPr txBox="1"/>
              <p:nvPr/>
            </p:nvSpPr>
            <p:spPr>
              <a:xfrm>
                <a:off x="541210" y="3286920"/>
                <a:ext cx="1164277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When it comes to solutes, we’re more accustomed to talking about </a:t>
                </a:r>
                <a:r>
                  <a:rPr lang="en-US" sz="2400" b="1" dirty="0"/>
                  <a:t>concentrations </a:t>
                </a:r>
                <a:r>
                  <a:rPr lang="en-US" sz="2400" dirty="0"/>
                  <a:t>rather than volumes. </a:t>
                </a:r>
                <a:r>
                  <a:rPr lang="en-US" sz="2400" b="1" dirty="0"/>
                  <a:t>Write down these key equations:</a:t>
                </a:r>
              </a:p>
              <a:p>
                <a:endParaRPr lang="en-US" sz="2400" dirty="0"/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 </a:t>
                </a:r>
                <a:r>
                  <a:rPr lang="en-US" sz="2400" b="1" dirty="0"/>
                  <a:t>Counting moles</a:t>
                </a:r>
                <a:r>
                  <a:rPr lang="en-US" sz="2400" dirty="0"/>
                  <a:t> of solute: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𝑪𝑽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is a concentration (like moles/L)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7CA1C-F398-514B-AE3E-6DC7CDE4A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10" y="3286920"/>
                <a:ext cx="11642778" cy="1569660"/>
              </a:xfrm>
              <a:prstGeom prst="rect">
                <a:avLst/>
              </a:prstGeom>
              <a:blipFill>
                <a:blip r:embed="rId3"/>
                <a:stretch>
                  <a:fillRect l="-763" t="-32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DBFAA5-9BCF-7F4F-B550-39F260B84CD3}"/>
                  </a:ext>
                </a:extLst>
              </p:cNvPr>
              <p:cNvSpPr txBox="1"/>
              <p:nvPr/>
            </p:nvSpPr>
            <p:spPr>
              <a:xfrm>
                <a:off x="2816495" y="119549"/>
                <a:ext cx="6096000" cy="6935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𝒅𝒊𝒍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𝒏𝑹𝒍𝒏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DBFAA5-9BCF-7F4F-B550-39F260B84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495" y="119549"/>
                <a:ext cx="6096000" cy="693588"/>
              </a:xfrm>
              <a:prstGeom prst="rect">
                <a:avLst/>
              </a:prstGeom>
              <a:blipFill>
                <a:blip r:embed="rId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65D9714-5C35-AE15-7635-D8D8E26ED09F}"/>
              </a:ext>
            </a:extLst>
          </p:cNvPr>
          <p:cNvSpPr txBox="1"/>
          <p:nvPr/>
        </p:nvSpPr>
        <p:spPr>
          <a:xfrm>
            <a:off x="0" y="0"/>
            <a:ext cx="349576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Entropy of dilution</a:t>
            </a:r>
          </a:p>
        </p:txBody>
      </p:sp>
    </p:spTree>
    <p:extLst>
      <p:ext uri="{BB962C8B-B14F-4D97-AF65-F5344CB8AC3E}">
        <p14:creationId xmlns:p14="http://schemas.microsoft.com/office/powerpoint/2010/main" val="951011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1EED442-9275-2F47-B006-0515B7507435}"/>
              </a:ext>
            </a:extLst>
          </p:cNvPr>
          <p:cNvSpPr/>
          <p:nvPr/>
        </p:nvSpPr>
        <p:spPr>
          <a:xfrm>
            <a:off x="6418729" y="971917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B6D66F-040E-2943-83C7-8E58E419FB5D}"/>
              </a:ext>
            </a:extLst>
          </p:cNvPr>
          <p:cNvSpPr/>
          <p:nvPr/>
        </p:nvSpPr>
        <p:spPr>
          <a:xfrm>
            <a:off x="607955" y="991961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32C7F7-A188-D14B-96E3-5545C116D0B1}"/>
              </a:ext>
            </a:extLst>
          </p:cNvPr>
          <p:cNvGrpSpPr/>
          <p:nvPr/>
        </p:nvGrpSpPr>
        <p:grpSpPr>
          <a:xfrm>
            <a:off x="549222" y="984109"/>
            <a:ext cx="11002526" cy="1986281"/>
            <a:chOff x="549222" y="984109"/>
            <a:chExt cx="11002526" cy="198628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688D2E8-2DB5-CA46-854A-45443EFF8D42}"/>
                </a:ext>
              </a:extLst>
            </p:cNvPr>
            <p:cNvGrpSpPr/>
            <p:nvPr/>
          </p:nvGrpSpPr>
          <p:grpSpPr>
            <a:xfrm>
              <a:off x="549222" y="984109"/>
              <a:ext cx="11002526" cy="1978430"/>
              <a:chOff x="565265" y="615141"/>
              <a:chExt cx="11002526" cy="197843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CF3292A-9CF3-7949-A22C-B7C7405637A8}"/>
                  </a:ext>
                </a:extLst>
              </p:cNvPr>
              <p:cNvGrpSpPr/>
              <p:nvPr/>
            </p:nvGrpSpPr>
            <p:grpSpPr>
              <a:xfrm>
                <a:off x="565265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32" name="Frame 31">
                  <a:extLst>
                    <a:ext uri="{FF2B5EF4-FFF2-40B4-BE49-F238E27FC236}">
                      <a16:creationId xmlns:a16="http://schemas.microsoft.com/office/drawing/2014/main" id="{4EAC890C-E1E4-F04C-900D-F566440155D4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FC244131-0B44-EB43-B34D-C647C66DF17E}"/>
                    </a:ext>
                  </a:extLst>
                </p:cNvPr>
                <p:cNvGrpSpPr/>
                <p:nvPr/>
              </p:nvGrpSpPr>
              <p:grpSpPr>
                <a:xfrm>
                  <a:off x="1011191" y="1418392"/>
                  <a:ext cx="704192" cy="813303"/>
                  <a:chOff x="7961586" y="3080780"/>
                  <a:chExt cx="704192" cy="813303"/>
                </a:xfrm>
              </p:grpSpPr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FEF11A15-3234-484F-AED4-75C4D8B38854}"/>
                      </a:ext>
                    </a:extLst>
                  </p:cNvPr>
                  <p:cNvSpPr/>
                  <p:nvPr/>
                </p:nvSpPr>
                <p:spPr>
                  <a:xfrm>
                    <a:off x="7961586" y="32745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CD68AE01-18CF-5C40-8D14-97F054D4F32A}"/>
                      </a:ext>
                    </a:extLst>
                  </p:cNvPr>
                  <p:cNvSpPr/>
                  <p:nvPr/>
                </p:nvSpPr>
                <p:spPr>
                  <a:xfrm>
                    <a:off x="8508123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4BC9C4F9-D3DB-0242-8D84-C1CE784175F8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93518172-C7F5-F04C-B0F9-A442DE48D3EB}"/>
                      </a:ext>
                    </a:extLst>
                  </p:cNvPr>
                  <p:cNvSpPr/>
                  <p:nvPr/>
                </p:nvSpPr>
                <p:spPr>
                  <a:xfrm>
                    <a:off x="8418786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A66EF09-5960-2248-9891-5432F384D18B}"/>
                  </a:ext>
                </a:extLst>
              </p:cNvPr>
              <p:cNvGrpSpPr/>
              <p:nvPr/>
            </p:nvGrpSpPr>
            <p:grpSpPr>
              <a:xfrm>
                <a:off x="6378642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23" name="Frame 22">
                  <a:extLst>
                    <a:ext uri="{FF2B5EF4-FFF2-40B4-BE49-F238E27FC236}">
                      <a16:creationId xmlns:a16="http://schemas.microsoft.com/office/drawing/2014/main" id="{08ACCD9A-2566-0545-87FB-4F84D47A3648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099C0A7-A565-0946-9FD1-366C1D8D1B65}"/>
                    </a:ext>
                  </a:extLst>
                </p:cNvPr>
                <p:cNvGrpSpPr/>
                <p:nvPr/>
              </p:nvGrpSpPr>
              <p:grpSpPr>
                <a:xfrm>
                  <a:off x="1168846" y="1312662"/>
                  <a:ext cx="4032290" cy="919033"/>
                  <a:chOff x="8119241" y="2975050"/>
                  <a:chExt cx="4032290" cy="919033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C74A3626-5147-164A-B039-B764F52F174A}"/>
                      </a:ext>
                    </a:extLst>
                  </p:cNvPr>
                  <p:cNvSpPr/>
                  <p:nvPr/>
                </p:nvSpPr>
                <p:spPr>
                  <a:xfrm>
                    <a:off x="8638440" y="2975050"/>
                    <a:ext cx="187010" cy="1528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C036A00D-43A8-1543-8CBE-715ACC608EC0}"/>
                      </a:ext>
                    </a:extLst>
                  </p:cNvPr>
                  <p:cNvSpPr/>
                  <p:nvPr/>
                </p:nvSpPr>
                <p:spPr>
                  <a:xfrm>
                    <a:off x="11993876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DE716CD-505C-2340-ADE5-613EABCFF47D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1143701E-BF15-8A4C-A05C-43ABD5D7DCA1}"/>
                      </a:ext>
                    </a:extLst>
                  </p:cNvPr>
                  <p:cNvSpPr/>
                  <p:nvPr/>
                </p:nvSpPr>
                <p:spPr>
                  <a:xfrm>
                    <a:off x="9383299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347B4C9-EBF0-3445-BBE4-C4AF6B581B80}"/>
                  </a:ext>
                </a:extLst>
              </p:cNvPr>
              <p:cNvCxnSpPr/>
              <p:nvPr/>
            </p:nvCxnSpPr>
            <p:spPr>
              <a:xfrm>
                <a:off x="5880538" y="1740455"/>
                <a:ext cx="35196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76309A7-405A-CA4A-B4AF-B3FE7C818409}"/>
                </a:ext>
              </a:extLst>
            </p:cNvPr>
            <p:cNvCxnSpPr/>
            <p:nvPr/>
          </p:nvCxnSpPr>
          <p:spPr>
            <a:xfrm>
              <a:off x="2261062" y="991961"/>
              <a:ext cx="0" cy="197842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7CA1C-F398-514B-AE3E-6DC7CDE4A7F6}"/>
                  </a:ext>
                </a:extLst>
              </p:cNvPr>
              <p:cNvSpPr txBox="1"/>
              <p:nvPr/>
            </p:nvSpPr>
            <p:spPr>
              <a:xfrm>
                <a:off x="541210" y="3286920"/>
                <a:ext cx="11642778" cy="2210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When it comes to solutes, we’re more accustomed to talking about </a:t>
                </a:r>
                <a:r>
                  <a:rPr lang="en-US" sz="2400" b="1" dirty="0"/>
                  <a:t>concentrations </a:t>
                </a:r>
                <a:r>
                  <a:rPr lang="en-US" sz="2400" dirty="0"/>
                  <a:t>rather than volumes. </a:t>
                </a:r>
                <a:r>
                  <a:rPr lang="en-US" sz="2400" b="1" dirty="0"/>
                  <a:t>Write down these key equations:</a:t>
                </a:r>
              </a:p>
              <a:p>
                <a:endParaRPr lang="en-US" sz="2400" dirty="0"/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 </a:t>
                </a:r>
                <a:r>
                  <a:rPr lang="en-US" sz="2400" b="1" dirty="0"/>
                  <a:t>Counting moles</a:t>
                </a:r>
                <a:r>
                  <a:rPr lang="en-US" sz="2400" dirty="0"/>
                  <a:t> of solute: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𝑪𝑽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is a concentration (like moles/L)</a:t>
                </a:r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 </a:t>
                </a:r>
                <a:r>
                  <a:rPr lang="en-US" sz="2400" b="1" dirty="0"/>
                  <a:t>Dilution doesn’t change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/>
                  <a:t>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7CA1C-F398-514B-AE3E-6DC7CDE4A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10" y="3286920"/>
                <a:ext cx="11642778" cy="2210157"/>
              </a:xfrm>
              <a:prstGeom prst="rect">
                <a:avLst/>
              </a:prstGeom>
              <a:blipFill>
                <a:blip r:embed="rId3"/>
                <a:stretch>
                  <a:fillRect l="-763" t="-2286" b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DBFAA5-9BCF-7F4F-B550-39F260B84CD3}"/>
                  </a:ext>
                </a:extLst>
              </p:cNvPr>
              <p:cNvSpPr txBox="1"/>
              <p:nvPr/>
            </p:nvSpPr>
            <p:spPr>
              <a:xfrm>
                <a:off x="2816495" y="119549"/>
                <a:ext cx="6096000" cy="6935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𝒅𝒊𝒍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𝒏𝑹𝒍𝒏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DBFAA5-9BCF-7F4F-B550-39F260B84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495" y="119549"/>
                <a:ext cx="6096000" cy="693588"/>
              </a:xfrm>
              <a:prstGeom prst="rect">
                <a:avLst/>
              </a:prstGeom>
              <a:blipFill>
                <a:blip r:embed="rId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65D9714-5C35-AE15-7635-D8D8E26ED09F}"/>
              </a:ext>
            </a:extLst>
          </p:cNvPr>
          <p:cNvSpPr txBox="1"/>
          <p:nvPr/>
        </p:nvSpPr>
        <p:spPr>
          <a:xfrm>
            <a:off x="0" y="0"/>
            <a:ext cx="349576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Entropy of dilution</a:t>
            </a:r>
          </a:p>
        </p:txBody>
      </p:sp>
    </p:spTree>
    <p:extLst>
      <p:ext uri="{BB962C8B-B14F-4D97-AF65-F5344CB8AC3E}">
        <p14:creationId xmlns:p14="http://schemas.microsoft.com/office/powerpoint/2010/main" val="281765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1EED442-9275-2F47-B006-0515B7507435}"/>
              </a:ext>
            </a:extLst>
          </p:cNvPr>
          <p:cNvSpPr/>
          <p:nvPr/>
        </p:nvSpPr>
        <p:spPr>
          <a:xfrm>
            <a:off x="6418729" y="971917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B6D66F-040E-2943-83C7-8E58E419FB5D}"/>
              </a:ext>
            </a:extLst>
          </p:cNvPr>
          <p:cNvSpPr/>
          <p:nvPr/>
        </p:nvSpPr>
        <p:spPr>
          <a:xfrm>
            <a:off x="607955" y="991961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32C7F7-A188-D14B-96E3-5545C116D0B1}"/>
              </a:ext>
            </a:extLst>
          </p:cNvPr>
          <p:cNvGrpSpPr/>
          <p:nvPr/>
        </p:nvGrpSpPr>
        <p:grpSpPr>
          <a:xfrm>
            <a:off x="549222" y="984109"/>
            <a:ext cx="11002526" cy="1986281"/>
            <a:chOff x="549222" y="984109"/>
            <a:chExt cx="11002526" cy="198628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688D2E8-2DB5-CA46-854A-45443EFF8D42}"/>
                </a:ext>
              </a:extLst>
            </p:cNvPr>
            <p:cNvGrpSpPr/>
            <p:nvPr/>
          </p:nvGrpSpPr>
          <p:grpSpPr>
            <a:xfrm>
              <a:off x="549222" y="984109"/>
              <a:ext cx="11002526" cy="1978430"/>
              <a:chOff x="565265" y="615141"/>
              <a:chExt cx="11002526" cy="197843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CF3292A-9CF3-7949-A22C-B7C7405637A8}"/>
                  </a:ext>
                </a:extLst>
              </p:cNvPr>
              <p:cNvGrpSpPr/>
              <p:nvPr/>
            </p:nvGrpSpPr>
            <p:grpSpPr>
              <a:xfrm>
                <a:off x="565265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32" name="Frame 31">
                  <a:extLst>
                    <a:ext uri="{FF2B5EF4-FFF2-40B4-BE49-F238E27FC236}">
                      <a16:creationId xmlns:a16="http://schemas.microsoft.com/office/drawing/2014/main" id="{4EAC890C-E1E4-F04C-900D-F566440155D4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FC244131-0B44-EB43-B34D-C647C66DF17E}"/>
                    </a:ext>
                  </a:extLst>
                </p:cNvPr>
                <p:cNvGrpSpPr/>
                <p:nvPr/>
              </p:nvGrpSpPr>
              <p:grpSpPr>
                <a:xfrm>
                  <a:off x="1011191" y="1418392"/>
                  <a:ext cx="704192" cy="813303"/>
                  <a:chOff x="7961586" y="3080780"/>
                  <a:chExt cx="704192" cy="813303"/>
                </a:xfrm>
              </p:grpSpPr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FEF11A15-3234-484F-AED4-75C4D8B38854}"/>
                      </a:ext>
                    </a:extLst>
                  </p:cNvPr>
                  <p:cNvSpPr/>
                  <p:nvPr/>
                </p:nvSpPr>
                <p:spPr>
                  <a:xfrm>
                    <a:off x="7961586" y="32745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CD68AE01-18CF-5C40-8D14-97F054D4F32A}"/>
                      </a:ext>
                    </a:extLst>
                  </p:cNvPr>
                  <p:cNvSpPr/>
                  <p:nvPr/>
                </p:nvSpPr>
                <p:spPr>
                  <a:xfrm>
                    <a:off x="8508123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4BC9C4F9-D3DB-0242-8D84-C1CE784175F8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93518172-C7F5-F04C-B0F9-A442DE48D3EB}"/>
                      </a:ext>
                    </a:extLst>
                  </p:cNvPr>
                  <p:cNvSpPr/>
                  <p:nvPr/>
                </p:nvSpPr>
                <p:spPr>
                  <a:xfrm>
                    <a:off x="8418786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A66EF09-5960-2248-9891-5432F384D18B}"/>
                  </a:ext>
                </a:extLst>
              </p:cNvPr>
              <p:cNvGrpSpPr/>
              <p:nvPr/>
            </p:nvGrpSpPr>
            <p:grpSpPr>
              <a:xfrm>
                <a:off x="6378642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23" name="Frame 22">
                  <a:extLst>
                    <a:ext uri="{FF2B5EF4-FFF2-40B4-BE49-F238E27FC236}">
                      <a16:creationId xmlns:a16="http://schemas.microsoft.com/office/drawing/2014/main" id="{08ACCD9A-2566-0545-87FB-4F84D47A3648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099C0A7-A565-0946-9FD1-366C1D8D1B65}"/>
                    </a:ext>
                  </a:extLst>
                </p:cNvPr>
                <p:cNvGrpSpPr/>
                <p:nvPr/>
              </p:nvGrpSpPr>
              <p:grpSpPr>
                <a:xfrm>
                  <a:off x="1168846" y="1312662"/>
                  <a:ext cx="4032290" cy="919033"/>
                  <a:chOff x="8119241" y="2975050"/>
                  <a:chExt cx="4032290" cy="919033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C74A3626-5147-164A-B039-B764F52F174A}"/>
                      </a:ext>
                    </a:extLst>
                  </p:cNvPr>
                  <p:cNvSpPr/>
                  <p:nvPr/>
                </p:nvSpPr>
                <p:spPr>
                  <a:xfrm>
                    <a:off x="8638440" y="2975050"/>
                    <a:ext cx="187010" cy="1528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C036A00D-43A8-1543-8CBE-715ACC608EC0}"/>
                      </a:ext>
                    </a:extLst>
                  </p:cNvPr>
                  <p:cNvSpPr/>
                  <p:nvPr/>
                </p:nvSpPr>
                <p:spPr>
                  <a:xfrm>
                    <a:off x="11993876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DE716CD-505C-2340-ADE5-613EABCFF47D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1143701E-BF15-8A4C-A05C-43ABD5D7DCA1}"/>
                      </a:ext>
                    </a:extLst>
                  </p:cNvPr>
                  <p:cNvSpPr/>
                  <p:nvPr/>
                </p:nvSpPr>
                <p:spPr>
                  <a:xfrm>
                    <a:off x="9383299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347B4C9-EBF0-3445-BBE4-C4AF6B581B80}"/>
                  </a:ext>
                </a:extLst>
              </p:cNvPr>
              <p:cNvCxnSpPr/>
              <p:nvPr/>
            </p:nvCxnSpPr>
            <p:spPr>
              <a:xfrm>
                <a:off x="5880538" y="1740455"/>
                <a:ext cx="35196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76309A7-405A-CA4A-B4AF-B3FE7C818409}"/>
                </a:ext>
              </a:extLst>
            </p:cNvPr>
            <p:cNvCxnSpPr/>
            <p:nvPr/>
          </p:nvCxnSpPr>
          <p:spPr>
            <a:xfrm>
              <a:off x="2261062" y="991961"/>
              <a:ext cx="0" cy="197842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7CA1C-F398-514B-AE3E-6DC7CDE4A7F6}"/>
                  </a:ext>
                </a:extLst>
              </p:cNvPr>
              <p:cNvSpPr txBox="1"/>
              <p:nvPr/>
            </p:nvSpPr>
            <p:spPr>
              <a:xfrm>
                <a:off x="541210" y="3286920"/>
                <a:ext cx="11642778" cy="2813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When it comes to solutes, we’re more accustomed to talking about </a:t>
                </a:r>
                <a:r>
                  <a:rPr lang="en-US" sz="2400" b="1" dirty="0"/>
                  <a:t>concentrations </a:t>
                </a:r>
                <a:r>
                  <a:rPr lang="en-US" sz="2400" dirty="0"/>
                  <a:t>rather than volumes. </a:t>
                </a:r>
                <a:r>
                  <a:rPr lang="en-US" sz="2400" b="1" dirty="0"/>
                  <a:t>Write down these key equations:</a:t>
                </a:r>
              </a:p>
              <a:p>
                <a:endParaRPr lang="en-US" sz="2400" dirty="0"/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 </a:t>
                </a:r>
                <a:r>
                  <a:rPr lang="en-US" sz="2400" b="1" dirty="0"/>
                  <a:t>Counting moles</a:t>
                </a:r>
                <a:r>
                  <a:rPr lang="en-US" sz="2400" dirty="0"/>
                  <a:t> of solute: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𝑪𝑽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is a concentration (like moles/L)</a:t>
                </a:r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 </a:t>
                </a:r>
                <a:r>
                  <a:rPr lang="en-US" sz="2400" b="1" dirty="0"/>
                  <a:t>Dilution doesn’t change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/>
                  <a:t>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pPr marL="457200" indent="-457200">
                  <a:buAutoNum type="arabicParenR"/>
                </a:pP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b="1" dirty="0"/>
                  <a:t>So</a:t>
                </a:r>
                <a:r>
                  <a:rPr lang="en-US" sz="2400" dirty="0"/>
                  <a:t>: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𝒅𝒊𝒍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𝒏𝑹𝒍𝒏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7CA1C-F398-514B-AE3E-6DC7CDE4A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10" y="3286920"/>
                <a:ext cx="11642778" cy="2813206"/>
              </a:xfrm>
              <a:prstGeom prst="rect">
                <a:avLst/>
              </a:prstGeom>
              <a:blipFill>
                <a:blip r:embed="rId3"/>
                <a:stretch>
                  <a:fillRect l="-763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DBFAA5-9BCF-7F4F-B550-39F260B84CD3}"/>
                  </a:ext>
                </a:extLst>
              </p:cNvPr>
              <p:cNvSpPr txBox="1"/>
              <p:nvPr/>
            </p:nvSpPr>
            <p:spPr>
              <a:xfrm>
                <a:off x="2816495" y="119549"/>
                <a:ext cx="6096000" cy="6935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𝒅𝒊𝒍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𝒏𝑹𝒍𝒏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DBFAA5-9BCF-7F4F-B550-39F260B84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495" y="119549"/>
                <a:ext cx="6096000" cy="693588"/>
              </a:xfrm>
              <a:prstGeom prst="rect">
                <a:avLst/>
              </a:prstGeom>
              <a:blipFill>
                <a:blip r:embed="rId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65D9714-5C35-AE15-7635-D8D8E26ED09F}"/>
              </a:ext>
            </a:extLst>
          </p:cNvPr>
          <p:cNvSpPr txBox="1"/>
          <p:nvPr/>
        </p:nvSpPr>
        <p:spPr>
          <a:xfrm>
            <a:off x="0" y="0"/>
            <a:ext cx="349576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Entropy of dilution</a:t>
            </a:r>
          </a:p>
        </p:txBody>
      </p:sp>
    </p:spTree>
    <p:extLst>
      <p:ext uri="{BB962C8B-B14F-4D97-AF65-F5344CB8AC3E}">
        <p14:creationId xmlns:p14="http://schemas.microsoft.com/office/powerpoint/2010/main" val="1384378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1EED442-9275-2F47-B006-0515B7507435}"/>
              </a:ext>
            </a:extLst>
          </p:cNvPr>
          <p:cNvSpPr/>
          <p:nvPr/>
        </p:nvSpPr>
        <p:spPr>
          <a:xfrm>
            <a:off x="6418729" y="971917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B6D66F-040E-2943-83C7-8E58E419FB5D}"/>
              </a:ext>
            </a:extLst>
          </p:cNvPr>
          <p:cNvSpPr/>
          <p:nvPr/>
        </p:nvSpPr>
        <p:spPr>
          <a:xfrm>
            <a:off x="607955" y="991961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32C7F7-A188-D14B-96E3-5545C116D0B1}"/>
              </a:ext>
            </a:extLst>
          </p:cNvPr>
          <p:cNvGrpSpPr/>
          <p:nvPr/>
        </p:nvGrpSpPr>
        <p:grpSpPr>
          <a:xfrm>
            <a:off x="549222" y="984109"/>
            <a:ext cx="11002526" cy="1986281"/>
            <a:chOff x="549222" y="984109"/>
            <a:chExt cx="11002526" cy="198628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688D2E8-2DB5-CA46-854A-45443EFF8D42}"/>
                </a:ext>
              </a:extLst>
            </p:cNvPr>
            <p:cNvGrpSpPr/>
            <p:nvPr/>
          </p:nvGrpSpPr>
          <p:grpSpPr>
            <a:xfrm>
              <a:off x="549222" y="984109"/>
              <a:ext cx="11002526" cy="1978430"/>
              <a:chOff x="565265" y="615141"/>
              <a:chExt cx="11002526" cy="197843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CF3292A-9CF3-7949-A22C-B7C7405637A8}"/>
                  </a:ext>
                </a:extLst>
              </p:cNvPr>
              <p:cNvGrpSpPr/>
              <p:nvPr/>
            </p:nvGrpSpPr>
            <p:grpSpPr>
              <a:xfrm>
                <a:off x="565265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32" name="Frame 31">
                  <a:extLst>
                    <a:ext uri="{FF2B5EF4-FFF2-40B4-BE49-F238E27FC236}">
                      <a16:creationId xmlns:a16="http://schemas.microsoft.com/office/drawing/2014/main" id="{4EAC890C-E1E4-F04C-900D-F566440155D4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FC244131-0B44-EB43-B34D-C647C66DF17E}"/>
                    </a:ext>
                  </a:extLst>
                </p:cNvPr>
                <p:cNvGrpSpPr/>
                <p:nvPr/>
              </p:nvGrpSpPr>
              <p:grpSpPr>
                <a:xfrm>
                  <a:off x="1011191" y="1418392"/>
                  <a:ext cx="704192" cy="813303"/>
                  <a:chOff x="7961586" y="3080780"/>
                  <a:chExt cx="704192" cy="813303"/>
                </a:xfrm>
              </p:grpSpPr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FEF11A15-3234-484F-AED4-75C4D8B38854}"/>
                      </a:ext>
                    </a:extLst>
                  </p:cNvPr>
                  <p:cNvSpPr/>
                  <p:nvPr/>
                </p:nvSpPr>
                <p:spPr>
                  <a:xfrm>
                    <a:off x="7961586" y="32745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CD68AE01-18CF-5C40-8D14-97F054D4F32A}"/>
                      </a:ext>
                    </a:extLst>
                  </p:cNvPr>
                  <p:cNvSpPr/>
                  <p:nvPr/>
                </p:nvSpPr>
                <p:spPr>
                  <a:xfrm>
                    <a:off x="8508123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4BC9C4F9-D3DB-0242-8D84-C1CE784175F8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93518172-C7F5-F04C-B0F9-A442DE48D3EB}"/>
                      </a:ext>
                    </a:extLst>
                  </p:cNvPr>
                  <p:cNvSpPr/>
                  <p:nvPr/>
                </p:nvSpPr>
                <p:spPr>
                  <a:xfrm>
                    <a:off x="8418786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A66EF09-5960-2248-9891-5432F384D18B}"/>
                  </a:ext>
                </a:extLst>
              </p:cNvPr>
              <p:cNvGrpSpPr/>
              <p:nvPr/>
            </p:nvGrpSpPr>
            <p:grpSpPr>
              <a:xfrm>
                <a:off x="6378642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23" name="Frame 22">
                  <a:extLst>
                    <a:ext uri="{FF2B5EF4-FFF2-40B4-BE49-F238E27FC236}">
                      <a16:creationId xmlns:a16="http://schemas.microsoft.com/office/drawing/2014/main" id="{08ACCD9A-2566-0545-87FB-4F84D47A3648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099C0A7-A565-0946-9FD1-366C1D8D1B65}"/>
                    </a:ext>
                  </a:extLst>
                </p:cNvPr>
                <p:cNvGrpSpPr/>
                <p:nvPr/>
              </p:nvGrpSpPr>
              <p:grpSpPr>
                <a:xfrm>
                  <a:off x="1168846" y="1312662"/>
                  <a:ext cx="4032290" cy="919033"/>
                  <a:chOff x="8119241" y="2975050"/>
                  <a:chExt cx="4032290" cy="919033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C74A3626-5147-164A-B039-B764F52F174A}"/>
                      </a:ext>
                    </a:extLst>
                  </p:cNvPr>
                  <p:cNvSpPr/>
                  <p:nvPr/>
                </p:nvSpPr>
                <p:spPr>
                  <a:xfrm>
                    <a:off x="8638440" y="2975050"/>
                    <a:ext cx="187010" cy="1528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C036A00D-43A8-1543-8CBE-715ACC608EC0}"/>
                      </a:ext>
                    </a:extLst>
                  </p:cNvPr>
                  <p:cNvSpPr/>
                  <p:nvPr/>
                </p:nvSpPr>
                <p:spPr>
                  <a:xfrm>
                    <a:off x="11993876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DE716CD-505C-2340-ADE5-613EABCFF47D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1143701E-BF15-8A4C-A05C-43ABD5D7DCA1}"/>
                      </a:ext>
                    </a:extLst>
                  </p:cNvPr>
                  <p:cNvSpPr/>
                  <p:nvPr/>
                </p:nvSpPr>
                <p:spPr>
                  <a:xfrm>
                    <a:off x="9383299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347B4C9-EBF0-3445-BBE4-C4AF6B581B80}"/>
                  </a:ext>
                </a:extLst>
              </p:cNvPr>
              <p:cNvCxnSpPr/>
              <p:nvPr/>
            </p:nvCxnSpPr>
            <p:spPr>
              <a:xfrm>
                <a:off x="5880538" y="1740455"/>
                <a:ext cx="35196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76309A7-405A-CA4A-B4AF-B3FE7C818409}"/>
                </a:ext>
              </a:extLst>
            </p:cNvPr>
            <p:cNvCxnSpPr/>
            <p:nvPr/>
          </p:nvCxnSpPr>
          <p:spPr>
            <a:xfrm>
              <a:off x="2261062" y="991961"/>
              <a:ext cx="0" cy="197842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7CA1C-F398-514B-AE3E-6DC7CDE4A7F6}"/>
                  </a:ext>
                </a:extLst>
              </p:cNvPr>
              <p:cNvSpPr txBox="1"/>
              <p:nvPr/>
            </p:nvSpPr>
            <p:spPr>
              <a:xfrm>
                <a:off x="541210" y="3286920"/>
                <a:ext cx="11642778" cy="3175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When it comes to solutes, we’re more accustomed to talking about </a:t>
                </a:r>
                <a:r>
                  <a:rPr lang="en-US" sz="2400" b="1" dirty="0"/>
                  <a:t>concentrations </a:t>
                </a:r>
                <a:r>
                  <a:rPr lang="en-US" sz="2400" dirty="0"/>
                  <a:t>rather than volumes. </a:t>
                </a:r>
                <a:r>
                  <a:rPr lang="en-US" sz="2400" b="1" dirty="0"/>
                  <a:t>Write down these key equations:</a:t>
                </a:r>
              </a:p>
              <a:p>
                <a:endParaRPr lang="en-US" sz="2400" dirty="0"/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 </a:t>
                </a:r>
                <a:r>
                  <a:rPr lang="en-US" sz="2400" b="1" dirty="0"/>
                  <a:t>Counting moles</a:t>
                </a:r>
                <a:r>
                  <a:rPr lang="en-US" sz="2400" dirty="0"/>
                  <a:t> of solute: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𝑪𝑽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is a concentration (like moles/L)</a:t>
                </a:r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 </a:t>
                </a:r>
                <a:r>
                  <a:rPr lang="en-US" sz="2400" b="1" dirty="0"/>
                  <a:t>Dilution doesn’t change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/>
                  <a:t>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pPr marL="457200" indent="-457200">
                  <a:buAutoNum type="arabicParenR"/>
                </a:pP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b="1" dirty="0"/>
                  <a:t>So</a:t>
                </a:r>
                <a:r>
                  <a:rPr lang="en-US" sz="2400" dirty="0"/>
                  <a:t>: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𝒅𝒊𝒍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𝒏𝑹𝒍𝒏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400" dirty="0"/>
              </a:p>
              <a:p>
                <a:pPr marL="457200" indent="-457200">
                  <a:buFontTx/>
                  <a:buAutoNum type="arabicParenR"/>
                </a:pPr>
                <a:r>
                  <a:rPr lang="en-US" sz="2400" dirty="0"/>
                  <a:t> If the molecules are invisible to each other: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𝒅𝒊𝒍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7CA1C-F398-514B-AE3E-6DC7CDE4A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10" y="3286920"/>
                <a:ext cx="11642778" cy="3175998"/>
              </a:xfrm>
              <a:prstGeom prst="rect">
                <a:avLst/>
              </a:prstGeom>
              <a:blipFill>
                <a:blip r:embed="rId3"/>
                <a:stretch>
                  <a:fillRect l="-763" t="-1594" b="-3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DBFAA5-9BCF-7F4F-B550-39F260B84CD3}"/>
                  </a:ext>
                </a:extLst>
              </p:cNvPr>
              <p:cNvSpPr txBox="1"/>
              <p:nvPr/>
            </p:nvSpPr>
            <p:spPr>
              <a:xfrm>
                <a:off x="2816495" y="119549"/>
                <a:ext cx="6096000" cy="6935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𝒅𝒊𝒍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𝒏𝑹𝒍𝒏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DBFAA5-9BCF-7F4F-B550-39F260B84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495" y="119549"/>
                <a:ext cx="6096000" cy="693588"/>
              </a:xfrm>
              <a:prstGeom prst="rect">
                <a:avLst/>
              </a:prstGeom>
              <a:blipFill>
                <a:blip r:embed="rId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65D9714-5C35-AE15-7635-D8D8E26ED09F}"/>
              </a:ext>
            </a:extLst>
          </p:cNvPr>
          <p:cNvSpPr txBox="1"/>
          <p:nvPr/>
        </p:nvSpPr>
        <p:spPr>
          <a:xfrm>
            <a:off x="0" y="0"/>
            <a:ext cx="349576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Entropy of dilution</a:t>
            </a:r>
          </a:p>
        </p:txBody>
      </p:sp>
    </p:spTree>
    <p:extLst>
      <p:ext uri="{BB962C8B-B14F-4D97-AF65-F5344CB8AC3E}">
        <p14:creationId xmlns:p14="http://schemas.microsoft.com/office/powerpoint/2010/main" val="23822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0" y="-1541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Recap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36A41E6-64CB-3635-CC64-2BF0E0570314}"/>
              </a:ext>
            </a:extLst>
          </p:cNvPr>
          <p:cNvGrpSpPr/>
          <p:nvPr/>
        </p:nvGrpSpPr>
        <p:grpSpPr>
          <a:xfrm>
            <a:off x="0" y="979163"/>
            <a:ext cx="11862148" cy="5340777"/>
            <a:chOff x="0" y="771137"/>
            <a:chExt cx="11862148" cy="534077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2417373-07C3-6D0C-05BD-91B5E533E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771137"/>
              <a:ext cx="7522499" cy="534077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FCC0238-6B21-EBB4-AD4A-4741F41D5F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2396" b="12287"/>
            <a:stretch/>
          </p:blipFill>
          <p:spPr>
            <a:xfrm>
              <a:off x="7048621" y="1071259"/>
              <a:ext cx="4813527" cy="820172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F0888F8-6DD3-1713-5FCC-791C0BC55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48621" y="4643086"/>
              <a:ext cx="3233827" cy="953979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5BF1C56-A366-E4F5-7AD7-51DA9612B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48621" y="2971451"/>
              <a:ext cx="1358900" cy="482600"/>
            </a:xfrm>
            <a:prstGeom prst="rect">
              <a:avLst/>
            </a:prstGeom>
            <a:ln w="25400">
              <a:solidFill>
                <a:srgbClr val="00B05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616459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1EED442-9275-2F47-B006-0515B7507435}"/>
              </a:ext>
            </a:extLst>
          </p:cNvPr>
          <p:cNvSpPr/>
          <p:nvPr/>
        </p:nvSpPr>
        <p:spPr>
          <a:xfrm>
            <a:off x="6418729" y="971917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B6D66F-040E-2943-83C7-8E58E419FB5D}"/>
              </a:ext>
            </a:extLst>
          </p:cNvPr>
          <p:cNvSpPr/>
          <p:nvPr/>
        </p:nvSpPr>
        <p:spPr>
          <a:xfrm>
            <a:off x="607955" y="991961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32C7F7-A188-D14B-96E3-5545C116D0B1}"/>
              </a:ext>
            </a:extLst>
          </p:cNvPr>
          <p:cNvGrpSpPr/>
          <p:nvPr/>
        </p:nvGrpSpPr>
        <p:grpSpPr>
          <a:xfrm>
            <a:off x="549222" y="984109"/>
            <a:ext cx="11002526" cy="1986281"/>
            <a:chOff x="549222" y="984109"/>
            <a:chExt cx="11002526" cy="198628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688D2E8-2DB5-CA46-854A-45443EFF8D42}"/>
                </a:ext>
              </a:extLst>
            </p:cNvPr>
            <p:cNvGrpSpPr/>
            <p:nvPr/>
          </p:nvGrpSpPr>
          <p:grpSpPr>
            <a:xfrm>
              <a:off x="549222" y="984109"/>
              <a:ext cx="11002526" cy="1978430"/>
              <a:chOff x="565265" y="615141"/>
              <a:chExt cx="11002526" cy="197843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CF3292A-9CF3-7949-A22C-B7C7405637A8}"/>
                  </a:ext>
                </a:extLst>
              </p:cNvPr>
              <p:cNvGrpSpPr/>
              <p:nvPr/>
            </p:nvGrpSpPr>
            <p:grpSpPr>
              <a:xfrm>
                <a:off x="565265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32" name="Frame 31">
                  <a:extLst>
                    <a:ext uri="{FF2B5EF4-FFF2-40B4-BE49-F238E27FC236}">
                      <a16:creationId xmlns:a16="http://schemas.microsoft.com/office/drawing/2014/main" id="{4EAC890C-E1E4-F04C-900D-F566440155D4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FC244131-0B44-EB43-B34D-C647C66DF17E}"/>
                    </a:ext>
                  </a:extLst>
                </p:cNvPr>
                <p:cNvGrpSpPr/>
                <p:nvPr/>
              </p:nvGrpSpPr>
              <p:grpSpPr>
                <a:xfrm>
                  <a:off x="1011191" y="1418392"/>
                  <a:ext cx="704192" cy="813303"/>
                  <a:chOff x="7961586" y="3080780"/>
                  <a:chExt cx="704192" cy="813303"/>
                </a:xfrm>
              </p:grpSpPr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FEF11A15-3234-484F-AED4-75C4D8B38854}"/>
                      </a:ext>
                    </a:extLst>
                  </p:cNvPr>
                  <p:cNvSpPr/>
                  <p:nvPr/>
                </p:nvSpPr>
                <p:spPr>
                  <a:xfrm>
                    <a:off x="7961586" y="32745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CD68AE01-18CF-5C40-8D14-97F054D4F32A}"/>
                      </a:ext>
                    </a:extLst>
                  </p:cNvPr>
                  <p:cNvSpPr/>
                  <p:nvPr/>
                </p:nvSpPr>
                <p:spPr>
                  <a:xfrm>
                    <a:off x="8508123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4BC9C4F9-D3DB-0242-8D84-C1CE784175F8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93518172-C7F5-F04C-B0F9-A442DE48D3EB}"/>
                      </a:ext>
                    </a:extLst>
                  </p:cNvPr>
                  <p:cNvSpPr/>
                  <p:nvPr/>
                </p:nvSpPr>
                <p:spPr>
                  <a:xfrm>
                    <a:off x="8418786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A66EF09-5960-2248-9891-5432F384D18B}"/>
                  </a:ext>
                </a:extLst>
              </p:cNvPr>
              <p:cNvGrpSpPr/>
              <p:nvPr/>
            </p:nvGrpSpPr>
            <p:grpSpPr>
              <a:xfrm>
                <a:off x="6378642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23" name="Frame 22">
                  <a:extLst>
                    <a:ext uri="{FF2B5EF4-FFF2-40B4-BE49-F238E27FC236}">
                      <a16:creationId xmlns:a16="http://schemas.microsoft.com/office/drawing/2014/main" id="{08ACCD9A-2566-0545-87FB-4F84D47A3648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099C0A7-A565-0946-9FD1-366C1D8D1B65}"/>
                    </a:ext>
                  </a:extLst>
                </p:cNvPr>
                <p:cNvGrpSpPr/>
                <p:nvPr/>
              </p:nvGrpSpPr>
              <p:grpSpPr>
                <a:xfrm>
                  <a:off x="1168846" y="1312662"/>
                  <a:ext cx="4032290" cy="919033"/>
                  <a:chOff x="8119241" y="2975050"/>
                  <a:chExt cx="4032290" cy="919033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C74A3626-5147-164A-B039-B764F52F174A}"/>
                      </a:ext>
                    </a:extLst>
                  </p:cNvPr>
                  <p:cNvSpPr/>
                  <p:nvPr/>
                </p:nvSpPr>
                <p:spPr>
                  <a:xfrm>
                    <a:off x="8638440" y="2975050"/>
                    <a:ext cx="187010" cy="1528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C036A00D-43A8-1543-8CBE-715ACC608EC0}"/>
                      </a:ext>
                    </a:extLst>
                  </p:cNvPr>
                  <p:cNvSpPr/>
                  <p:nvPr/>
                </p:nvSpPr>
                <p:spPr>
                  <a:xfrm>
                    <a:off x="11993876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DE716CD-505C-2340-ADE5-613EABCFF47D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1143701E-BF15-8A4C-A05C-43ABD5D7DCA1}"/>
                      </a:ext>
                    </a:extLst>
                  </p:cNvPr>
                  <p:cNvSpPr/>
                  <p:nvPr/>
                </p:nvSpPr>
                <p:spPr>
                  <a:xfrm>
                    <a:off x="9383299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347B4C9-EBF0-3445-BBE4-C4AF6B581B80}"/>
                  </a:ext>
                </a:extLst>
              </p:cNvPr>
              <p:cNvCxnSpPr/>
              <p:nvPr/>
            </p:nvCxnSpPr>
            <p:spPr>
              <a:xfrm>
                <a:off x="5880538" y="1740455"/>
                <a:ext cx="35196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76309A7-405A-CA4A-B4AF-B3FE7C818409}"/>
                </a:ext>
              </a:extLst>
            </p:cNvPr>
            <p:cNvCxnSpPr/>
            <p:nvPr/>
          </p:nvCxnSpPr>
          <p:spPr>
            <a:xfrm>
              <a:off x="2261062" y="991961"/>
              <a:ext cx="0" cy="197842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7CA1C-F398-514B-AE3E-6DC7CDE4A7F6}"/>
                  </a:ext>
                </a:extLst>
              </p:cNvPr>
              <p:cNvSpPr txBox="1"/>
              <p:nvPr/>
            </p:nvSpPr>
            <p:spPr>
              <a:xfrm>
                <a:off x="541210" y="3286920"/>
                <a:ext cx="11642778" cy="3175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When it comes to solutes, we’re more accustomed to talking about </a:t>
                </a:r>
                <a:r>
                  <a:rPr lang="en-US" sz="2400" b="1" dirty="0"/>
                  <a:t>concentrations </a:t>
                </a:r>
                <a:r>
                  <a:rPr lang="en-US" sz="2400" dirty="0"/>
                  <a:t>rather than volumes. </a:t>
                </a:r>
                <a:r>
                  <a:rPr lang="en-US" sz="2400" b="1" dirty="0"/>
                  <a:t>Write down these key equations:</a:t>
                </a:r>
              </a:p>
              <a:p>
                <a:endParaRPr lang="en-US" sz="2400" dirty="0"/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 </a:t>
                </a:r>
                <a:r>
                  <a:rPr lang="en-US" sz="2400" b="1" dirty="0"/>
                  <a:t>Counting moles</a:t>
                </a:r>
                <a:r>
                  <a:rPr lang="en-US" sz="2400" dirty="0"/>
                  <a:t> of solute: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𝑪𝑽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is a concentration (like moles/L)</a:t>
                </a:r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 </a:t>
                </a:r>
                <a:r>
                  <a:rPr lang="en-US" sz="2400" b="1" dirty="0"/>
                  <a:t>Dilution doesn’t change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/>
                  <a:t>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pPr marL="457200" indent="-457200">
                  <a:buAutoNum type="arabicParenR"/>
                </a:pP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b="1" dirty="0"/>
                  <a:t>So</a:t>
                </a:r>
                <a:r>
                  <a:rPr lang="en-US" sz="2400" dirty="0"/>
                  <a:t>: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𝒅𝒊𝒍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𝒏𝑹𝒍𝒏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400" dirty="0"/>
              </a:p>
              <a:p>
                <a:pPr marL="457200" indent="-457200">
                  <a:buFontTx/>
                  <a:buAutoNum type="arabicParenR"/>
                </a:pPr>
                <a:r>
                  <a:rPr lang="en-US" sz="2400" dirty="0"/>
                  <a:t> If the molecules are invisible to each other: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𝒅𝒊𝒍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7CA1C-F398-514B-AE3E-6DC7CDE4A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10" y="3286920"/>
                <a:ext cx="11642778" cy="3175998"/>
              </a:xfrm>
              <a:prstGeom prst="rect">
                <a:avLst/>
              </a:prstGeom>
              <a:blipFill>
                <a:blip r:embed="rId3"/>
                <a:stretch>
                  <a:fillRect l="-763" t="-1594" b="-3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DBFAA5-9BCF-7F4F-B550-39F260B84CD3}"/>
                  </a:ext>
                </a:extLst>
              </p:cNvPr>
              <p:cNvSpPr txBox="1"/>
              <p:nvPr/>
            </p:nvSpPr>
            <p:spPr>
              <a:xfrm>
                <a:off x="2816495" y="119549"/>
                <a:ext cx="6096000" cy="6935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𝒅𝒊𝒍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𝒏𝑹𝒍𝒏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DBFAA5-9BCF-7F4F-B550-39F260B84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495" y="119549"/>
                <a:ext cx="6096000" cy="693588"/>
              </a:xfrm>
              <a:prstGeom prst="rect">
                <a:avLst/>
              </a:prstGeom>
              <a:blipFill>
                <a:blip r:embed="rId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65D9714-5C35-AE15-7635-D8D8E26ED09F}"/>
              </a:ext>
            </a:extLst>
          </p:cNvPr>
          <p:cNvSpPr txBox="1"/>
          <p:nvPr/>
        </p:nvSpPr>
        <p:spPr>
          <a:xfrm>
            <a:off x="0" y="0"/>
            <a:ext cx="349576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Entropy of dilution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ED0DAFDC-C4E4-7A8D-73F8-5F8EBAA84FB1}"/>
              </a:ext>
            </a:extLst>
          </p:cNvPr>
          <p:cNvSpPr/>
          <p:nvPr/>
        </p:nvSpPr>
        <p:spPr>
          <a:xfrm>
            <a:off x="7928658" y="5544273"/>
            <a:ext cx="320915" cy="918645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DAA81-30DD-A281-F173-D2541BC94723}"/>
              </a:ext>
            </a:extLst>
          </p:cNvPr>
          <p:cNvSpPr txBox="1"/>
          <p:nvPr/>
        </p:nvSpPr>
        <p:spPr>
          <a:xfrm>
            <a:off x="8561545" y="5403430"/>
            <a:ext cx="26289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These formulas define what we call an “ideal solution”</a:t>
            </a:r>
          </a:p>
        </p:txBody>
      </p:sp>
    </p:spTree>
    <p:extLst>
      <p:ext uri="{BB962C8B-B14F-4D97-AF65-F5344CB8AC3E}">
        <p14:creationId xmlns:p14="http://schemas.microsoft.com/office/powerpoint/2010/main" val="1855043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F7018B7-94C9-E649-A089-AD3FAAB9A226}"/>
              </a:ext>
            </a:extLst>
          </p:cNvPr>
          <p:cNvGrpSpPr/>
          <p:nvPr/>
        </p:nvGrpSpPr>
        <p:grpSpPr>
          <a:xfrm>
            <a:off x="7204050" y="-491002"/>
            <a:ext cx="1812758" cy="3681096"/>
            <a:chOff x="1957137" y="185051"/>
            <a:chExt cx="1812758" cy="3681096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56C01437-4545-EE4E-AF34-E50D182A1405}"/>
                </a:ext>
              </a:extLst>
            </p:cNvPr>
            <p:cNvSpPr/>
            <p:nvPr/>
          </p:nvSpPr>
          <p:spPr>
            <a:xfrm>
              <a:off x="1957137" y="185051"/>
              <a:ext cx="1812758" cy="3681096"/>
            </a:xfrm>
            <a:prstGeom prst="arc">
              <a:avLst>
                <a:gd name="adj1" fmla="val 151566"/>
                <a:gd name="adj2" fmla="val 10635116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19B0F724-C4D0-4D4D-9448-A65060F9AF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8287" y="2138688"/>
              <a:ext cx="1652734" cy="3236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079612-E64C-E64A-8AA4-79DE6ED4E29C}"/>
                </a:ext>
              </a:extLst>
            </p:cNvPr>
            <p:cNvGrpSpPr/>
            <p:nvPr/>
          </p:nvGrpSpPr>
          <p:grpSpPr>
            <a:xfrm>
              <a:off x="2215587" y="2462893"/>
              <a:ext cx="1085685" cy="1151492"/>
              <a:chOff x="8836966" y="1438510"/>
              <a:chExt cx="1085685" cy="1151492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DE035A9-274E-844D-8681-4E4016B40ED5}"/>
                  </a:ext>
                </a:extLst>
              </p:cNvPr>
              <p:cNvSpPr/>
              <p:nvPr/>
            </p:nvSpPr>
            <p:spPr>
              <a:xfrm>
                <a:off x="8836966" y="1670004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6297F41-3D78-C048-9F45-B3C0ED70BBA3}"/>
                  </a:ext>
                </a:extLst>
              </p:cNvPr>
              <p:cNvSpPr/>
              <p:nvPr/>
            </p:nvSpPr>
            <p:spPr>
              <a:xfrm>
                <a:off x="9633284" y="2525834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03B43AF-C94B-5A4A-B9C0-CE50380F24DF}"/>
                  </a:ext>
                </a:extLst>
              </p:cNvPr>
              <p:cNvSpPr/>
              <p:nvPr/>
            </p:nvSpPr>
            <p:spPr>
              <a:xfrm>
                <a:off x="9336505" y="2348876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6608665-DF61-834B-ACA8-E246BEDA4E3D}"/>
                  </a:ext>
                </a:extLst>
              </p:cNvPr>
              <p:cNvSpPr/>
              <p:nvPr/>
            </p:nvSpPr>
            <p:spPr>
              <a:xfrm>
                <a:off x="9537032" y="1438510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0C0E2BE-568B-1E40-A3DB-BD8C0136F32D}"/>
                  </a:ext>
                </a:extLst>
              </p:cNvPr>
              <p:cNvSpPr/>
              <p:nvPr/>
            </p:nvSpPr>
            <p:spPr>
              <a:xfrm>
                <a:off x="9874525" y="1807507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64CD9CC-A42B-7849-A047-444BD6354EB1}"/>
              </a:ext>
            </a:extLst>
          </p:cNvPr>
          <p:cNvGrpSpPr/>
          <p:nvPr/>
        </p:nvGrpSpPr>
        <p:grpSpPr>
          <a:xfrm>
            <a:off x="1955799" y="-491002"/>
            <a:ext cx="1812758" cy="3681096"/>
            <a:chOff x="1957137" y="185051"/>
            <a:chExt cx="1812758" cy="3681096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DB49ED60-24F6-C449-98AD-61CF655C9BFF}"/>
                </a:ext>
              </a:extLst>
            </p:cNvPr>
            <p:cNvSpPr/>
            <p:nvPr/>
          </p:nvSpPr>
          <p:spPr>
            <a:xfrm>
              <a:off x="1957137" y="185051"/>
              <a:ext cx="1812758" cy="3681096"/>
            </a:xfrm>
            <a:prstGeom prst="arc">
              <a:avLst>
                <a:gd name="adj1" fmla="val 151566"/>
                <a:gd name="adj2" fmla="val 10635116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307F1A2-92D7-BF4A-BA17-00670604268C}"/>
                </a:ext>
              </a:extLst>
            </p:cNvPr>
            <p:cNvCxnSpPr>
              <a:cxnSpLocks/>
            </p:cNvCxnSpPr>
            <p:nvPr/>
          </p:nvCxnSpPr>
          <p:spPr>
            <a:xfrm>
              <a:off x="2322287" y="3391758"/>
              <a:ext cx="1110724" cy="1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DA36BD5-8D50-BC41-97CD-AAED8401C11F}"/>
                </a:ext>
              </a:extLst>
            </p:cNvPr>
            <p:cNvGrpSpPr/>
            <p:nvPr/>
          </p:nvGrpSpPr>
          <p:grpSpPr>
            <a:xfrm>
              <a:off x="2667000" y="3446741"/>
              <a:ext cx="393031" cy="303203"/>
              <a:chOff x="9288379" y="2422358"/>
              <a:chExt cx="393031" cy="303203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8E820E7-E93B-DB4D-BA01-3C5C8928714B}"/>
                  </a:ext>
                </a:extLst>
              </p:cNvPr>
              <p:cNvSpPr/>
              <p:nvPr/>
            </p:nvSpPr>
            <p:spPr>
              <a:xfrm>
                <a:off x="9288379" y="2422358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2DBCCE6-5D97-D84B-9A7A-5C7A1B74B48A}"/>
                  </a:ext>
                </a:extLst>
              </p:cNvPr>
              <p:cNvSpPr/>
              <p:nvPr/>
            </p:nvSpPr>
            <p:spPr>
              <a:xfrm>
                <a:off x="9633284" y="2525834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5724BF8-ED56-2B4E-956D-5550E4E763FC}"/>
                  </a:ext>
                </a:extLst>
              </p:cNvPr>
              <p:cNvSpPr/>
              <p:nvPr/>
            </p:nvSpPr>
            <p:spPr>
              <a:xfrm>
                <a:off x="9336505" y="2661393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3864535-B51A-E047-AB31-F2A9E399CD43}"/>
                  </a:ext>
                </a:extLst>
              </p:cNvPr>
              <p:cNvSpPr/>
              <p:nvPr/>
            </p:nvSpPr>
            <p:spPr>
              <a:xfrm>
                <a:off x="9537032" y="2422358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4F9288A-1464-2E4A-8A04-5692F462324B}"/>
                  </a:ext>
                </a:extLst>
              </p:cNvPr>
              <p:cNvSpPr/>
              <p:nvPr/>
            </p:nvSpPr>
            <p:spPr>
              <a:xfrm>
                <a:off x="9585158" y="2629309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600325E-D820-9B47-9BDF-3A99BC122576}"/>
                  </a:ext>
                </a:extLst>
              </p:cNvPr>
              <p:cNvSpPr txBox="1"/>
              <p:nvPr/>
            </p:nvSpPr>
            <p:spPr>
              <a:xfrm>
                <a:off x="1779813" y="3397986"/>
                <a:ext cx="4713516" cy="1215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𝑚𝐿</m:t>
                      </m:r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=0.02 </m:t>
                      </m:r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=0.01 </m:t>
                      </m:r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𝑚𝑜𝑙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  <m:bar>
                        <m:bar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ba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600325E-D820-9B47-9BDF-3A99BC12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813" y="3397986"/>
                <a:ext cx="4713516" cy="1215333"/>
              </a:xfrm>
              <a:prstGeom prst="rect">
                <a:avLst/>
              </a:prstGeom>
              <a:blipFill>
                <a:blip r:embed="rId3"/>
                <a:stretch>
                  <a:fillRect l="-269" b="-5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DC4757A-2FC0-1048-A2DD-CB31C1574099}"/>
                  </a:ext>
                </a:extLst>
              </p:cNvPr>
              <p:cNvSpPr txBox="1"/>
              <p:nvPr/>
            </p:nvSpPr>
            <p:spPr>
              <a:xfrm>
                <a:off x="6794499" y="3429154"/>
                <a:ext cx="4713516" cy="1259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𝑚𝐿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=0.01 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𝑚𝑜𝑙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ba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DC4757A-2FC0-1048-A2DD-CB31C1574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499" y="3429154"/>
                <a:ext cx="4713516" cy="1259576"/>
              </a:xfrm>
              <a:prstGeom prst="rect">
                <a:avLst/>
              </a:prstGeom>
              <a:blipFill>
                <a:blip r:embed="rId4"/>
                <a:stretch>
                  <a:fillRect l="-538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989A5DE-492B-AD47-8E29-9D308AAFE444}"/>
                  </a:ext>
                </a:extLst>
              </p:cNvPr>
              <p:cNvSpPr/>
              <p:nvPr/>
            </p:nvSpPr>
            <p:spPr>
              <a:xfrm>
                <a:off x="3575960" y="5177554"/>
                <a:ext cx="3911392" cy="6915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𝑑𝑖𝑙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𝑛𝑅𝑙𝑛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b="1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0.13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989A5DE-492B-AD47-8E29-9D308AAFE4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960" y="5177554"/>
                <a:ext cx="3911392" cy="691536"/>
              </a:xfrm>
              <a:prstGeom prst="rect">
                <a:avLst/>
              </a:prstGeom>
              <a:blipFill>
                <a:blip r:embed="rId5"/>
                <a:stretch>
                  <a:fillRect l="-324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FF23CDE-35B4-C45C-BC6A-A192FE8499C9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of entropy of dilution (CGI) …</a:t>
            </a:r>
          </a:p>
        </p:txBody>
      </p:sp>
    </p:spTree>
    <p:extLst>
      <p:ext uri="{BB962C8B-B14F-4D97-AF65-F5344CB8AC3E}">
        <p14:creationId xmlns:p14="http://schemas.microsoft.com/office/powerpoint/2010/main" val="2401479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D7A08AA8-0532-EF41-B329-0A99C839AC9A}"/>
              </a:ext>
            </a:extLst>
          </p:cNvPr>
          <p:cNvSpPr/>
          <p:nvPr/>
        </p:nvSpPr>
        <p:spPr>
          <a:xfrm>
            <a:off x="6438004" y="574873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5A9196A-580D-F14D-A5D3-1C40B858951D}"/>
              </a:ext>
            </a:extLst>
          </p:cNvPr>
          <p:cNvSpPr/>
          <p:nvPr/>
        </p:nvSpPr>
        <p:spPr>
          <a:xfrm>
            <a:off x="620147" y="577433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-1696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Entropy of mixing as a “double dilution”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BE36AF-30BF-6643-8F50-F0EF84F6B690}"/>
              </a:ext>
            </a:extLst>
          </p:cNvPr>
          <p:cNvGrpSpPr/>
          <p:nvPr/>
        </p:nvGrpSpPr>
        <p:grpSpPr>
          <a:xfrm>
            <a:off x="565265" y="567015"/>
            <a:ext cx="11002526" cy="1978430"/>
            <a:chOff x="565265" y="615141"/>
            <a:chExt cx="11002526" cy="197843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0A3EBAB-B6A5-A646-9444-AF42128AFA41}"/>
                </a:ext>
              </a:extLst>
            </p:cNvPr>
            <p:cNvCxnSpPr/>
            <p:nvPr/>
          </p:nvCxnSpPr>
          <p:spPr>
            <a:xfrm>
              <a:off x="2261062" y="615142"/>
              <a:ext cx="0" cy="197842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5A85B85-67A0-3E42-BEC8-3CAD0B92886B}"/>
                </a:ext>
              </a:extLst>
            </p:cNvPr>
            <p:cNvGrpSpPr/>
            <p:nvPr/>
          </p:nvGrpSpPr>
          <p:grpSpPr>
            <a:xfrm>
              <a:off x="565265" y="615141"/>
              <a:ext cx="11002526" cy="1978430"/>
              <a:chOff x="565265" y="615141"/>
              <a:chExt cx="11002526" cy="197843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3D5E545-0ACF-664E-BF01-9E0B0F88A96A}"/>
                  </a:ext>
                </a:extLst>
              </p:cNvPr>
              <p:cNvGrpSpPr/>
              <p:nvPr/>
            </p:nvGrpSpPr>
            <p:grpSpPr>
              <a:xfrm>
                <a:off x="565265" y="615141"/>
                <a:ext cx="5189149" cy="1978430"/>
                <a:chOff x="565265" y="615142"/>
                <a:chExt cx="5569528" cy="1978429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D7ACDC11-5D3A-E945-A7BF-C484CEA921F0}"/>
                    </a:ext>
                  </a:extLst>
                </p:cNvPr>
                <p:cNvGrpSpPr/>
                <p:nvPr/>
              </p:nvGrpSpPr>
              <p:grpSpPr>
                <a:xfrm>
                  <a:off x="565265" y="615142"/>
                  <a:ext cx="5569528" cy="1978429"/>
                  <a:chOff x="565265" y="615142"/>
                  <a:chExt cx="5569528" cy="1978429"/>
                </a:xfrm>
              </p:grpSpPr>
              <p:sp>
                <p:nvSpPr>
                  <p:cNvPr id="27" name="Frame 26">
                    <a:extLst>
                      <a:ext uri="{FF2B5EF4-FFF2-40B4-BE49-F238E27FC236}">
                        <a16:creationId xmlns:a16="http://schemas.microsoft.com/office/drawing/2014/main" id="{F8F49FC0-463D-4A4B-B012-7D30710F3F50}"/>
                      </a:ext>
                    </a:extLst>
                  </p:cNvPr>
                  <p:cNvSpPr/>
                  <p:nvPr/>
                </p:nvSpPr>
                <p:spPr>
                  <a:xfrm>
                    <a:off x="565265" y="615142"/>
                    <a:ext cx="5569528" cy="1978429"/>
                  </a:xfrm>
                  <a:prstGeom prst="frame">
                    <a:avLst>
                      <a:gd name="adj1" fmla="val 325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11B821F4-8D6D-9940-89DB-75F04430CA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3245" y="719563"/>
                        <a:ext cx="1784275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11B821F4-8D6D-9940-89DB-75F04430CA4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3245" y="719563"/>
                        <a:ext cx="1784275" cy="46166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263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44D313B5-409A-2F4A-AD91-F6250FF1058E}"/>
                    </a:ext>
                  </a:extLst>
                </p:cNvPr>
                <p:cNvGrpSpPr/>
                <p:nvPr/>
              </p:nvGrpSpPr>
              <p:grpSpPr>
                <a:xfrm>
                  <a:off x="1011191" y="1418392"/>
                  <a:ext cx="704192" cy="813303"/>
                  <a:chOff x="7961586" y="3080780"/>
                  <a:chExt cx="704192" cy="813303"/>
                </a:xfrm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5977975E-C0E1-D440-A877-4861A1987094}"/>
                      </a:ext>
                    </a:extLst>
                  </p:cNvPr>
                  <p:cNvSpPr/>
                  <p:nvPr/>
                </p:nvSpPr>
                <p:spPr>
                  <a:xfrm>
                    <a:off x="7961586" y="32745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08625905-9803-2D43-AB7D-5B93BB1CA524}"/>
                      </a:ext>
                    </a:extLst>
                  </p:cNvPr>
                  <p:cNvSpPr/>
                  <p:nvPr/>
                </p:nvSpPr>
                <p:spPr>
                  <a:xfrm>
                    <a:off x="8508123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BD1FBBEE-2521-C841-A886-92A94BCFA9AF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E92CF092-7519-F041-BECE-57DAA5A62CB9}"/>
                      </a:ext>
                    </a:extLst>
                  </p:cNvPr>
                  <p:cNvSpPr/>
                  <p:nvPr/>
                </p:nvSpPr>
                <p:spPr>
                  <a:xfrm>
                    <a:off x="8418786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692515B-A705-304C-A00B-37EF172CC974}"/>
                  </a:ext>
                </a:extLst>
              </p:cNvPr>
              <p:cNvGrpSpPr/>
              <p:nvPr/>
            </p:nvGrpSpPr>
            <p:grpSpPr>
              <a:xfrm>
                <a:off x="6378642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19" name="Frame 18">
                  <a:extLst>
                    <a:ext uri="{FF2B5EF4-FFF2-40B4-BE49-F238E27FC236}">
                      <a16:creationId xmlns:a16="http://schemas.microsoft.com/office/drawing/2014/main" id="{02124E61-C1BF-BF45-B309-912423140552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845CE38F-B309-004F-ACAA-8A7BC9A7208A}"/>
                    </a:ext>
                  </a:extLst>
                </p:cNvPr>
                <p:cNvGrpSpPr/>
                <p:nvPr/>
              </p:nvGrpSpPr>
              <p:grpSpPr>
                <a:xfrm>
                  <a:off x="1168846" y="1312662"/>
                  <a:ext cx="4032290" cy="919033"/>
                  <a:chOff x="8119241" y="2975050"/>
                  <a:chExt cx="4032290" cy="919033"/>
                </a:xfrm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AC040FB-F30F-6240-A6B3-E06CA450D8CE}"/>
                      </a:ext>
                    </a:extLst>
                  </p:cNvPr>
                  <p:cNvSpPr/>
                  <p:nvPr/>
                </p:nvSpPr>
                <p:spPr>
                  <a:xfrm>
                    <a:off x="8638440" y="2975050"/>
                    <a:ext cx="187010" cy="1528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ED736B5D-95D1-8E49-8BA5-65A4001281CB}"/>
                      </a:ext>
                    </a:extLst>
                  </p:cNvPr>
                  <p:cNvSpPr/>
                  <p:nvPr/>
                </p:nvSpPr>
                <p:spPr>
                  <a:xfrm>
                    <a:off x="11993876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08026D60-FAE1-4546-855A-20510027F900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21900C1C-1585-F747-AC7C-9759FA370EA2}"/>
                      </a:ext>
                    </a:extLst>
                  </p:cNvPr>
                  <p:cNvSpPr/>
                  <p:nvPr/>
                </p:nvSpPr>
                <p:spPr>
                  <a:xfrm>
                    <a:off x="9383299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AE54C26-CA4E-3546-A7FC-03F04C271677}"/>
                  </a:ext>
                </a:extLst>
              </p:cNvPr>
              <p:cNvCxnSpPr/>
              <p:nvPr/>
            </p:nvCxnSpPr>
            <p:spPr>
              <a:xfrm>
                <a:off x="5880538" y="1740455"/>
                <a:ext cx="35196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98145B-0849-2E42-B996-034C4A227ACF}"/>
                  </a:ext>
                </a:extLst>
              </p:cNvPr>
              <p:cNvSpPr txBox="1"/>
              <p:nvPr/>
            </p:nvSpPr>
            <p:spPr>
              <a:xfrm>
                <a:off x="6925468" y="594715"/>
                <a:ext cx="1662415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98145B-0849-2E42-B996-034C4A227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468" y="594715"/>
                <a:ext cx="1662415" cy="491288"/>
              </a:xfrm>
              <a:prstGeom prst="rect">
                <a:avLst/>
              </a:prstGeom>
              <a:blipFill>
                <a:blip r:embed="rId3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3D224303-AFBE-A647-8525-3369CC70617D}"/>
              </a:ext>
            </a:extLst>
          </p:cNvPr>
          <p:cNvGrpSpPr/>
          <p:nvPr/>
        </p:nvGrpSpPr>
        <p:grpSpPr>
          <a:xfrm>
            <a:off x="2799831" y="948656"/>
            <a:ext cx="656098" cy="1159130"/>
            <a:chOff x="1133136" y="1176838"/>
            <a:chExt cx="656098" cy="1159130"/>
          </a:xfrm>
          <a:solidFill>
            <a:schemeClr val="bg1"/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217B787-DB1F-524C-92EC-F7AA4998E48A}"/>
                </a:ext>
              </a:extLst>
            </p:cNvPr>
            <p:cNvSpPr/>
            <p:nvPr/>
          </p:nvSpPr>
          <p:spPr>
            <a:xfrm>
              <a:off x="1133136" y="1176838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E1A290F-4C2D-4C49-A29F-DC1EEFFFAE0C}"/>
                </a:ext>
              </a:extLst>
            </p:cNvPr>
            <p:cNvSpPr/>
            <p:nvPr/>
          </p:nvSpPr>
          <p:spPr>
            <a:xfrm>
              <a:off x="1642346" y="1522665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FD1752-FF03-B24B-BD79-AF55688C3519}"/>
                </a:ext>
              </a:extLst>
            </p:cNvPr>
            <p:cNvSpPr/>
            <p:nvPr/>
          </p:nvSpPr>
          <p:spPr>
            <a:xfrm>
              <a:off x="1160104" y="2056690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449251B-DA66-0D47-AA99-339346597927}"/>
                </a:ext>
              </a:extLst>
            </p:cNvPr>
            <p:cNvSpPr/>
            <p:nvPr/>
          </p:nvSpPr>
          <p:spPr>
            <a:xfrm>
              <a:off x="1559111" y="217368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807A12A-A73D-B046-A190-2015185893F7}"/>
              </a:ext>
            </a:extLst>
          </p:cNvPr>
          <p:cNvGrpSpPr/>
          <p:nvPr/>
        </p:nvGrpSpPr>
        <p:grpSpPr>
          <a:xfrm>
            <a:off x="4082252" y="906630"/>
            <a:ext cx="1052543" cy="1310906"/>
            <a:chOff x="938266" y="1522665"/>
            <a:chExt cx="1052543" cy="1310906"/>
          </a:xfrm>
          <a:solidFill>
            <a:schemeClr val="bg1"/>
          </a:solidFill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FB8343D-7951-3543-A81F-6E2556614646}"/>
                </a:ext>
              </a:extLst>
            </p:cNvPr>
            <p:cNvSpPr/>
            <p:nvPr/>
          </p:nvSpPr>
          <p:spPr>
            <a:xfrm>
              <a:off x="938266" y="192634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52FDC77-7327-5A46-B180-991E29A263EC}"/>
                </a:ext>
              </a:extLst>
            </p:cNvPr>
            <p:cNvSpPr/>
            <p:nvPr/>
          </p:nvSpPr>
          <p:spPr>
            <a:xfrm>
              <a:off x="1642346" y="1522665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DA89AF2-D4B4-C24D-892B-A4CBC9A888CE}"/>
                </a:ext>
              </a:extLst>
            </p:cNvPr>
            <p:cNvSpPr/>
            <p:nvPr/>
          </p:nvSpPr>
          <p:spPr>
            <a:xfrm>
              <a:off x="1280024" y="2671285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A0ED5C1-0707-D14A-86A0-D1CBCAF746AE}"/>
                </a:ext>
              </a:extLst>
            </p:cNvPr>
            <p:cNvSpPr/>
            <p:nvPr/>
          </p:nvSpPr>
          <p:spPr>
            <a:xfrm>
              <a:off x="1843921" y="217368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7D1EE9-4B17-574A-A266-E5BD41AA0DFD}"/>
              </a:ext>
            </a:extLst>
          </p:cNvPr>
          <p:cNvGrpSpPr/>
          <p:nvPr/>
        </p:nvGrpSpPr>
        <p:grpSpPr>
          <a:xfrm>
            <a:off x="6513254" y="911467"/>
            <a:ext cx="1548725" cy="1159130"/>
            <a:chOff x="240509" y="1176838"/>
            <a:chExt cx="1548725" cy="1159130"/>
          </a:xfrm>
          <a:solidFill>
            <a:schemeClr val="bg1"/>
          </a:solidFill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9A745E7-C982-D54B-BBDE-9A7F2EFCD4D9}"/>
                </a:ext>
              </a:extLst>
            </p:cNvPr>
            <p:cNvSpPr/>
            <p:nvPr/>
          </p:nvSpPr>
          <p:spPr>
            <a:xfrm>
              <a:off x="240509" y="1176838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51CCD6-C600-B442-BFAC-9EC502DAAD7A}"/>
                </a:ext>
              </a:extLst>
            </p:cNvPr>
            <p:cNvSpPr/>
            <p:nvPr/>
          </p:nvSpPr>
          <p:spPr>
            <a:xfrm>
              <a:off x="1642346" y="1522665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2C20106-46CC-424D-A143-77416D83797D}"/>
                </a:ext>
              </a:extLst>
            </p:cNvPr>
            <p:cNvSpPr/>
            <p:nvPr/>
          </p:nvSpPr>
          <p:spPr>
            <a:xfrm>
              <a:off x="1160104" y="2056690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6A67283-E6C6-EC49-A5B0-861FCA79F094}"/>
                </a:ext>
              </a:extLst>
            </p:cNvPr>
            <p:cNvSpPr/>
            <p:nvPr/>
          </p:nvSpPr>
          <p:spPr>
            <a:xfrm>
              <a:off x="1559111" y="217368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B90FA7E-853B-A34F-9264-4C415CC7E437}"/>
              </a:ext>
            </a:extLst>
          </p:cNvPr>
          <p:cNvGrpSpPr/>
          <p:nvPr/>
        </p:nvGrpSpPr>
        <p:grpSpPr>
          <a:xfrm>
            <a:off x="9080675" y="956449"/>
            <a:ext cx="1548725" cy="1159130"/>
            <a:chOff x="240509" y="1176838"/>
            <a:chExt cx="1548725" cy="1159130"/>
          </a:xfrm>
          <a:solidFill>
            <a:schemeClr val="bg1"/>
          </a:solidFill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FA11EB2-91BC-CE4A-A1EC-50339727A952}"/>
                </a:ext>
              </a:extLst>
            </p:cNvPr>
            <p:cNvSpPr/>
            <p:nvPr/>
          </p:nvSpPr>
          <p:spPr>
            <a:xfrm>
              <a:off x="240509" y="1176838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9538BD4-C118-9A47-B0F5-AF9CD8445206}"/>
                </a:ext>
              </a:extLst>
            </p:cNvPr>
            <p:cNvSpPr/>
            <p:nvPr/>
          </p:nvSpPr>
          <p:spPr>
            <a:xfrm>
              <a:off x="1642346" y="1239638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3983468-B4C3-4240-8A31-D84AA157C196}"/>
                </a:ext>
              </a:extLst>
            </p:cNvPr>
            <p:cNvSpPr/>
            <p:nvPr/>
          </p:nvSpPr>
          <p:spPr>
            <a:xfrm>
              <a:off x="1160104" y="2056690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5804121-3D49-DC41-B42A-28CD0EF97C48}"/>
                </a:ext>
              </a:extLst>
            </p:cNvPr>
            <p:cNvSpPr/>
            <p:nvPr/>
          </p:nvSpPr>
          <p:spPr>
            <a:xfrm>
              <a:off x="1559111" y="217368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B7C77958-9BE7-DC49-8CD9-0782C1522649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26163" y="2387068"/>
            <a:ext cx="483249" cy="44289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4FE88C79-7E68-C545-AFAF-6F7F90A976A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35293" y="2446023"/>
            <a:ext cx="499995" cy="327975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3" name="TextBox 3072">
                <a:extLst>
                  <a:ext uri="{FF2B5EF4-FFF2-40B4-BE49-F238E27FC236}">
                    <a16:creationId xmlns:a16="http://schemas.microsoft.com/office/drawing/2014/main" id="{63D82187-FD62-B247-ADEC-E3FB6056A140}"/>
                  </a:ext>
                </a:extLst>
              </p:cNvPr>
              <p:cNvSpPr txBox="1"/>
              <p:nvPr/>
            </p:nvSpPr>
            <p:spPr>
              <a:xfrm>
                <a:off x="529949" y="2894829"/>
                <a:ext cx="44579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Same initial concentration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”</a:t>
                </a:r>
              </a:p>
            </p:txBody>
          </p:sp>
        </mc:Choice>
        <mc:Fallback xmlns="">
          <p:sp>
            <p:nvSpPr>
              <p:cNvPr id="3073" name="TextBox 3072">
                <a:extLst>
                  <a:ext uri="{FF2B5EF4-FFF2-40B4-BE49-F238E27FC236}">
                    <a16:creationId xmlns:a16="http://schemas.microsoft.com/office/drawing/2014/main" id="{63D82187-FD62-B247-ADEC-E3FB6056A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49" y="2894829"/>
                <a:ext cx="4457958" cy="461665"/>
              </a:xfrm>
              <a:prstGeom prst="rect">
                <a:avLst/>
              </a:prstGeom>
              <a:blipFill>
                <a:blip r:embed="rId4"/>
                <a:stretch>
                  <a:fillRect l="-198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2B830E-AB4A-D047-9C8F-59E3CC7CC520}"/>
                  </a:ext>
                </a:extLst>
              </p:cNvPr>
              <p:cNvSpPr txBox="1"/>
              <p:nvPr/>
            </p:nvSpPr>
            <p:spPr>
              <a:xfrm>
                <a:off x="3516681" y="823836"/>
                <a:ext cx="16624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2B830E-AB4A-D047-9C8F-59E3CC7CC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681" y="823836"/>
                <a:ext cx="1662415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0FDB0CD-E537-F74E-BC75-1AD1FF8300D0}"/>
                  </a:ext>
                </a:extLst>
              </p:cNvPr>
              <p:cNvSpPr txBox="1"/>
              <p:nvPr/>
            </p:nvSpPr>
            <p:spPr>
              <a:xfrm>
                <a:off x="8276877" y="1286907"/>
                <a:ext cx="1662415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0FDB0CD-E537-F74E-BC75-1AD1FF830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877" y="1286907"/>
                <a:ext cx="1662415" cy="491288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5" name="Rectangle 3074">
                <a:extLst>
                  <a:ext uri="{FF2B5EF4-FFF2-40B4-BE49-F238E27FC236}">
                    <a16:creationId xmlns:a16="http://schemas.microsoft.com/office/drawing/2014/main" id="{D3D0372A-7ECE-614F-B4B8-A7617F4A9B86}"/>
                  </a:ext>
                </a:extLst>
              </p:cNvPr>
              <p:cNvSpPr/>
              <p:nvPr/>
            </p:nvSpPr>
            <p:spPr>
              <a:xfrm>
                <a:off x="6586698" y="2823439"/>
                <a:ext cx="4976555" cy="695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𝒎𝒊𝒙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𝑹𝒍𝒏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b="1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𝑹𝒍𝒏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400" b="1" i="1" dirty="0"/>
              </a:p>
            </p:txBody>
          </p:sp>
        </mc:Choice>
        <mc:Fallback>
          <p:sp>
            <p:nvSpPr>
              <p:cNvPr id="3075" name="Rectangle 3074">
                <a:extLst>
                  <a:ext uri="{FF2B5EF4-FFF2-40B4-BE49-F238E27FC236}">
                    <a16:creationId xmlns:a16="http://schemas.microsoft.com/office/drawing/2014/main" id="{D3D0372A-7ECE-614F-B4B8-A7617F4A9B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698" y="2823439"/>
                <a:ext cx="4976555" cy="695383"/>
              </a:xfrm>
              <a:prstGeom prst="rect">
                <a:avLst/>
              </a:prstGeom>
              <a:blipFill>
                <a:blip r:embed="rId7"/>
                <a:stretch>
                  <a:fillRect l="-254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9" name="Straight Arrow Connector 3078">
            <a:extLst>
              <a:ext uri="{FF2B5EF4-FFF2-40B4-BE49-F238E27FC236}">
                <a16:creationId xmlns:a16="http://schemas.microsoft.com/office/drawing/2014/main" id="{84DB2DBD-8A98-D243-9C47-B944F129BC41}"/>
              </a:ext>
            </a:extLst>
          </p:cNvPr>
          <p:cNvCxnSpPr>
            <a:cxnSpLocks/>
          </p:cNvCxnSpPr>
          <p:nvPr/>
        </p:nvCxnSpPr>
        <p:spPr>
          <a:xfrm flipV="1">
            <a:off x="8602128" y="2284160"/>
            <a:ext cx="11261" cy="44408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ame 3">
            <a:extLst>
              <a:ext uri="{FF2B5EF4-FFF2-40B4-BE49-F238E27FC236}">
                <a16:creationId xmlns:a16="http://schemas.microsoft.com/office/drawing/2014/main" id="{829B8C12-4E2F-96B8-0CE5-4E9CA84541F7}"/>
              </a:ext>
            </a:extLst>
          </p:cNvPr>
          <p:cNvSpPr/>
          <p:nvPr/>
        </p:nvSpPr>
        <p:spPr>
          <a:xfrm>
            <a:off x="6568761" y="2802133"/>
            <a:ext cx="4943061" cy="754006"/>
          </a:xfrm>
          <a:prstGeom prst="frame">
            <a:avLst>
              <a:gd name="adj1" fmla="val 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065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D7A08AA8-0532-EF41-B329-0A99C839AC9A}"/>
              </a:ext>
            </a:extLst>
          </p:cNvPr>
          <p:cNvSpPr/>
          <p:nvPr/>
        </p:nvSpPr>
        <p:spPr>
          <a:xfrm>
            <a:off x="6438004" y="574873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5A9196A-580D-F14D-A5D3-1C40B858951D}"/>
              </a:ext>
            </a:extLst>
          </p:cNvPr>
          <p:cNvSpPr/>
          <p:nvPr/>
        </p:nvSpPr>
        <p:spPr>
          <a:xfrm>
            <a:off x="620147" y="577433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-1696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“Equal Initial Concentration” (E-ICE) formula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BE36AF-30BF-6643-8F50-F0EF84F6B690}"/>
              </a:ext>
            </a:extLst>
          </p:cNvPr>
          <p:cNvGrpSpPr/>
          <p:nvPr/>
        </p:nvGrpSpPr>
        <p:grpSpPr>
          <a:xfrm>
            <a:off x="565265" y="567015"/>
            <a:ext cx="11002526" cy="1978430"/>
            <a:chOff x="565265" y="615141"/>
            <a:chExt cx="11002526" cy="197843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0A3EBAB-B6A5-A646-9444-AF42128AFA41}"/>
                </a:ext>
              </a:extLst>
            </p:cNvPr>
            <p:cNvCxnSpPr/>
            <p:nvPr/>
          </p:nvCxnSpPr>
          <p:spPr>
            <a:xfrm>
              <a:off x="2261062" y="615142"/>
              <a:ext cx="0" cy="197842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5A85B85-67A0-3E42-BEC8-3CAD0B92886B}"/>
                </a:ext>
              </a:extLst>
            </p:cNvPr>
            <p:cNvGrpSpPr/>
            <p:nvPr/>
          </p:nvGrpSpPr>
          <p:grpSpPr>
            <a:xfrm>
              <a:off x="565265" y="615141"/>
              <a:ext cx="11002526" cy="1978430"/>
              <a:chOff x="565265" y="615141"/>
              <a:chExt cx="11002526" cy="197843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3D5E545-0ACF-664E-BF01-9E0B0F88A96A}"/>
                  </a:ext>
                </a:extLst>
              </p:cNvPr>
              <p:cNvGrpSpPr/>
              <p:nvPr/>
            </p:nvGrpSpPr>
            <p:grpSpPr>
              <a:xfrm>
                <a:off x="565265" y="615141"/>
                <a:ext cx="5189149" cy="1978430"/>
                <a:chOff x="565265" y="615142"/>
                <a:chExt cx="5569528" cy="1978429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D7ACDC11-5D3A-E945-A7BF-C484CEA921F0}"/>
                    </a:ext>
                  </a:extLst>
                </p:cNvPr>
                <p:cNvGrpSpPr/>
                <p:nvPr/>
              </p:nvGrpSpPr>
              <p:grpSpPr>
                <a:xfrm>
                  <a:off x="565265" y="615142"/>
                  <a:ext cx="5569528" cy="1978429"/>
                  <a:chOff x="565265" y="615142"/>
                  <a:chExt cx="5569528" cy="1978429"/>
                </a:xfrm>
              </p:grpSpPr>
              <p:sp>
                <p:nvSpPr>
                  <p:cNvPr id="27" name="Frame 26">
                    <a:extLst>
                      <a:ext uri="{FF2B5EF4-FFF2-40B4-BE49-F238E27FC236}">
                        <a16:creationId xmlns:a16="http://schemas.microsoft.com/office/drawing/2014/main" id="{F8F49FC0-463D-4A4B-B012-7D30710F3F50}"/>
                      </a:ext>
                    </a:extLst>
                  </p:cNvPr>
                  <p:cNvSpPr/>
                  <p:nvPr/>
                </p:nvSpPr>
                <p:spPr>
                  <a:xfrm>
                    <a:off x="565265" y="615142"/>
                    <a:ext cx="5569528" cy="1978429"/>
                  </a:xfrm>
                  <a:prstGeom prst="frame">
                    <a:avLst>
                      <a:gd name="adj1" fmla="val 325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11B821F4-8D6D-9940-89DB-75F04430CA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3245" y="719563"/>
                        <a:ext cx="1784275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11B821F4-8D6D-9940-89DB-75F04430CA4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3245" y="719563"/>
                        <a:ext cx="1784275" cy="46166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263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44D313B5-409A-2F4A-AD91-F6250FF1058E}"/>
                    </a:ext>
                  </a:extLst>
                </p:cNvPr>
                <p:cNvGrpSpPr/>
                <p:nvPr/>
              </p:nvGrpSpPr>
              <p:grpSpPr>
                <a:xfrm>
                  <a:off x="1011191" y="1418392"/>
                  <a:ext cx="704192" cy="813303"/>
                  <a:chOff x="7961586" y="3080780"/>
                  <a:chExt cx="704192" cy="813303"/>
                </a:xfrm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5977975E-C0E1-D440-A877-4861A1987094}"/>
                      </a:ext>
                    </a:extLst>
                  </p:cNvPr>
                  <p:cNvSpPr/>
                  <p:nvPr/>
                </p:nvSpPr>
                <p:spPr>
                  <a:xfrm>
                    <a:off x="7961586" y="32745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08625905-9803-2D43-AB7D-5B93BB1CA524}"/>
                      </a:ext>
                    </a:extLst>
                  </p:cNvPr>
                  <p:cNvSpPr/>
                  <p:nvPr/>
                </p:nvSpPr>
                <p:spPr>
                  <a:xfrm>
                    <a:off x="8508123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BD1FBBEE-2521-C841-A886-92A94BCFA9AF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E92CF092-7519-F041-BECE-57DAA5A62CB9}"/>
                      </a:ext>
                    </a:extLst>
                  </p:cNvPr>
                  <p:cNvSpPr/>
                  <p:nvPr/>
                </p:nvSpPr>
                <p:spPr>
                  <a:xfrm>
                    <a:off x="8418786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692515B-A705-304C-A00B-37EF172CC974}"/>
                  </a:ext>
                </a:extLst>
              </p:cNvPr>
              <p:cNvGrpSpPr/>
              <p:nvPr/>
            </p:nvGrpSpPr>
            <p:grpSpPr>
              <a:xfrm>
                <a:off x="6378642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19" name="Frame 18">
                  <a:extLst>
                    <a:ext uri="{FF2B5EF4-FFF2-40B4-BE49-F238E27FC236}">
                      <a16:creationId xmlns:a16="http://schemas.microsoft.com/office/drawing/2014/main" id="{02124E61-C1BF-BF45-B309-912423140552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845CE38F-B309-004F-ACAA-8A7BC9A7208A}"/>
                    </a:ext>
                  </a:extLst>
                </p:cNvPr>
                <p:cNvGrpSpPr/>
                <p:nvPr/>
              </p:nvGrpSpPr>
              <p:grpSpPr>
                <a:xfrm>
                  <a:off x="1168846" y="1312662"/>
                  <a:ext cx="4032290" cy="919033"/>
                  <a:chOff x="8119241" y="2975050"/>
                  <a:chExt cx="4032290" cy="919033"/>
                </a:xfrm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AC040FB-F30F-6240-A6B3-E06CA450D8CE}"/>
                      </a:ext>
                    </a:extLst>
                  </p:cNvPr>
                  <p:cNvSpPr/>
                  <p:nvPr/>
                </p:nvSpPr>
                <p:spPr>
                  <a:xfrm>
                    <a:off x="8638440" y="2975050"/>
                    <a:ext cx="187010" cy="1528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ED736B5D-95D1-8E49-8BA5-65A4001281CB}"/>
                      </a:ext>
                    </a:extLst>
                  </p:cNvPr>
                  <p:cNvSpPr/>
                  <p:nvPr/>
                </p:nvSpPr>
                <p:spPr>
                  <a:xfrm>
                    <a:off x="11993876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08026D60-FAE1-4546-855A-20510027F900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21900C1C-1585-F747-AC7C-9759FA370EA2}"/>
                      </a:ext>
                    </a:extLst>
                  </p:cNvPr>
                  <p:cNvSpPr/>
                  <p:nvPr/>
                </p:nvSpPr>
                <p:spPr>
                  <a:xfrm>
                    <a:off x="9383299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AE54C26-CA4E-3546-A7FC-03F04C271677}"/>
                  </a:ext>
                </a:extLst>
              </p:cNvPr>
              <p:cNvCxnSpPr/>
              <p:nvPr/>
            </p:nvCxnSpPr>
            <p:spPr>
              <a:xfrm>
                <a:off x="5880538" y="1740455"/>
                <a:ext cx="35196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98145B-0849-2E42-B996-034C4A227ACF}"/>
                  </a:ext>
                </a:extLst>
              </p:cNvPr>
              <p:cNvSpPr txBox="1"/>
              <p:nvPr/>
            </p:nvSpPr>
            <p:spPr>
              <a:xfrm>
                <a:off x="6925468" y="594715"/>
                <a:ext cx="1662415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98145B-0849-2E42-B996-034C4A227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468" y="594715"/>
                <a:ext cx="1662415" cy="491288"/>
              </a:xfrm>
              <a:prstGeom prst="rect">
                <a:avLst/>
              </a:prstGeom>
              <a:blipFill>
                <a:blip r:embed="rId3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3D224303-AFBE-A647-8525-3369CC70617D}"/>
              </a:ext>
            </a:extLst>
          </p:cNvPr>
          <p:cNvGrpSpPr/>
          <p:nvPr/>
        </p:nvGrpSpPr>
        <p:grpSpPr>
          <a:xfrm>
            <a:off x="2799831" y="948656"/>
            <a:ext cx="656098" cy="1159130"/>
            <a:chOff x="1133136" y="1176838"/>
            <a:chExt cx="656098" cy="1159130"/>
          </a:xfrm>
          <a:solidFill>
            <a:schemeClr val="bg1"/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217B787-DB1F-524C-92EC-F7AA4998E48A}"/>
                </a:ext>
              </a:extLst>
            </p:cNvPr>
            <p:cNvSpPr/>
            <p:nvPr/>
          </p:nvSpPr>
          <p:spPr>
            <a:xfrm>
              <a:off x="1133136" y="1176838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E1A290F-4C2D-4C49-A29F-DC1EEFFFAE0C}"/>
                </a:ext>
              </a:extLst>
            </p:cNvPr>
            <p:cNvSpPr/>
            <p:nvPr/>
          </p:nvSpPr>
          <p:spPr>
            <a:xfrm>
              <a:off x="1642346" y="1522665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FD1752-FF03-B24B-BD79-AF55688C3519}"/>
                </a:ext>
              </a:extLst>
            </p:cNvPr>
            <p:cNvSpPr/>
            <p:nvPr/>
          </p:nvSpPr>
          <p:spPr>
            <a:xfrm>
              <a:off x="1160104" y="2056690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449251B-DA66-0D47-AA99-339346597927}"/>
                </a:ext>
              </a:extLst>
            </p:cNvPr>
            <p:cNvSpPr/>
            <p:nvPr/>
          </p:nvSpPr>
          <p:spPr>
            <a:xfrm>
              <a:off x="1559111" y="217368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807A12A-A73D-B046-A190-2015185893F7}"/>
              </a:ext>
            </a:extLst>
          </p:cNvPr>
          <p:cNvGrpSpPr/>
          <p:nvPr/>
        </p:nvGrpSpPr>
        <p:grpSpPr>
          <a:xfrm>
            <a:off x="4082252" y="906630"/>
            <a:ext cx="1052543" cy="1310906"/>
            <a:chOff x="938266" y="1522665"/>
            <a:chExt cx="1052543" cy="1310906"/>
          </a:xfrm>
          <a:solidFill>
            <a:schemeClr val="bg1"/>
          </a:solidFill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FB8343D-7951-3543-A81F-6E2556614646}"/>
                </a:ext>
              </a:extLst>
            </p:cNvPr>
            <p:cNvSpPr/>
            <p:nvPr/>
          </p:nvSpPr>
          <p:spPr>
            <a:xfrm>
              <a:off x="938266" y="192634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52FDC77-7327-5A46-B180-991E29A263EC}"/>
                </a:ext>
              </a:extLst>
            </p:cNvPr>
            <p:cNvSpPr/>
            <p:nvPr/>
          </p:nvSpPr>
          <p:spPr>
            <a:xfrm>
              <a:off x="1642346" y="1522665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DA89AF2-D4B4-C24D-892B-A4CBC9A888CE}"/>
                </a:ext>
              </a:extLst>
            </p:cNvPr>
            <p:cNvSpPr/>
            <p:nvPr/>
          </p:nvSpPr>
          <p:spPr>
            <a:xfrm>
              <a:off x="1280024" y="2671285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A0ED5C1-0707-D14A-86A0-D1CBCAF746AE}"/>
                </a:ext>
              </a:extLst>
            </p:cNvPr>
            <p:cNvSpPr/>
            <p:nvPr/>
          </p:nvSpPr>
          <p:spPr>
            <a:xfrm>
              <a:off x="1843921" y="217368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7D1EE9-4B17-574A-A266-E5BD41AA0DFD}"/>
              </a:ext>
            </a:extLst>
          </p:cNvPr>
          <p:cNvGrpSpPr/>
          <p:nvPr/>
        </p:nvGrpSpPr>
        <p:grpSpPr>
          <a:xfrm>
            <a:off x="6513254" y="911467"/>
            <a:ext cx="1548725" cy="1159130"/>
            <a:chOff x="240509" y="1176838"/>
            <a:chExt cx="1548725" cy="1159130"/>
          </a:xfrm>
          <a:solidFill>
            <a:schemeClr val="bg1"/>
          </a:solidFill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9A745E7-C982-D54B-BBDE-9A7F2EFCD4D9}"/>
                </a:ext>
              </a:extLst>
            </p:cNvPr>
            <p:cNvSpPr/>
            <p:nvPr/>
          </p:nvSpPr>
          <p:spPr>
            <a:xfrm>
              <a:off x="240509" y="1176838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51CCD6-C600-B442-BFAC-9EC502DAAD7A}"/>
                </a:ext>
              </a:extLst>
            </p:cNvPr>
            <p:cNvSpPr/>
            <p:nvPr/>
          </p:nvSpPr>
          <p:spPr>
            <a:xfrm>
              <a:off x="1642346" y="1522665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2C20106-46CC-424D-A143-77416D83797D}"/>
                </a:ext>
              </a:extLst>
            </p:cNvPr>
            <p:cNvSpPr/>
            <p:nvPr/>
          </p:nvSpPr>
          <p:spPr>
            <a:xfrm>
              <a:off x="1160104" y="2056690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6A67283-E6C6-EC49-A5B0-861FCA79F094}"/>
                </a:ext>
              </a:extLst>
            </p:cNvPr>
            <p:cNvSpPr/>
            <p:nvPr/>
          </p:nvSpPr>
          <p:spPr>
            <a:xfrm>
              <a:off x="1559111" y="217368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B90FA7E-853B-A34F-9264-4C415CC7E437}"/>
              </a:ext>
            </a:extLst>
          </p:cNvPr>
          <p:cNvGrpSpPr/>
          <p:nvPr/>
        </p:nvGrpSpPr>
        <p:grpSpPr>
          <a:xfrm>
            <a:off x="9080675" y="956449"/>
            <a:ext cx="1548725" cy="1159130"/>
            <a:chOff x="240509" y="1176838"/>
            <a:chExt cx="1548725" cy="1159130"/>
          </a:xfrm>
          <a:solidFill>
            <a:schemeClr val="bg1"/>
          </a:solidFill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FA11EB2-91BC-CE4A-A1EC-50339727A952}"/>
                </a:ext>
              </a:extLst>
            </p:cNvPr>
            <p:cNvSpPr/>
            <p:nvPr/>
          </p:nvSpPr>
          <p:spPr>
            <a:xfrm>
              <a:off x="240509" y="1176838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9538BD4-C118-9A47-B0F5-AF9CD8445206}"/>
                </a:ext>
              </a:extLst>
            </p:cNvPr>
            <p:cNvSpPr/>
            <p:nvPr/>
          </p:nvSpPr>
          <p:spPr>
            <a:xfrm>
              <a:off x="1642346" y="1239638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3983468-B4C3-4240-8A31-D84AA157C196}"/>
                </a:ext>
              </a:extLst>
            </p:cNvPr>
            <p:cNvSpPr/>
            <p:nvPr/>
          </p:nvSpPr>
          <p:spPr>
            <a:xfrm>
              <a:off x="1160104" y="2056690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5804121-3D49-DC41-B42A-28CD0EF97C48}"/>
                </a:ext>
              </a:extLst>
            </p:cNvPr>
            <p:cNvSpPr/>
            <p:nvPr/>
          </p:nvSpPr>
          <p:spPr>
            <a:xfrm>
              <a:off x="1559111" y="217368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B7C77958-9BE7-DC49-8CD9-0782C1522649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26163" y="2387068"/>
            <a:ext cx="483249" cy="44289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4FE88C79-7E68-C545-AFAF-6F7F90A976A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35293" y="2446023"/>
            <a:ext cx="499995" cy="327975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73" name="TextBox 3072">
                <a:extLst>
                  <a:ext uri="{FF2B5EF4-FFF2-40B4-BE49-F238E27FC236}">
                    <a16:creationId xmlns:a16="http://schemas.microsoft.com/office/drawing/2014/main" id="{63D82187-FD62-B247-ADEC-E3FB6056A140}"/>
                  </a:ext>
                </a:extLst>
              </p:cNvPr>
              <p:cNvSpPr txBox="1"/>
              <p:nvPr/>
            </p:nvSpPr>
            <p:spPr>
              <a:xfrm>
                <a:off x="529949" y="2894829"/>
                <a:ext cx="44579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Same initial concentration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”</a:t>
                </a:r>
              </a:p>
            </p:txBody>
          </p:sp>
        </mc:Choice>
        <mc:Fallback>
          <p:sp>
            <p:nvSpPr>
              <p:cNvPr id="3073" name="TextBox 3072">
                <a:extLst>
                  <a:ext uri="{FF2B5EF4-FFF2-40B4-BE49-F238E27FC236}">
                    <a16:creationId xmlns:a16="http://schemas.microsoft.com/office/drawing/2014/main" id="{63D82187-FD62-B247-ADEC-E3FB6056A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49" y="2894829"/>
                <a:ext cx="4457958" cy="461665"/>
              </a:xfrm>
              <a:prstGeom prst="rect">
                <a:avLst/>
              </a:prstGeom>
              <a:blipFill>
                <a:blip r:embed="rId4"/>
                <a:stretch>
                  <a:fillRect l="-198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2B830E-AB4A-D047-9C8F-59E3CC7CC520}"/>
                  </a:ext>
                </a:extLst>
              </p:cNvPr>
              <p:cNvSpPr txBox="1"/>
              <p:nvPr/>
            </p:nvSpPr>
            <p:spPr>
              <a:xfrm>
                <a:off x="3516681" y="823836"/>
                <a:ext cx="16624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2B830E-AB4A-D047-9C8F-59E3CC7CC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681" y="823836"/>
                <a:ext cx="1662415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0FDB0CD-E537-F74E-BC75-1AD1FF8300D0}"/>
                  </a:ext>
                </a:extLst>
              </p:cNvPr>
              <p:cNvSpPr txBox="1"/>
              <p:nvPr/>
            </p:nvSpPr>
            <p:spPr>
              <a:xfrm>
                <a:off x="8276877" y="1286907"/>
                <a:ext cx="1662415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0FDB0CD-E537-F74E-BC75-1AD1FF830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877" y="1286907"/>
                <a:ext cx="1662415" cy="491288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5" name="Rectangle 3074">
                <a:extLst>
                  <a:ext uri="{FF2B5EF4-FFF2-40B4-BE49-F238E27FC236}">
                    <a16:creationId xmlns:a16="http://schemas.microsoft.com/office/drawing/2014/main" id="{D3D0372A-7ECE-614F-B4B8-A7617F4A9B86}"/>
                  </a:ext>
                </a:extLst>
              </p:cNvPr>
              <p:cNvSpPr/>
              <p:nvPr/>
            </p:nvSpPr>
            <p:spPr>
              <a:xfrm>
                <a:off x="6586698" y="2823439"/>
                <a:ext cx="4976555" cy="695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𝒎𝒊𝒙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𝑹𝒍𝒏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b="1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𝑹𝒍𝒏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400" b="1" i="1" dirty="0"/>
              </a:p>
            </p:txBody>
          </p:sp>
        </mc:Choice>
        <mc:Fallback>
          <p:sp>
            <p:nvSpPr>
              <p:cNvPr id="3075" name="Rectangle 3074">
                <a:extLst>
                  <a:ext uri="{FF2B5EF4-FFF2-40B4-BE49-F238E27FC236}">
                    <a16:creationId xmlns:a16="http://schemas.microsoft.com/office/drawing/2014/main" id="{D3D0372A-7ECE-614F-B4B8-A7617F4A9B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698" y="2823439"/>
                <a:ext cx="4976555" cy="695383"/>
              </a:xfrm>
              <a:prstGeom prst="rect">
                <a:avLst/>
              </a:prstGeom>
              <a:blipFill>
                <a:blip r:embed="rId7"/>
                <a:stretch>
                  <a:fillRect l="-254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9" name="Straight Arrow Connector 3078">
            <a:extLst>
              <a:ext uri="{FF2B5EF4-FFF2-40B4-BE49-F238E27FC236}">
                <a16:creationId xmlns:a16="http://schemas.microsoft.com/office/drawing/2014/main" id="{84DB2DBD-8A98-D243-9C47-B944F129BC41}"/>
              </a:ext>
            </a:extLst>
          </p:cNvPr>
          <p:cNvCxnSpPr>
            <a:cxnSpLocks/>
          </p:cNvCxnSpPr>
          <p:nvPr/>
        </p:nvCxnSpPr>
        <p:spPr>
          <a:xfrm flipV="1">
            <a:off x="8602128" y="2284160"/>
            <a:ext cx="11261" cy="44408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666AEC8-9D8A-897C-1717-B6862F1CF81A}"/>
                  </a:ext>
                </a:extLst>
              </p:cNvPr>
              <p:cNvSpPr/>
              <p:nvPr/>
            </p:nvSpPr>
            <p:spPr>
              <a:xfrm>
                <a:off x="565265" y="3864359"/>
                <a:ext cx="10696902" cy="21096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When the initial concentrations of reactants are the same, this is </a:t>
                </a: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𝒎𝒊𝒙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𝒕𝒐𝒕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𝒍𝒏</m:t>
                          </m:r>
                          <m:d>
                            <m:d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𝝌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𝒍𝒏</m:t>
                          </m:r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𝝌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, etc. We’ll call this the “E-ICE” formula. </a:t>
                </a:r>
                <a:endParaRPr lang="en-US" sz="2400" i="1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666AEC8-9D8A-897C-1717-B6862F1CF8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65" y="3864359"/>
                <a:ext cx="10696902" cy="2109616"/>
              </a:xfrm>
              <a:prstGeom prst="rect">
                <a:avLst/>
              </a:prstGeom>
              <a:blipFill>
                <a:blip r:embed="rId8"/>
                <a:stretch>
                  <a:fillRect l="-949" t="-2395" b="-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3C1CBB-84FD-4D2F-88DB-FF6ABA95A89C}"/>
              </a:ext>
            </a:extLst>
          </p:cNvPr>
          <p:cNvCxnSpPr>
            <a:cxnSpLocks/>
          </p:cNvCxnSpPr>
          <p:nvPr/>
        </p:nvCxnSpPr>
        <p:spPr>
          <a:xfrm flipV="1">
            <a:off x="8118728" y="3528814"/>
            <a:ext cx="0" cy="428145"/>
          </a:xfrm>
          <a:prstGeom prst="straightConnector1">
            <a:avLst/>
          </a:prstGeom>
          <a:ln w="635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ame 47">
            <a:extLst>
              <a:ext uri="{FF2B5EF4-FFF2-40B4-BE49-F238E27FC236}">
                <a16:creationId xmlns:a16="http://schemas.microsoft.com/office/drawing/2014/main" id="{7269A6C3-78BE-EC34-41FE-A3113D3D67E3}"/>
              </a:ext>
            </a:extLst>
          </p:cNvPr>
          <p:cNvSpPr/>
          <p:nvPr/>
        </p:nvSpPr>
        <p:spPr>
          <a:xfrm>
            <a:off x="6568761" y="2802133"/>
            <a:ext cx="4943061" cy="754006"/>
          </a:xfrm>
          <a:prstGeom prst="frame">
            <a:avLst>
              <a:gd name="adj1" fmla="val 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Frame 48">
            <a:extLst>
              <a:ext uri="{FF2B5EF4-FFF2-40B4-BE49-F238E27FC236}">
                <a16:creationId xmlns:a16="http://schemas.microsoft.com/office/drawing/2014/main" id="{521D45CF-9337-4E36-0F60-2648EA533ED1}"/>
              </a:ext>
            </a:extLst>
          </p:cNvPr>
          <p:cNvSpPr/>
          <p:nvPr/>
        </p:nvSpPr>
        <p:spPr>
          <a:xfrm>
            <a:off x="3157056" y="4450328"/>
            <a:ext cx="5547104" cy="754006"/>
          </a:xfrm>
          <a:prstGeom prst="frame">
            <a:avLst>
              <a:gd name="adj1" fmla="val 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80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D7A08AA8-0532-EF41-B329-0A99C839AC9A}"/>
              </a:ext>
            </a:extLst>
          </p:cNvPr>
          <p:cNvSpPr/>
          <p:nvPr/>
        </p:nvSpPr>
        <p:spPr>
          <a:xfrm>
            <a:off x="6438004" y="574873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5A9196A-580D-F14D-A5D3-1C40B858951D}"/>
              </a:ext>
            </a:extLst>
          </p:cNvPr>
          <p:cNvSpPr/>
          <p:nvPr/>
        </p:nvSpPr>
        <p:spPr>
          <a:xfrm>
            <a:off x="620147" y="577433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-16967"/>
            <a:ext cx="1046313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“Equal Initial Concentration” (E-ICE) formula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BE36AF-30BF-6643-8F50-F0EF84F6B690}"/>
              </a:ext>
            </a:extLst>
          </p:cNvPr>
          <p:cNvGrpSpPr/>
          <p:nvPr/>
        </p:nvGrpSpPr>
        <p:grpSpPr>
          <a:xfrm>
            <a:off x="565265" y="567015"/>
            <a:ext cx="11002526" cy="1978430"/>
            <a:chOff x="565265" y="615141"/>
            <a:chExt cx="11002526" cy="197843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0A3EBAB-B6A5-A646-9444-AF42128AFA41}"/>
                </a:ext>
              </a:extLst>
            </p:cNvPr>
            <p:cNvCxnSpPr/>
            <p:nvPr/>
          </p:nvCxnSpPr>
          <p:spPr>
            <a:xfrm>
              <a:off x="2261062" y="615142"/>
              <a:ext cx="0" cy="197842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5A85B85-67A0-3E42-BEC8-3CAD0B92886B}"/>
                </a:ext>
              </a:extLst>
            </p:cNvPr>
            <p:cNvGrpSpPr/>
            <p:nvPr/>
          </p:nvGrpSpPr>
          <p:grpSpPr>
            <a:xfrm>
              <a:off x="565265" y="615141"/>
              <a:ext cx="11002526" cy="1978430"/>
              <a:chOff x="565265" y="615141"/>
              <a:chExt cx="11002526" cy="197843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3D5E545-0ACF-664E-BF01-9E0B0F88A96A}"/>
                  </a:ext>
                </a:extLst>
              </p:cNvPr>
              <p:cNvGrpSpPr/>
              <p:nvPr/>
            </p:nvGrpSpPr>
            <p:grpSpPr>
              <a:xfrm>
                <a:off x="565265" y="615141"/>
                <a:ext cx="5189149" cy="1978430"/>
                <a:chOff x="565265" y="615142"/>
                <a:chExt cx="5569528" cy="1978429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D7ACDC11-5D3A-E945-A7BF-C484CEA921F0}"/>
                    </a:ext>
                  </a:extLst>
                </p:cNvPr>
                <p:cNvGrpSpPr/>
                <p:nvPr/>
              </p:nvGrpSpPr>
              <p:grpSpPr>
                <a:xfrm>
                  <a:off x="565265" y="615142"/>
                  <a:ext cx="5569528" cy="1978429"/>
                  <a:chOff x="565265" y="615142"/>
                  <a:chExt cx="5569528" cy="1978429"/>
                </a:xfrm>
              </p:grpSpPr>
              <p:sp>
                <p:nvSpPr>
                  <p:cNvPr id="27" name="Frame 26">
                    <a:extLst>
                      <a:ext uri="{FF2B5EF4-FFF2-40B4-BE49-F238E27FC236}">
                        <a16:creationId xmlns:a16="http://schemas.microsoft.com/office/drawing/2014/main" id="{F8F49FC0-463D-4A4B-B012-7D30710F3F50}"/>
                      </a:ext>
                    </a:extLst>
                  </p:cNvPr>
                  <p:cNvSpPr/>
                  <p:nvPr/>
                </p:nvSpPr>
                <p:spPr>
                  <a:xfrm>
                    <a:off x="565265" y="615142"/>
                    <a:ext cx="5569528" cy="1978429"/>
                  </a:xfrm>
                  <a:prstGeom prst="frame">
                    <a:avLst>
                      <a:gd name="adj1" fmla="val 325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11B821F4-8D6D-9940-89DB-75F04430CA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3245" y="719563"/>
                        <a:ext cx="1784275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11B821F4-8D6D-9940-89DB-75F04430CA4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3245" y="719563"/>
                        <a:ext cx="1784275" cy="46166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263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44D313B5-409A-2F4A-AD91-F6250FF1058E}"/>
                    </a:ext>
                  </a:extLst>
                </p:cNvPr>
                <p:cNvGrpSpPr/>
                <p:nvPr/>
              </p:nvGrpSpPr>
              <p:grpSpPr>
                <a:xfrm>
                  <a:off x="1011191" y="1418392"/>
                  <a:ext cx="704192" cy="813303"/>
                  <a:chOff x="7961586" y="3080780"/>
                  <a:chExt cx="704192" cy="813303"/>
                </a:xfrm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5977975E-C0E1-D440-A877-4861A1987094}"/>
                      </a:ext>
                    </a:extLst>
                  </p:cNvPr>
                  <p:cNvSpPr/>
                  <p:nvPr/>
                </p:nvSpPr>
                <p:spPr>
                  <a:xfrm>
                    <a:off x="7961586" y="32745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08625905-9803-2D43-AB7D-5B93BB1CA524}"/>
                      </a:ext>
                    </a:extLst>
                  </p:cNvPr>
                  <p:cNvSpPr/>
                  <p:nvPr/>
                </p:nvSpPr>
                <p:spPr>
                  <a:xfrm>
                    <a:off x="8508123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BD1FBBEE-2521-C841-A886-92A94BCFA9AF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E92CF092-7519-F041-BECE-57DAA5A62CB9}"/>
                      </a:ext>
                    </a:extLst>
                  </p:cNvPr>
                  <p:cNvSpPr/>
                  <p:nvPr/>
                </p:nvSpPr>
                <p:spPr>
                  <a:xfrm>
                    <a:off x="8418786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692515B-A705-304C-A00B-37EF172CC974}"/>
                  </a:ext>
                </a:extLst>
              </p:cNvPr>
              <p:cNvGrpSpPr/>
              <p:nvPr/>
            </p:nvGrpSpPr>
            <p:grpSpPr>
              <a:xfrm>
                <a:off x="6378642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19" name="Frame 18">
                  <a:extLst>
                    <a:ext uri="{FF2B5EF4-FFF2-40B4-BE49-F238E27FC236}">
                      <a16:creationId xmlns:a16="http://schemas.microsoft.com/office/drawing/2014/main" id="{02124E61-C1BF-BF45-B309-912423140552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845CE38F-B309-004F-ACAA-8A7BC9A7208A}"/>
                    </a:ext>
                  </a:extLst>
                </p:cNvPr>
                <p:cNvGrpSpPr/>
                <p:nvPr/>
              </p:nvGrpSpPr>
              <p:grpSpPr>
                <a:xfrm>
                  <a:off x="1168846" y="1312662"/>
                  <a:ext cx="4032290" cy="919033"/>
                  <a:chOff x="8119241" y="2975050"/>
                  <a:chExt cx="4032290" cy="919033"/>
                </a:xfrm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AC040FB-F30F-6240-A6B3-E06CA450D8CE}"/>
                      </a:ext>
                    </a:extLst>
                  </p:cNvPr>
                  <p:cNvSpPr/>
                  <p:nvPr/>
                </p:nvSpPr>
                <p:spPr>
                  <a:xfrm>
                    <a:off x="8638440" y="2975050"/>
                    <a:ext cx="187010" cy="1528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ED736B5D-95D1-8E49-8BA5-65A4001281CB}"/>
                      </a:ext>
                    </a:extLst>
                  </p:cNvPr>
                  <p:cNvSpPr/>
                  <p:nvPr/>
                </p:nvSpPr>
                <p:spPr>
                  <a:xfrm>
                    <a:off x="11993876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08026D60-FAE1-4546-855A-20510027F900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21900C1C-1585-F747-AC7C-9759FA370EA2}"/>
                      </a:ext>
                    </a:extLst>
                  </p:cNvPr>
                  <p:cNvSpPr/>
                  <p:nvPr/>
                </p:nvSpPr>
                <p:spPr>
                  <a:xfrm>
                    <a:off x="9383299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AE54C26-CA4E-3546-A7FC-03F04C271677}"/>
                  </a:ext>
                </a:extLst>
              </p:cNvPr>
              <p:cNvCxnSpPr/>
              <p:nvPr/>
            </p:nvCxnSpPr>
            <p:spPr>
              <a:xfrm>
                <a:off x="5880538" y="1740455"/>
                <a:ext cx="35196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98145B-0849-2E42-B996-034C4A227ACF}"/>
                  </a:ext>
                </a:extLst>
              </p:cNvPr>
              <p:cNvSpPr txBox="1"/>
              <p:nvPr/>
            </p:nvSpPr>
            <p:spPr>
              <a:xfrm>
                <a:off x="6925468" y="594715"/>
                <a:ext cx="1662415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98145B-0849-2E42-B996-034C4A227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468" y="594715"/>
                <a:ext cx="1662415" cy="491288"/>
              </a:xfrm>
              <a:prstGeom prst="rect">
                <a:avLst/>
              </a:prstGeom>
              <a:blipFill>
                <a:blip r:embed="rId3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3D224303-AFBE-A647-8525-3369CC70617D}"/>
              </a:ext>
            </a:extLst>
          </p:cNvPr>
          <p:cNvGrpSpPr/>
          <p:nvPr/>
        </p:nvGrpSpPr>
        <p:grpSpPr>
          <a:xfrm>
            <a:off x="2799831" y="948656"/>
            <a:ext cx="656098" cy="1159130"/>
            <a:chOff x="1133136" y="1176838"/>
            <a:chExt cx="656098" cy="1159130"/>
          </a:xfrm>
          <a:solidFill>
            <a:schemeClr val="bg1"/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217B787-DB1F-524C-92EC-F7AA4998E48A}"/>
                </a:ext>
              </a:extLst>
            </p:cNvPr>
            <p:cNvSpPr/>
            <p:nvPr/>
          </p:nvSpPr>
          <p:spPr>
            <a:xfrm>
              <a:off x="1133136" y="1176838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E1A290F-4C2D-4C49-A29F-DC1EEFFFAE0C}"/>
                </a:ext>
              </a:extLst>
            </p:cNvPr>
            <p:cNvSpPr/>
            <p:nvPr/>
          </p:nvSpPr>
          <p:spPr>
            <a:xfrm>
              <a:off x="1642346" y="1522665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FD1752-FF03-B24B-BD79-AF55688C3519}"/>
                </a:ext>
              </a:extLst>
            </p:cNvPr>
            <p:cNvSpPr/>
            <p:nvPr/>
          </p:nvSpPr>
          <p:spPr>
            <a:xfrm>
              <a:off x="1160104" y="2056690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449251B-DA66-0D47-AA99-339346597927}"/>
                </a:ext>
              </a:extLst>
            </p:cNvPr>
            <p:cNvSpPr/>
            <p:nvPr/>
          </p:nvSpPr>
          <p:spPr>
            <a:xfrm>
              <a:off x="1559111" y="217368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807A12A-A73D-B046-A190-2015185893F7}"/>
              </a:ext>
            </a:extLst>
          </p:cNvPr>
          <p:cNvGrpSpPr/>
          <p:nvPr/>
        </p:nvGrpSpPr>
        <p:grpSpPr>
          <a:xfrm>
            <a:off x="4082252" y="906630"/>
            <a:ext cx="1052543" cy="1310906"/>
            <a:chOff x="938266" y="1522665"/>
            <a:chExt cx="1052543" cy="1310906"/>
          </a:xfrm>
          <a:solidFill>
            <a:schemeClr val="bg1"/>
          </a:solidFill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FB8343D-7951-3543-A81F-6E2556614646}"/>
                </a:ext>
              </a:extLst>
            </p:cNvPr>
            <p:cNvSpPr/>
            <p:nvPr/>
          </p:nvSpPr>
          <p:spPr>
            <a:xfrm>
              <a:off x="938266" y="192634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52FDC77-7327-5A46-B180-991E29A263EC}"/>
                </a:ext>
              </a:extLst>
            </p:cNvPr>
            <p:cNvSpPr/>
            <p:nvPr/>
          </p:nvSpPr>
          <p:spPr>
            <a:xfrm>
              <a:off x="1642346" y="1522665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DA89AF2-D4B4-C24D-892B-A4CBC9A888CE}"/>
                </a:ext>
              </a:extLst>
            </p:cNvPr>
            <p:cNvSpPr/>
            <p:nvPr/>
          </p:nvSpPr>
          <p:spPr>
            <a:xfrm>
              <a:off x="1280024" y="2671285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A0ED5C1-0707-D14A-86A0-D1CBCAF746AE}"/>
                </a:ext>
              </a:extLst>
            </p:cNvPr>
            <p:cNvSpPr/>
            <p:nvPr/>
          </p:nvSpPr>
          <p:spPr>
            <a:xfrm>
              <a:off x="1843921" y="217368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7D1EE9-4B17-574A-A266-E5BD41AA0DFD}"/>
              </a:ext>
            </a:extLst>
          </p:cNvPr>
          <p:cNvGrpSpPr/>
          <p:nvPr/>
        </p:nvGrpSpPr>
        <p:grpSpPr>
          <a:xfrm>
            <a:off x="6513254" y="911467"/>
            <a:ext cx="1548725" cy="1159130"/>
            <a:chOff x="240509" y="1176838"/>
            <a:chExt cx="1548725" cy="1159130"/>
          </a:xfrm>
          <a:solidFill>
            <a:schemeClr val="bg1"/>
          </a:solidFill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9A745E7-C982-D54B-BBDE-9A7F2EFCD4D9}"/>
                </a:ext>
              </a:extLst>
            </p:cNvPr>
            <p:cNvSpPr/>
            <p:nvPr/>
          </p:nvSpPr>
          <p:spPr>
            <a:xfrm>
              <a:off x="240509" y="1176838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51CCD6-C600-B442-BFAC-9EC502DAAD7A}"/>
                </a:ext>
              </a:extLst>
            </p:cNvPr>
            <p:cNvSpPr/>
            <p:nvPr/>
          </p:nvSpPr>
          <p:spPr>
            <a:xfrm>
              <a:off x="1642346" y="1522665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2C20106-46CC-424D-A143-77416D83797D}"/>
                </a:ext>
              </a:extLst>
            </p:cNvPr>
            <p:cNvSpPr/>
            <p:nvPr/>
          </p:nvSpPr>
          <p:spPr>
            <a:xfrm>
              <a:off x="1160104" y="2056690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6A67283-E6C6-EC49-A5B0-861FCA79F094}"/>
                </a:ext>
              </a:extLst>
            </p:cNvPr>
            <p:cNvSpPr/>
            <p:nvPr/>
          </p:nvSpPr>
          <p:spPr>
            <a:xfrm>
              <a:off x="1559111" y="217368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B90FA7E-853B-A34F-9264-4C415CC7E437}"/>
              </a:ext>
            </a:extLst>
          </p:cNvPr>
          <p:cNvGrpSpPr/>
          <p:nvPr/>
        </p:nvGrpSpPr>
        <p:grpSpPr>
          <a:xfrm>
            <a:off x="9080675" y="956449"/>
            <a:ext cx="1548725" cy="1159130"/>
            <a:chOff x="240509" y="1176838"/>
            <a:chExt cx="1548725" cy="1159130"/>
          </a:xfrm>
          <a:solidFill>
            <a:schemeClr val="bg1"/>
          </a:solidFill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FA11EB2-91BC-CE4A-A1EC-50339727A952}"/>
                </a:ext>
              </a:extLst>
            </p:cNvPr>
            <p:cNvSpPr/>
            <p:nvPr/>
          </p:nvSpPr>
          <p:spPr>
            <a:xfrm>
              <a:off x="240509" y="1176838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9538BD4-C118-9A47-B0F5-AF9CD8445206}"/>
                </a:ext>
              </a:extLst>
            </p:cNvPr>
            <p:cNvSpPr/>
            <p:nvPr/>
          </p:nvSpPr>
          <p:spPr>
            <a:xfrm>
              <a:off x="1642346" y="1239638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3983468-B4C3-4240-8A31-D84AA157C196}"/>
                </a:ext>
              </a:extLst>
            </p:cNvPr>
            <p:cNvSpPr/>
            <p:nvPr/>
          </p:nvSpPr>
          <p:spPr>
            <a:xfrm>
              <a:off x="1160104" y="2056690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5804121-3D49-DC41-B42A-28CD0EF97C48}"/>
                </a:ext>
              </a:extLst>
            </p:cNvPr>
            <p:cNvSpPr/>
            <p:nvPr/>
          </p:nvSpPr>
          <p:spPr>
            <a:xfrm>
              <a:off x="1559111" y="217368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B7C77958-9BE7-DC49-8CD9-0782C1522649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26163" y="2387068"/>
            <a:ext cx="483249" cy="44289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4FE88C79-7E68-C545-AFAF-6F7F90A976A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35293" y="2446023"/>
            <a:ext cx="499995" cy="327975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73" name="TextBox 3072">
                <a:extLst>
                  <a:ext uri="{FF2B5EF4-FFF2-40B4-BE49-F238E27FC236}">
                    <a16:creationId xmlns:a16="http://schemas.microsoft.com/office/drawing/2014/main" id="{63D82187-FD62-B247-ADEC-E3FB6056A140}"/>
                  </a:ext>
                </a:extLst>
              </p:cNvPr>
              <p:cNvSpPr txBox="1"/>
              <p:nvPr/>
            </p:nvSpPr>
            <p:spPr>
              <a:xfrm>
                <a:off x="529949" y="2894829"/>
                <a:ext cx="44579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Same initial concentration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”</a:t>
                </a:r>
              </a:p>
            </p:txBody>
          </p:sp>
        </mc:Choice>
        <mc:Fallback>
          <p:sp>
            <p:nvSpPr>
              <p:cNvPr id="3073" name="TextBox 3072">
                <a:extLst>
                  <a:ext uri="{FF2B5EF4-FFF2-40B4-BE49-F238E27FC236}">
                    <a16:creationId xmlns:a16="http://schemas.microsoft.com/office/drawing/2014/main" id="{63D82187-FD62-B247-ADEC-E3FB6056A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49" y="2894829"/>
                <a:ext cx="4457958" cy="461665"/>
              </a:xfrm>
              <a:prstGeom prst="rect">
                <a:avLst/>
              </a:prstGeom>
              <a:blipFill>
                <a:blip r:embed="rId4"/>
                <a:stretch>
                  <a:fillRect l="-198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2B830E-AB4A-D047-9C8F-59E3CC7CC520}"/>
                  </a:ext>
                </a:extLst>
              </p:cNvPr>
              <p:cNvSpPr txBox="1"/>
              <p:nvPr/>
            </p:nvSpPr>
            <p:spPr>
              <a:xfrm>
                <a:off x="3516681" y="823836"/>
                <a:ext cx="16624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2B830E-AB4A-D047-9C8F-59E3CC7CC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681" y="823836"/>
                <a:ext cx="1662415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0FDB0CD-E537-F74E-BC75-1AD1FF8300D0}"/>
                  </a:ext>
                </a:extLst>
              </p:cNvPr>
              <p:cNvSpPr txBox="1"/>
              <p:nvPr/>
            </p:nvSpPr>
            <p:spPr>
              <a:xfrm>
                <a:off x="8276877" y="1286907"/>
                <a:ext cx="1662415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0FDB0CD-E537-F74E-BC75-1AD1FF830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877" y="1286907"/>
                <a:ext cx="1662415" cy="491288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5" name="Rectangle 3074">
                <a:extLst>
                  <a:ext uri="{FF2B5EF4-FFF2-40B4-BE49-F238E27FC236}">
                    <a16:creationId xmlns:a16="http://schemas.microsoft.com/office/drawing/2014/main" id="{D3D0372A-7ECE-614F-B4B8-A7617F4A9B86}"/>
                  </a:ext>
                </a:extLst>
              </p:cNvPr>
              <p:cNvSpPr/>
              <p:nvPr/>
            </p:nvSpPr>
            <p:spPr>
              <a:xfrm>
                <a:off x="6586698" y="2823439"/>
                <a:ext cx="4976555" cy="695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𝒎𝒊𝒙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𝑹𝒍𝒏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b="1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𝑹𝒍𝒏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400" b="1" i="1" dirty="0"/>
              </a:p>
            </p:txBody>
          </p:sp>
        </mc:Choice>
        <mc:Fallback>
          <p:sp>
            <p:nvSpPr>
              <p:cNvPr id="3075" name="Rectangle 3074">
                <a:extLst>
                  <a:ext uri="{FF2B5EF4-FFF2-40B4-BE49-F238E27FC236}">
                    <a16:creationId xmlns:a16="http://schemas.microsoft.com/office/drawing/2014/main" id="{D3D0372A-7ECE-614F-B4B8-A7617F4A9B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698" y="2823439"/>
                <a:ext cx="4976555" cy="695383"/>
              </a:xfrm>
              <a:prstGeom prst="rect">
                <a:avLst/>
              </a:prstGeom>
              <a:blipFill>
                <a:blip r:embed="rId7"/>
                <a:stretch>
                  <a:fillRect l="-254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9" name="Straight Arrow Connector 3078">
            <a:extLst>
              <a:ext uri="{FF2B5EF4-FFF2-40B4-BE49-F238E27FC236}">
                <a16:creationId xmlns:a16="http://schemas.microsoft.com/office/drawing/2014/main" id="{84DB2DBD-8A98-D243-9C47-B944F129BC41}"/>
              </a:ext>
            </a:extLst>
          </p:cNvPr>
          <p:cNvCxnSpPr>
            <a:cxnSpLocks/>
          </p:cNvCxnSpPr>
          <p:nvPr/>
        </p:nvCxnSpPr>
        <p:spPr>
          <a:xfrm flipV="1">
            <a:off x="8602128" y="2284160"/>
            <a:ext cx="11261" cy="44408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666AEC8-9D8A-897C-1717-B6862F1CF81A}"/>
                  </a:ext>
                </a:extLst>
              </p:cNvPr>
              <p:cNvSpPr/>
              <p:nvPr/>
            </p:nvSpPr>
            <p:spPr>
              <a:xfrm>
                <a:off x="565265" y="3864359"/>
                <a:ext cx="10696902" cy="28779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When the initial concentrations of reactants are the same, this is </a:t>
                </a: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𝒎𝒊𝒙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𝒕𝒐𝒕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𝒍𝒏</m:t>
                          </m:r>
                          <m:d>
                            <m:d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𝝌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𝒍𝒏</m:t>
                          </m:r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𝝌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, etc. We’ll call this the “E-ICE” formula.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(We’ll derive this later, but a start is the fact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  <a:endParaRPr lang="en-US" sz="2400" i="1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666AEC8-9D8A-897C-1717-B6862F1CF8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65" y="3864359"/>
                <a:ext cx="10696902" cy="2877904"/>
              </a:xfrm>
              <a:prstGeom prst="rect">
                <a:avLst/>
              </a:prstGeom>
              <a:blipFill>
                <a:blip r:embed="rId8"/>
                <a:stretch>
                  <a:fillRect l="-949" t="-1762" b="-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3C1CBB-84FD-4D2F-88DB-FF6ABA95A89C}"/>
              </a:ext>
            </a:extLst>
          </p:cNvPr>
          <p:cNvCxnSpPr>
            <a:cxnSpLocks/>
          </p:cNvCxnSpPr>
          <p:nvPr/>
        </p:nvCxnSpPr>
        <p:spPr>
          <a:xfrm flipV="1">
            <a:off x="8118728" y="3528814"/>
            <a:ext cx="0" cy="428145"/>
          </a:xfrm>
          <a:prstGeom prst="straightConnector1">
            <a:avLst/>
          </a:prstGeom>
          <a:ln w="635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ame 47">
            <a:extLst>
              <a:ext uri="{FF2B5EF4-FFF2-40B4-BE49-F238E27FC236}">
                <a16:creationId xmlns:a16="http://schemas.microsoft.com/office/drawing/2014/main" id="{7269A6C3-78BE-EC34-41FE-A3113D3D67E3}"/>
              </a:ext>
            </a:extLst>
          </p:cNvPr>
          <p:cNvSpPr/>
          <p:nvPr/>
        </p:nvSpPr>
        <p:spPr>
          <a:xfrm>
            <a:off x="6568761" y="2802133"/>
            <a:ext cx="4943061" cy="754006"/>
          </a:xfrm>
          <a:prstGeom prst="frame">
            <a:avLst>
              <a:gd name="adj1" fmla="val 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Frame 48">
            <a:extLst>
              <a:ext uri="{FF2B5EF4-FFF2-40B4-BE49-F238E27FC236}">
                <a16:creationId xmlns:a16="http://schemas.microsoft.com/office/drawing/2014/main" id="{521D45CF-9337-4E36-0F60-2648EA533ED1}"/>
              </a:ext>
            </a:extLst>
          </p:cNvPr>
          <p:cNvSpPr/>
          <p:nvPr/>
        </p:nvSpPr>
        <p:spPr>
          <a:xfrm>
            <a:off x="3157056" y="4450328"/>
            <a:ext cx="5547104" cy="754006"/>
          </a:xfrm>
          <a:prstGeom prst="frame">
            <a:avLst>
              <a:gd name="adj1" fmla="val 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6816C9-1F4E-DE71-D8C7-2A7A3F15C845}"/>
              </a:ext>
            </a:extLst>
          </p:cNvPr>
          <p:cNvSpPr txBox="1"/>
          <p:nvPr/>
        </p:nvSpPr>
        <p:spPr>
          <a:xfrm>
            <a:off x="0" y="-1696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“Equal Initial Concentration” (E-ICE) formula</a:t>
            </a:r>
          </a:p>
        </p:txBody>
      </p:sp>
    </p:spTree>
    <p:extLst>
      <p:ext uri="{BB962C8B-B14F-4D97-AF65-F5344CB8AC3E}">
        <p14:creationId xmlns:p14="http://schemas.microsoft.com/office/powerpoint/2010/main" val="4074049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0" y="-1541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Using the E-ICE formula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5EB95F-9709-774B-ACED-694A6C40F778}"/>
              </a:ext>
            </a:extLst>
          </p:cNvPr>
          <p:cNvGrpSpPr/>
          <p:nvPr/>
        </p:nvGrpSpPr>
        <p:grpSpPr>
          <a:xfrm>
            <a:off x="2464014" y="3142383"/>
            <a:ext cx="296779" cy="64168"/>
            <a:chOff x="1093035" y="2147339"/>
            <a:chExt cx="296779" cy="64168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70031A4-0385-A345-A474-D0FE9A7840A1}"/>
                </a:ext>
              </a:extLst>
            </p:cNvPr>
            <p:cNvSpPr/>
            <p:nvPr/>
          </p:nvSpPr>
          <p:spPr>
            <a:xfrm>
              <a:off x="1093035" y="2147339"/>
              <a:ext cx="48126" cy="641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A6A34BE-64E3-F04B-8D7F-1D8E752E479C}"/>
                </a:ext>
              </a:extLst>
            </p:cNvPr>
            <p:cNvSpPr/>
            <p:nvPr/>
          </p:nvSpPr>
          <p:spPr>
            <a:xfrm>
              <a:off x="1341688" y="2147339"/>
              <a:ext cx="48126" cy="641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BF4F499-F758-F446-B0B0-01CB9F38076A}"/>
              </a:ext>
            </a:extLst>
          </p:cNvPr>
          <p:cNvGrpSpPr/>
          <p:nvPr/>
        </p:nvGrpSpPr>
        <p:grpSpPr>
          <a:xfrm>
            <a:off x="1935203" y="474193"/>
            <a:ext cx="7122694" cy="3681096"/>
            <a:chOff x="1957137" y="-1205791"/>
            <a:chExt cx="7122694" cy="3681096"/>
          </a:xfrm>
        </p:grpSpPr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0E405D81-E3CA-E442-83E0-F75A831758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7610" y="1219378"/>
              <a:ext cx="1503948" cy="10851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B4805C3-42B1-8341-B8B1-132E6A715A97}"/>
                </a:ext>
              </a:extLst>
            </p:cNvPr>
            <p:cNvGrpSpPr/>
            <p:nvPr/>
          </p:nvGrpSpPr>
          <p:grpSpPr>
            <a:xfrm>
              <a:off x="1957137" y="-1205791"/>
              <a:ext cx="7122694" cy="3681096"/>
              <a:chOff x="1957137" y="185051"/>
              <a:chExt cx="7122694" cy="3681096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A669525E-CFEC-0A4B-9900-AFFBBAFDAEF7}"/>
                  </a:ext>
                </a:extLst>
              </p:cNvPr>
              <p:cNvCxnSpPr/>
              <p:nvPr/>
            </p:nvCxnSpPr>
            <p:spPr>
              <a:xfrm>
                <a:off x="4764505" y="2755563"/>
                <a:ext cx="1219200" cy="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08E1BD-AB52-1E4B-8DFA-43CFEB311DF5}"/>
                  </a:ext>
                </a:extLst>
              </p:cNvPr>
              <p:cNvSpPr txBox="1"/>
              <p:nvPr/>
            </p:nvSpPr>
            <p:spPr>
              <a:xfrm>
                <a:off x="4636168" y="2310063"/>
                <a:ext cx="16362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mix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14FF380-6FFF-5B42-97FD-E738DB02A24D}"/>
                  </a:ext>
                </a:extLst>
              </p:cNvPr>
              <p:cNvGrpSpPr/>
              <p:nvPr/>
            </p:nvGrpSpPr>
            <p:grpSpPr>
              <a:xfrm>
                <a:off x="1957137" y="185051"/>
                <a:ext cx="1812758" cy="3681096"/>
                <a:chOff x="1957137" y="185051"/>
                <a:chExt cx="1812758" cy="3681096"/>
              </a:xfrm>
            </p:grpSpPr>
            <p:sp>
              <p:nvSpPr>
                <p:cNvPr id="2" name="Arc 1">
                  <a:extLst>
                    <a:ext uri="{FF2B5EF4-FFF2-40B4-BE49-F238E27FC236}">
                      <a16:creationId xmlns:a16="http://schemas.microsoft.com/office/drawing/2014/main" id="{5F1459C9-891E-A149-AA36-3ABA87BDED01}"/>
                    </a:ext>
                  </a:extLst>
                </p:cNvPr>
                <p:cNvSpPr/>
                <p:nvPr/>
              </p:nvSpPr>
              <p:spPr>
                <a:xfrm>
                  <a:off x="1957137" y="185051"/>
                  <a:ext cx="1812758" cy="3681096"/>
                </a:xfrm>
                <a:prstGeom prst="arc">
                  <a:avLst>
                    <a:gd name="adj1" fmla="val 151566"/>
                    <a:gd name="adj2" fmla="val 10635116"/>
                  </a:avLst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" name="Curved Connector 3">
                  <a:extLst>
                    <a:ext uri="{FF2B5EF4-FFF2-40B4-BE49-F238E27FC236}">
                      <a16:creationId xmlns:a16="http://schemas.microsoft.com/office/drawing/2014/main" id="{B7FF46EE-5CB7-2447-BC62-A4D24D8EB9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74232" y="3429923"/>
                  <a:ext cx="1058559" cy="3089"/>
                </a:xfrm>
                <a:prstGeom prst="curved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EA14A49-4D7F-FE4A-BD88-DA609AB7AE6B}"/>
                    </a:ext>
                  </a:extLst>
                </p:cNvPr>
                <p:cNvSpPr/>
                <p:nvPr/>
              </p:nvSpPr>
              <p:spPr>
                <a:xfrm>
                  <a:off x="2715126" y="3685776"/>
                  <a:ext cx="48126" cy="6416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26B58C3-28C5-0B43-A559-03136C0ECFAB}"/>
                  </a:ext>
                </a:extLst>
              </p:cNvPr>
              <p:cNvGrpSpPr/>
              <p:nvPr/>
            </p:nvGrpSpPr>
            <p:grpSpPr>
              <a:xfrm>
                <a:off x="7267073" y="185051"/>
                <a:ext cx="1812758" cy="3681096"/>
                <a:chOff x="1957137" y="185051"/>
                <a:chExt cx="1812758" cy="3681096"/>
              </a:xfrm>
            </p:grpSpPr>
            <p:sp>
              <p:nvSpPr>
                <p:cNvPr id="20" name="Arc 19">
                  <a:extLst>
                    <a:ext uri="{FF2B5EF4-FFF2-40B4-BE49-F238E27FC236}">
                      <a16:creationId xmlns:a16="http://schemas.microsoft.com/office/drawing/2014/main" id="{02E1AE2E-0141-6546-8D02-6DA1C6F254E4}"/>
                    </a:ext>
                  </a:extLst>
                </p:cNvPr>
                <p:cNvSpPr/>
                <p:nvPr/>
              </p:nvSpPr>
              <p:spPr>
                <a:xfrm>
                  <a:off x="1957137" y="185051"/>
                  <a:ext cx="1812758" cy="3681096"/>
                </a:xfrm>
                <a:prstGeom prst="arc">
                  <a:avLst>
                    <a:gd name="adj1" fmla="val 151566"/>
                    <a:gd name="adj2" fmla="val 10635116"/>
                  </a:avLst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1" name="Curved Connector 20">
                  <a:extLst>
                    <a:ext uri="{FF2B5EF4-FFF2-40B4-BE49-F238E27FC236}">
                      <a16:creationId xmlns:a16="http://schemas.microsoft.com/office/drawing/2014/main" id="{8D9078DA-442C-C34A-8929-14DE0FB233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01252" y="2620976"/>
                  <a:ext cx="1768643" cy="1"/>
                </a:xfrm>
                <a:prstGeom prst="curved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B375C9CD-DEF3-2148-99BD-E3590CE71A61}"/>
                    </a:ext>
                  </a:extLst>
                </p:cNvPr>
                <p:cNvGrpSpPr/>
                <p:nvPr/>
              </p:nvGrpSpPr>
              <p:grpSpPr>
                <a:xfrm>
                  <a:off x="2474494" y="2725561"/>
                  <a:ext cx="617621" cy="1024383"/>
                  <a:chOff x="9095873" y="1701178"/>
                  <a:chExt cx="617621" cy="1024383"/>
                </a:xfrm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DF1361E4-0B08-AE49-8D43-BCB8A922AA2F}"/>
                      </a:ext>
                    </a:extLst>
                  </p:cNvPr>
                  <p:cNvSpPr/>
                  <p:nvPr/>
                </p:nvSpPr>
                <p:spPr>
                  <a:xfrm>
                    <a:off x="9095873" y="1701178"/>
                    <a:ext cx="48126" cy="64168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84C0DB3A-09B5-9247-9762-78CE8B2356DB}"/>
                      </a:ext>
                    </a:extLst>
                  </p:cNvPr>
                  <p:cNvSpPr/>
                  <p:nvPr/>
                </p:nvSpPr>
                <p:spPr>
                  <a:xfrm>
                    <a:off x="9665368" y="2105547"/>
                    <a:ext cx="48126" cy="64168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DB642BB1-7644-DB45-BF6E-1CF11BF893C0}"/>
                      </a:ext>
                    </a:extLst>
                  </p:cNvPr>
                  <p:cNvSpPr/>
                  <p:nvPr/>
                </p:nvSpPr>
                <p:spPr>
                  <a:xfrm>
                    <a:off x="9336505" y="2661393"/>
                    <a:ext cx="48126" cy="64168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D1D0ADF-A54C-DE44-BA43-AC8C80AFA0CF}"/>
              </a:ext>
            </a:extLst>
          </p:cNvPr>
          <p:cNvSpPr txBox="1"/>
          <p:nvPr/>
        </p:nvSpPr>
        <p:spPr>
          <a:xfrm>
            <a:off x="760843" y="1303906"/>
            <a:ext cx="4835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 mL of A and 20 mL of B </a:t>
            </a:r>
          </a:p>
          <a:p>
            <a:pPr algn="ctr"/>
            <a:r>
              <a:rPr lang="en-US" sz="2400" dirty="0"/>
              <a:t>(both 1 </a:t>
            </a:r>
            <a:r>
              <a:rPr lang="en-US" sz="2400" u="sng" dirty="0"/>
              <a:t>M</a:t>
            </a:r>
            <a:r>
              <a:rPr lang="en-US" sz="2400" dirty="0"/>
              <a:t> solutions)</a:t>
            </a:r>
            <a:endParaRPr lang="en-US" sz="2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74CF9A-7E00-324C-8D55-1570131B7178}"/>
                  </a:ext>
                </a:extLst>
              </p:cNvPr>
              <p:cNvSpPr txBox="1"/>
              <p:nvPr/>
            </p:nvSpPr>
            <p:spPr>
              <a:xfrm>
                <a:off x="1586376" y="669901"/>
                <a:ext cx="90192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𝒎𝒊𝒙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𝒕𝒐𝒕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𝒍𝒏</m:t>
                          </m:r>
                          <m:d>
                            <m:d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𝝌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𝒍𝒏</m:t>
                          </m:r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𝝌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74CF9A-7E00-324C-8D55-1570131B7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376" y="669901"/>
                <a:ext cx="9019248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rame 32">
            <a:extLst>
              <a:ext uri="{FF2B5EF4-FFF2-40B4-BE49-F238E27FC236}">
                <a16:creationId xmlns:a16="http://schemas.microsoft.com/office/drawing/2014/main" id="{AFD83AD7-FA54-DB4C-AE09-C51BFEFC79A5}"/>
              </a:ext>
            </a:extLst>
          </p:cNvPr>
          <p:cNvSpPr/>
          <p:nvPr/>
        </p:nvSpPr>
        <p:spPr>
          <a:xfrm>
            <a:off x="3327359" y="617907"/>
            <a:ext cx="5512039" cy="614993"/>
          </a:xfrm>
          <a:prstGeom prst="frame">
            <a:avLst>
              <a:gd name="adj1" fmla="val 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0AD334-18E2-AD0E-5830-D1430588131F}"/>
              </a:ext>
            </a:extLst>
          </p:cNvPr>
          <p:cNvGrpSpPr/>
          <p:nvPr/>
        </p:nvGrpSpPr>
        <p:grpSpPr>
          <a:xfrm>
            <a:off x="2811286" y="3130686"/>
            <a:ext cx="610304" cy="957711"/>
            <a:chOff x="2811286" y="3130686"/>
            <a:chExt cx="610304" cy="95771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E5A04F-EFB7-3FBB-491A-9D194D138369}"/>
                </a:ext>
              </a:extLst>
            </p:cNvPr>
            <p:cNvSpPr txBox="1"/>
            <p:nvPr/>
          </p:nvSpPr>
          <p:spPr>
            <a:xfrm>
              <a:off x="2811286" y="3719065"/>
              <a:ext cx="3074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A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9188F3-94DE-AEB0-6D59-D21E9F2A8061}"/>
                </a:ext>
              </a:extLst>
            </p:cNvPr>
            <p:cNvSpPr txBox="1"/>
            <p:nvPr/>
          </p:nvSpPr>
          <p:spPr>
            <a:xfrm>
              <a:off x="3114157" y="3130686"/>
              <a:ext cx="3074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6573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0" y="-1541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Using the E-ICE formula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5EB95F-9709-774B-ACED-694A6C40F778}"/>
              </a:ext>
            </a:extLst>
          </p:cNvPr>
          <p:cNvGrpSpPr/>
          <p:nvPr/>
        </p:nvGrpSpPr>
        <p:grpSpPr>
          <a:xfrm>
            <a:off x="2464014" y="3142383"/>
            <a:ext cx="296779" cy="64168"/>
            <a:chOff x="1093035" y="2147339"/>
            <a:chExt cx="296779" cy="64168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70031A4-0385-A345-A474-D0FE9A7840A1}"/>
                </a:ext>
              </a:extLst>
            </p:cNvPr>
            <p:cNvSpPr/>
            <p:nvPr/>
          </p:nvSpPr>
          <p:spPr>
            <a:xfrm>
              <a:off x="1093035" y="2147339"/>
              <a:ext cx="48126" cy="641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A6A34BE-64E3-F04B-8D7F-1D8E752E479C}"/>
                </a:ext>
              </a:extLst>
            </p:cNvPr>
            <p:cNvSpPr/>
            <p:nvPr/>
          </p:nvSpPr>
          <p:spPr>
            <a:xfrm>
              <a:off x="1341688" y="2147339"/>
              <a:ext cx="48126" cy="641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BF4F499-F758-F446-B0B0-01CB9F38076A}"/>
              </a:ext>
            </a:extLst>
          </p:cNvPr>
          <p:cNvGrpSpPr/>
          <p:nvPr/>
        </p:nvGrpSpPr>
        <p:grpSpPr>
          <a:xfrm>
            <a:off x="1935203" y="474193"/>
            <a:ext cx="9761621" cy="4937315"/>
            <a:chOff x="1957137" y="-1205791"/>
            <a:chExt cx="9761621" cy="4937315"/>
          </a:xfrm>
        </p:grpSpPr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0E405D81-E3CA-E442-83E0-F75A831758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7610" y="1219378"/>
              <a:ext cx="1503948" cy="10851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E3EA887-E2CF-FF47-A565-6539B23EE564}"/>
                </a:ext>
              </a:extLst>
            </p:cNvPr>
            <p:cNvGrpSpPr/>
            <p:nvPr/>
          </p:nvGrpSpPr>
          <p:grpSpPr>
            <a:xfrm>
              <a:off x="1957137" y="-1205791"/>
              <a:ext cx="9761621" cy="4937315"/>
              <a:chOff x="1957137" y="-1114351"/>
              <a:chExt cx="9761621" cy="493731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B4805C3-42B1-8341-B8B1-132E6A715A97}"/>
                  </a:ext>
                </a:extLst>
              </p:cNvPr>
              <p:cNvGrpSpPr/>
              <p:nvPr/>
            </p:nvGrpSpPr>
            <p:grpSpPr>
              <a:xfrm>
                <a:off x="1957137" y="-1114351"/>
                <a:ext cx="7122694" cy="4937315"/>
                <a:chOff x="1957137" y="185051"/>
                <a:chExt cx="7122694" cy="493731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ECD6745B-7085-9A40-9A21-FCD20DCB05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37610" y="3922037"/>
                      <a:ext cx="3545306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=0.01</m:t>
                            </m:r>
                          </m:oMath>
                        </m:oMathPara>
                      </a14:m>
                      <a:endPara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=0.02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sub>
                          </m:sSub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0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0.0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a14:m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 mol</a:t>
                      </a: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ECD6745B-7085-9A40-9A21-FCD20DCB058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7610" y="3922037"/>
                      <a:ext cx="3545306" cy="120032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A669525E-CFEC-0A4B-9900-AFFBBAFDAEF7}"/>
                    </a:ext>
                  </a:extLst>
                </p:cNvPr>
                <p:cNvCxnSpPr/>
                <p:nvPr/>
              </p:nvCxnSpPr>
              <p:spPr>
                <a:xfrm>
                  <a:off x="4764505" y="2755563"/>
                  <a:ext cx="1219200" cy="0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A08E1BD-AB52-1E4B-8DFA-43CFEB311DF5}"/>
                    </a:ext>
                  </a:extLst>
                </p:cNvPr>
                <p:cNvSpPr txBox="1"/>
                <p:nvPr/>
              </p:nvSpPr>
              <p:spPr>
                <a:xfrm>
                  <a:off x="4636168" y="2310063"/>
                  <a:ext cx="16362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Let mix</a:t>
                  </a:r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414FF380-6FFF-5B42-97FD-E738DB02A24D}"/>
                    </a:ext>
                  </a:extLst>
                </p:cNvPr>
                <p:cNvGrpSpPr/>
                <p:nvPr/>
              </p:nvGrpSpPr>
              <p:grpSpPr>
                <a:xfrm>
                  <a:off x="1957137" y="185051"/>
                  <a:ext cx="1812758" cy="3681096"/>
                  <a:chOff x="1957137" y="185051"/>
                  <a:chExt cx="1812758" cy="3681096"/>
                </a:xfrm>
              </p:grpSpPr>
              <p:sp>
                <p:nvSpPr>
                  <p:cNvPr id="2" name="Arc 1">
                    <a:extLst>
                      <a:ext uri="{FF2B5EF4-FFF2-40B4-BE49-F238E27FC236}">
                        <a16:creationId xmlns:a16="http://schemas.microsoft.com/office/drawing/2014/main" id="{5F1459C9-891E-A149-AA36-3ABA87BDED01}"/>
                      </a:ext>
                    </a:extLst>
                  </p:cNvPr>
                  <p:cNvSpPr/>
                  <p:nvPr/>
                </p:nvSpPr>
                <p:spPr>
                  <a:xfrm>
                    <a:off x="1957137" y="185051"/>
                    <a:ext cx="1812758" cy="3681096"/>
                  </a:xfrm>
                  <a:prstGeom prst="arc">
                    <a:avLst>
                      <a:gd name="adj1" fmla="val 151566"/>
                      <a:gd name="adj2" fmla="val 10635116"/>
                    </a:avLst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" name="Curved Connector 3">
                    <a:extLst>
                      <a:ext uri="{FF2B5EF4-FFF2-40B4-BE49-F238E27FC236}">
                        <a16:creationId xmlns:a16="http://schemas.microsoft.com/office/drawing/2014/main" id="{B7FF46EE-5CB7-2447-BC62-A4D24D8EB9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74232" y="3429923"/>
                    <a:ext cx="1058559" cy="3089"/>
                  </a:xfrm>
                  <a:prstGeom prst="curvedConnector3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EA14A49-4D7F-FE4A-BD88-DA609AB7AE6B}"/>
                      </a:ext>
                    </a:extLst>
                  </p:cNvPr>
                  <p:cNvSpPr/>
                  <p:nvPr/>
                </p:nvSpPr>
                <p:spPr>
                  <a:xfrm>
                    <a:off x="2715126" y="3685776"/>
                    <a:ext cx="48126" cy="64168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226B58C3-28C5-0B43-A559-03136C0ECFAB}"/>
                    </a:ext>
                  </a:extLst>
                </p:cNvPr>
                <p:cNvGrpSpPr/>
                <p:nvPr/>
              </p:nvGrpSpPr>
              <p:grpSpPr>
                <a:xfrm>
                  <a:off x="7267073" y="185051"/>
                  <a:ext cx="1812758" cy="3681096"/>
                  <a:chOff x="1957137" y="185051"/>
                  <a:chExt cx="1812758" cy="3681096"/>
                </a:xfrm>
              </p:grpSpPr>
              <p:sp>
                <p:nvSpPr>
                  <p:cNvPr id="20" name="Arc 19">
                    <a:extLst>
                      <a:ext uri="{FF2B5EF4-FFF2-40B4-BE49-F238E27FC236}">
                        <a16:creationId xmlns:a16="http://schemas.microsoft.com/office/drawing/2014/main" id="{02E1AE2E-0141-6546-8D02-6DA1C6F254E4}"/>
                      </a:ext>
                    </a:extLst>
                  </p:cNvPr>
                  <p:cNvSpPr/>
                  <p:nvPr/>
                </p:nvSpPr>
                <p:spPr>
                  <a:xfrm>
                    <a:off x="1957137" y="185051"/>
                    <a:ext cx="1812758" cy="3681096"/>
                  </a:xfrm>
                  <a:prstGeom prst="arc">
                    <a:avLst>
                      <a:gd name="adj1" fmla="val 151566"/>
                      <a:gd name="adj2" fmla="val 10635116"/>
                    </a:avLst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1" name="Curved Connector 20">
                    <a:extLst>
                      <a:ext uri="{FF2B5EF4-FFF2-40B4-BE49-F238E27FC236}">
                        <a16:creationId xmlns:a16="http://schemas.microsoft.com/office/drawing/2014/main" id="{8D9078DA-442C-C34A-8929-14DE0FB233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001252" y="2620976"/>
                    <a:ext cx="1768643" cy="1"/>
                  </a:xfrm>
                  <a:prstGeom prst="curvedConnector3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B375C9CD-DEF3-2148-99BD-E3590CE71A61}"/>
                      </a:ext>
                    </a:extLst>
                  </p:cNvPr>
                  <p:cNvGrpSpPr/>
                  <p:nvPr/>
                </p:nvGrpSpPr>
                <p:grpSpPr>
                  <a:xfrm>
                    <a:off x="2474494" y="2725561"/>
                    <a:ext cx="617621" cy="1024383"/>
                    <a:chOff x="9095873" y="1701178"/>
                    <a:chExt cx="617621" cy="1024383"/>
                  </a:xfrm>
                </p:grpSpPr>
                <p:sp>
                  <p:nvSpPr>
                    <p:cNvPr id="23" name="Oval 22">
                      <a:extLst>
                        <a:ext uri="{FF2B5EF4-FFF2-40B4-BE49-F238E27FC236}">
                          <a16:creationId xmlns:a16="http://schemas.microsoft.com/office/drawing/2014/main" id="{DF1361E4-0B08-AE49-8D43-BCB8A922AA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95873" y="1701178"/>
                      <a:ext cx="48126" cy="6416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Oval 23">
                      <a:extLst>
                        <a:ext uri="{FF2B5EF4-FFF2-40B4-BE49-F238E27FC236}">
                          <a16:creationId xmlns:a16="http://schemas.microsoft.com/office/drawing/2014/main" id="{84C0DB3A-09B5-9247-9762-78CE8B2356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5368" y="2105547"/>
                      <a:ext cx="48126" cy="6416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Oval 24">
                      <a:extLst>
                        <a:ext uri="{FF2B5EF4-FFF2-40B4-BE49-F238E27FC236}">
                          <a16:creationId xmlns:a16="http://schemas.microsoft.com/office/drawing/2014/main" id="{DB642BB1-7644-DB45-BF6E-1CF11BF893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6505" y="2661393"/>
                      <a:ext cx="48126" cy="6416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3C73CAB7-802D-7B4E-B4E2-CB7B924342C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3452" y="693331"/>
                    <a:ext cx="3545306" cy="197425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𝑡𝑜𝑡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en-US" sz="2400" b="0" i="1" dirty="0">
                      <a:solidFill>
                        <a:srgbClr val="7030A0"/>
                      </a:solidFill>
                      <a:latin typeface="Cambria Math" panose="02040503050406030204" pitchFamily="18" charset="0"/>
                    </a:endParaRPr>
                  </a:p>
                  <a:p>
                    <a:endParaRPr lang="en-US" sz="2400" b="0" i="1" dirty="0">
                      <a:solidFill>
                        <a:srgbClr val="7030A0"/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𝑡𝑜𝑡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en-US" sz="2400" b="0" i="1" dirty="0">
                      <a:solidFill>
                        <a:srgbClr val="7030A0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3C73CAB7-802D-7B4E-B4E2-CB7B924342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3452" y="693331"/>
                    <a:ext cx="3545306" cy="197425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3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D1D0ADF-A54C-DE44-BA43-AC8C80AFA0CF}"/>
              </a:ext>
            </a:extLst>
          </p:cNvPr>
          <p:cNvSpPr txBox="1"/>
          <p:nvPr/>
        </p:nvSpPr>
        <p:spPr>
          <a:xfrm>
            <a:off x="760843" y="1303906"/>
            <a:ext cx="4835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 mL of A and 20 mL of B </a:t>
            </a:r>
          </a:p>
          <a:p>
            <a:pPr algn="ctr"/>
            <a:r>
              <a:rPr lang="en-US" sz="2400" dirty="0"/>
              <a:t>(both 1 </a:t>
            </a:r>
            <a:r>
              <a:rPr lang="en-US" sz="2400" u="sng" dirty="0"/>
              <a:t>M</a:t>
            </a:r>
            <a:r>
              <a:rPr lang="en-US" sz="2400" dirty="0"/>
              <a:t> solutions)</a:t>
            </a:r>
            <a:endParaRPr lang="en-US" sz="2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74CF9A-7E00-324C-8D55-1570131B7178}"/>
                  </a:ext>
                </a:extLst>
              </p:cNvPr>
              <p:cNvSpPr txBox="1"/>
              <p:nvPr/>
            </p:nvSpPr>
            <p:spPr>
              <a:xfrm>
                <a:off x="1586376" y="669901"/>
                <a:ext cx="90192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𝒎𝒊𝒙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𝒕𝒐𝒕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𝒍𝒏</m:t>
                          </m:r>
                          <m:d>
                            <m:d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𝝌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𝒍𝒏</m:t>
                          </m:r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𝝌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74CF9A-7E00-324C-8D55-1570131B7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376" y="669901"/>
                <a:ext cx="9019248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rame 32">
            <a:extLst>
              <a:ext uri="{FF2B5EF4-FFF2-40B4-BE49-F238E27FC236}">
                <a16:creationId xmlns:a16="http://schemas.microsoft.com/office/drawing/2014/main" id="{AFD83AD7-FA54-DB4C-AE09-C51BFEFC79A5}"/>
              </a:ext>
            </a:extLst>
          </p:cNvPr>
          <p:cNvSpPr/>
          <p:nvPr/>
        </p:nvSpPr>
        <p:spPr>
          <a:xfrm>
            <a:off x="3327359" y="617907"/>
            <a:ext cx="5512039" cy="614993"/>
          </a:xfrm>
          <a:prstGeom prst="frame">
            <a:avLst>
              <a:gd name="adj1" fmla="val 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5E97CB-867C-C0BF-3D19-4FEB852CF436}"/>
                  </a:ext>
                </a:extLst>
              </p:cNvPr>
              <p:cNvSpPr txBox="1"/>
              <p:nvPr/>
            </p:nvSpPr>
            <p:spPr>
              <a:xfrm>
                <a:off x="906547" y="5600003"/>
                <a:ext cx="10110448" cy="7961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𝒎𝒊𝒙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𝟎𝟑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𝒍𝒏</m:t>
                          </m:r>
                          <m:d>
                            <m:d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𝒍𝒏</m:t>
                          </m:r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𝒎𝒐𝒍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5E97CB-867C-C0BF-3D19-4FEB852CF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47" y="5600003"/>
                <a:ext cx="10110448" cy="796115"/>
              </a:xfrm>
              <a:prstGeom prst="rect">
                <a:avLst/>
              </a:prstGeom>
              <a:blipFill>
                <a:blip r:embed="rId6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198EFC44-7B2C-7845-389B-4A6FF795B17C}"/>
              </a:ext>
            </a:extLst>
          </p:cNvPr>
          <p:cNvGrpSpPr/>
          <p:nvPr/>
        </p:nvGrpSpPr>
        <p:grpSpPr>
          <a:xfrm>
            <a:off x="2811286" y="3130686"/>
            <a:ext cx="610304" cy="957711"/>
            <a:chOff x="2811286" y="3130686"/>
            <a:chExt cx="610304" cy="9577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02DB77-8C5D-E979-E040-E5E17C157C68}"/>
                </a:ext>
              </a:extLst>
            </p:cNvPr>
            <p:cNvSpPr txBox="1"/>
            <p:nvPr/>
          </p:nvSpPr>
          <p:spPr>
            <a:xfrm>
              <a:off x="2811286" y="3719065"/>
              <a:ext cx="3074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A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D651BD-F094-F3C7-278C-5B6CAB2E79F3}"/>
                </a:ext>
              </a:extLst>
            </p:cNvPr>
            <p:cNvSpPr txBox="1"/>
            <p:nvPr/>
          </p:nvSpPr>
          <p:spPr>
            <a:xfrm>
              <a:off x="3114157" y="3130686"/>
              <a:ext cx="3074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0574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-1" y="0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If you mix a bunch of different initial volumes, you get this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6706D0-E0B0-7C82-C674-B7F492A96C63}"/>
              </a:ext>
            </a:extLst>
          </p:cNvPr>
          <p:cNvGrpSpPr/>
          <p:nvPr/>
        </p:nvGrpSpPr>
        <p:grpSpPr>
          <a:xfrm>
            <a:off x="239486" y="2216712"/>
            <a:ext cx="12198407" cy="1623875"/>
            <a:chOff x="239486" y="1231725"/>
            <a:chExt cx="12198407" cy="162387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BA04428-478D-E94F-94BF-A597FE10F375}"/>
                </a:ext>
              </a:extLst>
            </p:cNvPr>
            <p:cNvSpPr/>
            <p:nvPr/>
          </p:nvSpPr>
          <p:spPr>
            <a:xfrm>
              <a:off x="8369890" y="1264294"/>
              <a:ext cx="3289943" cy="1571525"/>
            </a:xfrm>
            <a:prstGeom prst="rect">
              <a:avLst/>
            </a:pr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BE7AB83-5C4D-E147-999C-DB69E0BDF10B}"/>
                </a:ext>
              </a:extLst>
            </p:cNvPr>
            <p:cNvSpPr/>
            <p:nvPr/>
          </p:nvSpPr>
          <p:spPr>
            <a:xfrm>
              <a:off x="4349992" y="1244514"/>
              <a:ext cx="3289943" cy="1571525"/>
            </a:xfrm>
            <a:prstGeom prst="rect">
              <a:avLst/>
            </a:pr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18A045C-3F91-4149-B4B9-F067B2497775}"/>
                </a:ext>
              </a:extLst>
            </p:cNvPr>
            <p:cNvSpPr/>
            <p:nvPr/>
          </p:nvSpPr>
          <p:spPr>
            <a:xfrm>
              <a:off x="288024" y="1244514"/>
              <a:ext cx="3289943" cy="1571525"/>
            </a:xfrm>
            <a:prstGeom prst="rect">
              <a:avLst/>
            </a:pr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FAE20F3-EC77-914F-9E83-176CD5438E1E}"/>
                </a:ext>
              </a:extLst>
            </p:cNvPr>
            <p:cNvGrpSpPr/>
            <p:nvPr/>
          </p:nvGrpSpPr>
          <p:grpSpPr>
            <a:xfrm>
              <a:off x="239486" y="1231725"/>
              <a:ext cx="3352800" cy="1611086"/>
              <a:chOff x="239486" y="1306285"/>
              <a:chExt cx="3352800" cy="161108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D8E166-DF34-0345-93E6-B096DAD8EAF1}"/>
                  </a:ext>
                </a:extLst>
              </p:cNvPr>
              <p:cNvSpPr txBox="1"/>
              <p:nvPr/>
            </p:nvSpPr>
            <p:spPr>
              <a:xfrm>
                <a:off x="304798" y="1717988"/>
                <a:ext cx="1110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60EBC00-80E3-8F4C-AA39-D404216D33F2}"/>
                  </a:ext>
                </a:extLst>
              </p:cNvPr>
              <p:cNvGrpSpPr/>
              <p:nvPr/>
            </p:nvGrpSpPr>
            <p:grpSpPr>
              <a:xfrm>
                <a:off x="239486" y="1306285"/>
                <a:ext cx="3352800" cy="1611086"/>
                <a:chOff x="239486" y="1306285"/>
                <a:chExt cx="3352800" cy="1611086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F43976CF-B6A5-A645-A7B1-C10695A91996}"/>
                    </a:ext>
                  </a:extLst>
                </p:cNvPr>
                <p:cNvGrpSpPr/>
                <p:nvPr/>
              </p:nvGrpSpPr>
              <p:grpSpPr>
                <a:xfrm>
                  <a:off x="239486" y="1306285"/>
                  <a:ext cx="3352800" cy="1611086"/>
                  <a:chOff x="283029" y="936171"/>
                  <a:chExt cx="3352800" cy="1611086"/>
                </a:xfrm>
              </p:grpSpPr>
              <p:sp>
                <p:nvSpPr>
                  <p:cNvPr id="2" name="Frame 1">
                    <a:extLst>
                      <a:ext uri="{FF2B5EF4-FFF2-40B4-BE49-F238E27FC236}">
                        <a16:creationId xmlns:a16="http://schemas.microsoft.com/office/drawing/2014/main" id="{643543D8-2326-9047-972B-EFBA320595C4}"/>
                      </a:ext>
                    </a:extLst>
                  </p:cNvPr>
                  <p:cNvSpPr/>
                  <p:nvPr/>
                </p:nvSpPr>
                <p:spPr>
                  <a:xfrm>
                    <a:off x="283029" y="936171"/>
                    <a:ext cx="3352800" cy="1611086"/>
                  </a:xfrm>
                  <a:prstGeom prst="frame">
                    <a:avLst>
                      <a:gd name="adj1" fmla="val 4392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" name="Straight Connector 3">
                    <a:extLst>
                      <a:ext uri="{FF2B5EF4-FFF2-40B4-BE49-F238E27FC236}">
                        <a16:creationId xmlns:a16="http://schemas.microsoft.com/office/drawing/2014/main" id="{EE7D2CCB-4BBF-6943-AB36-C94A2A741286}"/>
                      </a:ext>
                    </a:extLst>
                  </p:cNvPr>
                  <p:cNvCxnSpPr/>
                  <p:nvPr/>
                </p:nvCxnSpPr>
                <p:spPr>
                  <a:xfrm>
                    <a:off x="696684" y="936171"/>
                    <a:ext cx="0" cy="1611086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ADCF406-1AC6-8140-A11E-EA2134332CA8}"/>
                    </a:ext>
                  </a:extLst>
                </p:cNvPr>
                <p:cNvSpPr txBox="1"/>
                <p:nvPr/>
              </p:nvSpPr>
              <p:spPr>
                <a:xfrm>
                  <a:off x="1545773" y="1726640"/>
                  <a:ext cx="11103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B</a:t>
                  </a:r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114EAC1-E69D-1B45-9177-DF64080D95D0}"/>
                </a:ext>
              </a:extLst>
            </p:cNvPr>
            <p:cNvGrpSpPr/>
            <p:nvPr/>
          </p:nvGrpSpPr>
          <p:grpSpPr>
            <a:xfrm>
              <a:off x="4310747" y="1231725"/>
              <a:ext cx="3352800" cy="1611086"/>
              <a:chOff x="239486" y="1306285"/>
              <a:chExt cx="3352800" cy="1611086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67F4B9-4FDB-5447-8AC9-86ACA95DC64E}"/>
                  </a:ext>
                </a:extLst>
              </p:cNvPr>
              <p:cNvSpPr txBox="1"/>
              <p:nvPr/>
            </p:nvSpPr>
            <p:spPr>
              <a:xfrm>
                <a:off x="304798" y="1717988"/>
                <a:ext cx="1110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59E9895-CFA0-064A-A6B9-9FA2B35FE394}"/>
                  </a:ext>
                </a:extLst>
              </p:cNvPr>
              <p:cNvGrpSpPr/>
              <p:nvPr/>
            </p:nvGrpSpPr>
            <p:grpSpPr>
              <a:xfrm>
                <a:off x="239486" y="1306285"/>
                <a:ext cx="3352800" cy="1611086"/>
                <a:chOff x="239486" y="1306285"/>
                <a:chExt cx="3352800" cy="1611086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D56C0906-AAD0-C14A-AC5C-4947212415CA}"/>
                    </a:ext>
                  </a:extLst>
                </p:cNvPr>
                <p:cNvGrpSpPr/>
                <p:nvPr/>
              </p:nvGrpSpPr>
              <p:grpSpPr>
                <a:xfrm>
                  <a:off x="239486" y="1306285"/>
                  <a:ext cx="3352800" cy="1611086"/>
                  <a:chOff x="283029" y="936171"/>
                  <a:chExt cx="3352800" cy="1611086"/>
                </a:xfrm>
              </p:grpSpPr>
              <p:sp>
                <p:nvSpPr>
                  <p:cNvPr id="20" name="Frame 19">
                    <a:extLst>
                      <a:ext uri="{FF2B5EF4-FFF2-40B4-BE49-F238E27FC236}">
                        <a16:creationId xmlns:a16="http://schemas.microsoft.com/office/drawing/2014/main" id="{51174F37-1306-B540-82C5-C1F137CC1D71}"/>
                      </a:ext>
                    </a:extLst>
                  </p:cNvPr>
                  <p:cNvSpPr/>
                  <p:nvPr/>
                </p:nvSpPr>
                <p:spPr>
                  <a:xfrm>
                    <a:off x="283029" y="936171"/>
                    <a:ext cx="3352800" cy="1611086"/>
                  </a:xfrm>
                  <a:prstGeom prst="frame">
                    <a:avLst>
                      <a:gd name="adj1" fmla="val 4392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328D1803-C076-A741-8CD2-9798DFABCAB0}"/>
                      </a:ext>
                    </a:extLst>
                  </p:cNvPr>
                  <p:cNvCxnSpPr/>
                  <p:nvPr/>
                </p:nvCxnSpPr>
                <p:spPr>
                  <a:xfrm>
                    <a:off x="1959429" y="936171"/>
                    <a:ext cx="0" cy="1611086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42554AD-7DFA-C84D-BA45-A56E46120098}"/>
                    </a:ext>
                  </a:extLst>
                </p:cNvPr>
                <p:cNvSpPr txBox="1"/>
                <p:nvPr/>
              </p:nvSpPr>
              <p:spPr>
                <a:xfrm>
                  <a:off x="2307772" y="1713522"/>
                  <a:ext cx="11103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B</a:t>
                  </a:r>
                </a:p>
              </p:txBody>
            </p: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963B45C-15A3-214B-B626-5446F4653ED7}"/>
                </a:ext>
              </a:extLst>
            </p:cNvPr>
            <p:cNvGrpSpPr/>
            <p:nvPr/>
          </p:nvGrpSpPr>
          <p:grpSpPr>
            <a:xfrm>
              <a:off x="8338462" y="1231725"/>
              <a:ext cx="4099431" cy="1623875"/>
              <a:chOff x="239486" y="1306285"/>
              <a:chExt cx="4099431" cy="1623875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E49E1C-0CBE-0B49-BC29-1D148CEC238F}"/>
                  </a:ext>
                </a:extLst>
              </p:cNvPr>
              <p:cNvSpPr txBox="1"/>
              <p:nvPr/>
            </p:nvSpPr>
            <p:spPr>
              <a:xfrm>
                <a:off x="304798" y="1717988"/>
                <a:ext cx="1110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D16291C-6D90-FA42-90BA-A17B9FD99040}"/>
                  </a:ext>
                </a:extLst>
              </p:cNvPr>
              <p:cNvGrpSpPr/>
              <p:nvPr/>
            </p:nvGrpSpPr>
            <p:grpSpPr>
              <a:xfrm>
                <a:off x="239486" y="1306285"/>
                <a:ext cx="4099431" cy="1623875"/>
                <a:chOff x="239486" y="1306285"/>
                <a:chExt cx="4099431" cy="1623875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025ADDA1-1FA3-7E4C-9461-7F8214415698}"/>
                    </a:ext>
                  </a:extLst>
                </p:cNvPr>
                <p:cNvGrpSpPr/>
                <p:nvPr/>
              </p:nvGrpSpPr>
              <p:grpSpPr>
                <a:xfrm>
                  <a:off x="239486" y="1306285"/>
                  <a:ext cx="3352800" cy="1623875"/>
                  <a:chOff x="283029" y="936171"/>
                  <a:chExt cx="3352800" cy="1623875"/>
                </a:xfrm>
              </p:grpSpPr>
              <p:sp>
                <p:nvSpPr>
                  <p:cNvPr id="30" name="Frame 29">
                    <a:extLst>
                      <a:ext uri="{FF2B5EF4-FFF2-40B4-BE49-F238E27FC236}">
                        <a16:creationId xmlns:a16="http://schemas.microsoft.com/office/drawing/2014/main" id="{41DC0186-B6B1-6646-86B3-21E693A709FF}"/>
                      </a:ext>
                    </a:extLst>
                  </p:cNvPr>
                  <p:cNvSpPr/>
                  <p:nvPr/>
                </p:nvSpPr>
                <p:spPr>
                  <a:xfrm>
                    <a:off x="283029" y="936171"/>
                    <a:ext cx="3352800" cy="1611086"/>
                  </a:xfrm>
                  <a:prstGeom prst="frame">
                    <a:avLst>
                      <a:gd name="adj1" fmla="val 4392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79C1EAAE-00AA-7C43-8FCC-27437EA49030}"/>
                      </a:ext>
                    </a:extLst>
                  </p:cNvPr>
                  <p:cNvCxnSpPr/>
                  <p:nvPr/>
                </p:nvCxnSpPr>
                <p:spPr>
                  <a:xfrm>
                    <a:off x="3282367" y="948960"/>
                    <a:ext cx="0" cy="1611086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7392C3F-FB67-C948-92C3-F0B5F0E1222B}"/>
                    </a:ext>
                  </a:extLst>
                </p:cNvPr>
                <p:cNvSpPr txBox="1"/>
                <p:nvPr/>
              </p:nvSpPr>
              <p:spPr>
                <a:xfrm>
                  <a:off x="3228574" y="1662952"/>
                  <a:ext cx="11103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B</a:t>
                  </a:r>
                </a:p>
              </p:txBody>
            </p:sp>
          </p:grp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5B0B856-83CC-5846-A307-FD142ED19DDA}"/>
              </a:ext>
            </a:extLst>
          </p:cNvPr>
          <p:cNvGrpSpPr/>
          <p:nvPr/>
        </p:nvGrpSpPr>
        <p:grpSpPr>
          <a:xfrm>
            <a:off x="2100944" y="4203102"/>
            <a:ext cx="6945073" cy="5345973"/>
            <a:chOff x="1085776" y="3864899"/>
            <a:chExt cx="8622250" cy="48230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3BEEC3E-EF59-A44C-9A9B-F333CC403BB2}"/>
                    </a:ext>
                  </a:extLst>
                </p:cNvPr>
                <p:cNvSpPr txBox="1"/>
                <p:nvPr/>
              </p:nvSpPr>
              <p:spPr>
                <a:xfrm>
                  <a:off x="4345328" y="5647765"/>
                  <a:ext cx="250651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3BEEC3E-EF59-A44C-9A9B-F333CC403B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5328" y="5647765"/>
                  <a:ext cx="2506510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54C7A95-A3B6-C946-B0C0-05277AD0B2C5}"/>
                    </a:ext>
                  </a:extLst>
                </p:cNvPr>
                <p:cNvSpPr txBox="1"/>
                <p:nvPr/>
              </p:nvSpPr>
              <p:spPr>
                <a:xfrm>
                  <a:off x="1705098" y="5713905"/>
                  <a:ext cx="250651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54C7A95-A3B6-C946-B0C0-05277AD0B2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5098" y="5713905"/>
                  <a:ext cx="2506510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6B33B46-C28F-B14F-A577-26C4D94FD271}"/>
                    </a:ext>
                  </a:extLst>
                </p:cNvPr>
                <p:cNvSpPr txBox="1"/>
                <p:nvPr/>
              </p:nvSpPr>
              <p:spPr>
                <a:xfrm>
                  <a:off x="7201516" y="5713905"/>
                  <a:ext cx="250651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6B33B46-C28F-B14F-A577-26C4D94FD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1516" y="5713905"/>
                  <a:ext cx="2506510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C7B2158-1562-4142-8699-88116F9AD8C3}"/>
                </a:ext>
              </a:extLst>
            </p:cNvPr>
            <p:cNvGrpSpPr/>
            <p:nvPr/>
          </p:nvGrpSpPr>
          <p:grpSpPr>
            <a:xfrm>
              <a:off x="1085776" y="3864899"/>
              <a:ext cx="7650858" cy="4823087"/>
              <a:chOff x="1085776" y="3864899"/>
              <a:chExt cx="7650858" cy="4823087"/>
            </a:xfrm>
          </p:grpSpPr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B466AD2F-8E58-AF42-88EF-E60D03D83B62}"/>
                  </a:ext>
                </a:extLst>
              </p:cNvPr>
              <p:cNvSpPr/>
              <p:nvPr/>
            </p:nvSpPr>
            <p:spPr>
              <a:xfrm>
                <a:off x="2721663" y="4313211"/>
                <a:ext cx="6014971" cy="4374775"/>
              </a:xfrm>
              <a:prstGeom prst="blockArc">
                <a:avLst>
                  <a:gd name="adj1" fmla="val 12202924"/>
                  <a:gd name="adj2" fmla="val 20295942"/>
                  <a:gd name="adj3" fmla="val 106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619869A1-BA85-5544-8EC4-ED9AED43732F}"/>
                  </a:ext>
                </a:extLst>
              </p:cNvPr>
              <p:cNvCxnSpPr/>
              <p:nvPr/>
            </p:nvCxnSpPr>
            <p:spPr>
              <a:xfrm>
                <a:off x="2958353" y="5647765"/>
                <a:ext cx="5611906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C2DC37C7-D0A4-E140-B0C6-DAB15A7721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76282" y="3864899"/>
                <a:ext cx="0" cy="1800795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924C0891-6BAB-5340-B32E-50ED7DF24E92}"/>
                      </a:ext>
                    </a:extLst>
                  </p:cNvPr>
                  <p:cNvSpPr txBox="1"/>
                  <p:nvPr/>
                </p:nvSpPr>
                <p:spPr>
                  <a:xfrm>
                    <a:off x="1085776" y="4410634"/>
                    <a:ext cx="250651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924C0891-6BAB-5340-B32E-50ED7DF24E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5776" y="4410634"/>
                    <a:ext cx="2506510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866446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OK, let’s get started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8CE7F2-B40E-5026-89A7-AB8A5F41B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583" y="694803"/>
            <a:ext cx="8365040" cy="59282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316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53FEC-0B7F-574B-A59D-ED3D3786A055}"/>
              </a:ext>
            </a:extLst>
          </p:cNvPr>
          <p:cNvSpPr txBox="1"/>
          <p:nvPr/>
        </p:nvSpPr>
        <p:spPr>
          <a:xfrm>
            <a:off x="0" y="-848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Scope of today’s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9DCBB3-9859-F848-8FFB-5EBDF74A8036}"/>
              </a:ext>
            </a:extLst>
          </p:cNvPr>
          <p:cNvSpPr txBox="1"/>
          <p:nvPr/>
        </p:nvSpPr>
        <p:spPr>
          <a:xfrm>
            <a:off x="368225" y="1166842"/>
            <a:ext cx="11455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Next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Idea of </a:t>
            </a:r>
            <a:r>
              <a:rPr lang="en-US" sz="2400" b="1" dirty="0"/>
              <a:t>reaction favorability </a:t>
            </a:r>
            <a:r>
              <a:rPr lang="en-US" sz="2400" dirty="0"/>
              <a:t>(enthalpic and entropic)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Extension beyond phase transformations, to chemical reactions.</a:t>
            </a:r>
          </a:p>
        </p:txBody>
      </p:sp>
    </p:spTree>
    <p:extLst>
      <p:ext uri="{BB962C8B-B14F-4D97-AF65-F5344CB8AC3E}">
        <p14:creationId xmlns:p14="http://schemas.microsoft.com/office/powerpoint/2010/main" val="159614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667842B3-6C4D-5340-95B1-5F24A40ED1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7482670"/>
                  </p:ext>
                </p:extLst>
              </p:nvPr>
            </p:nvGraphicFramePr>
            <p:xfrm>
              <a:off x="110590" y="585750"/>
              <a:ext cx="5635610" cy="56865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83582">
                      <a:extLst>
                        <a:ext uri="{9D8B030D-6E8A-4147-A177-3AD203B41FA5}">
                          <a16:colId xmlns:a16="http://schemas.microsoft.com/office/drawing/2014/main" val="2451354662"/>
                        </a:ext>
                      </a:extLst>
                    </a:gridCol>
                    <a:gridCol w="2652028">
                      <a:extLst>
                        <a:ext uri="{9D8B030D-6E8A-4147-A177-3AD203B41FA5}">
                          <a16:colId xmlns:a16="http://schemas.microsoft.com/office/drawing/2014/main" val="2101869571"/>
                        </a:ext>
                      </a:extLst>
                    </a:gridCol>
                  </a:tblGrid>
                  <a:tr h="38212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22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US" sz="22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oMath>
                            </m:oMathPara>
                          </a14:m>
                          <a:endParaRPr lang="en-US" sz="2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9830319"/>
                      </a:ext>
                    </a:extLst>
                  </a:tr>
                  <a:tr h="11973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7030A0"/>
                              </a:solidFill>
                            </a:rPr>
                            <a:t>-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7030A0"/>
                              </a:solidFill>
                            </a:rPr>
                            <a:t>Exothermic; enthalpically favorable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FF0000"/>
                              </a:solidFill>
                            </a:rPr>
                            <a:t>Entropically favorable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9897885"/>
                      </a:ext>
                    </a:extLst>
                  </a:tr>
                  <a:tr h="11973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7030A0"/>
                              </a:solidFill>
                            </a:rPr>
                            <a:t>-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7030A0"/>
                              </a:solidFill>
                            </a:rPr>
                            <a:t>Exothermic; enthalpically favorable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FF0000"/>
                              </a:solidFill>
                            </a:rPr>
                            <a:t>Entropically unfavorable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557801"/>
                      </a:ext>
                    </a:extLst>
                  </a:tr>
                  <a:tr h="11973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7030A0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7030A0"/>
                              </a:solidFill>
                            </a:rPr>
                            <a:t>Endothermic; enthalpically unfavorable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FF0000"/>
                              </a:solidFill>
                            </a:rPr>
                            <a:t>Entropically favorable</a:t>
                          </a:r>
                        </a:p>
                        <a:p>
                          <a:pPr algn="ctr"/>
                          <a:endParaRPr lang="en-US" sz="2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623905"/>
                      </a:ext>
                    </a:extLst>
                  </a:tr>
                  <a:tr h="14226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7030A0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7030A0"/>
                              </a:solidFill>
                            </a:rPr>
                            <a:t>Endothermic; enthalpically unfavorable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FF0000"/>
                              </a:solidFill>
                            </a:rPr>
                            <a:t>Entropically unfavorable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69731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667842B3-6C4D-5340-95B1-5F24A40ED1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7482670"/>
                  </p:ext>
                </p:extLst>
              </p:nvPr>
            </p:nvGraphicFramePr>
            <p:xfrm>
              <a:off x="110590" y="585750"/>
              <a:ext cx="5635610" cy="56865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83582">
                      <a:extLst>
                        <a:ext uri="{9D8B030D-6E8A-4147-A177-3AD203B41FA5}">
                          <a16:colId xmlns:a16="http://schemas.microsoft.com/office/drawing/2014/main" val="2451354662"/>
                        </a:ext>
                      </a:extLst>
                    </a:gridCol>
                    <a:gridCol w="2652028">
                      <a:extLst>
                        <a:ext uri="{9D8B030D-6E8A-4147-A177-3AD203B41FA5}">
                          <a16:colId xmlns:a16="http://schemas.microsoft.com/office/drawing/2014/main" val="2101869571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941" r="-89407" b="-1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919" t="-2941" r="-957" b="-12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9830319"/>
                      </a:ext>
                    </a:extLst>
                  </a:tr>
                  <a:tr h="11973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7030A0"/>
                              </a:solidFill>
                            </a:rPr>
                            <a:t>-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7030A0"/>
                              </a:solidFill>
                            </a:rPr>
                            <a:t>Exothermic; enthalpically favorable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FF0000"/>
                              </a:solidFill>
                            </a:rPr>
                            <a:t>Entropically favorable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9897885"/>
                      </a:ext>
                    </a:extLst>
                  </a:tr>
                  <a:tr h="11973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7030A0"/>
                              </a:solidFill>
                            </a:rPr>
                            <a:t>-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7030A0"/>
                              </a:solidFill>
                            </a:rPr>
                            <a:t>Exothermic; enthalpically favorable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FF0000"/>
                              </a:solidFill>
                            </a:rPr>
                            <a:t>Entropically unfavorable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557801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7030A0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7030A0"/>
                              </a:solidFill>
                            </a:rPr>
                            <a:t>Endothermic; enthalpically unfavorable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FF0000"/>
                              </a:solidFill>
                            </a:rPr>
                            <a:t>Entropically favorable</a:t>
                          </a:r>
                        </a:p>
                        <a:p>
                          <a:pPr algn="ctr"/>
                          <a:endParaRPr lang="en-US" sz="2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623905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7030A0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7030A0"/>
                              </a:solidFill>
                            </a:rPr>
                            <a:t>Endothermic; enthalpically unfavorable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FF0000"/>
                              </a:solidFill>
                            </a:rPr>
                            <a:t>Entropically unfavorable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6973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8B743CC-CCE1-894F-BBD8-1C361C0CD0A1}"/>
              </a:ext>
            </a:extLst>
          </p:cNvPr>
          <p:cNvSpPr txBox="1"/>
          <p:nvPr/>
        </p:nvSpPr>
        <p:spPr>
          <a:xfrm>
            <a:off x="0" y="-848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Reaction favorability and unfavorability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BF5FB2-4154-8D84-C168-EBA1897CD437}"/>
                  </a:ext>
                </a:extLst>
              </p:cNvPr>
              <p:cNvSpPr txBox="1"/>
              <p:nvPr/>
            </p:nvSpPr>
            <p:spPr>
              <a:xfrm>
                <a:off x="5937813" y="805668"/>
                <a:ext cx="6053560" cy="5125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According to the 2</a:t>
                </a:r>
                <a:r>
                  <a:rPr lang="en-US" sz="2400" baseline="30000" dirty="0"/>
                  <a:t>nd</a:t>
                </a:r>
                <a:r>
                  <a:rPr lang="en-US" sz="2400" dirty="0"/>
                  <a:t> Law,</a:t>
                </a:r>
              </a:p>
              <a:p>
                <a:endParaRPr 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𝒕𝒐𝒕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𝒔𝒖𝒓𝒓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400" dirty="0"/>
                  <a:t> (no subscript) refers to the </a:t>
                </a:r>
                <a:r>
                  <a:rPr lang="en-US" sz="2400" b="1" dirty="0"/>
                  <a:t>system</a:t>
                </a:r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−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𝒗𝒂𝒑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𝒔𝒖𝒓𝒓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. In the table, “Favorable” =&gt; “makes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</m:oMath>
                </a14:m>
                <a:r>
                  <a:rPr lang="en-US" sz="2400" dirty="0"/>
                  <a:t> more positive.” Therefore …</a:t>
                </a:r>
              </a:p>
              <a:p>
                <a:r>
                  <a:rPr lang="en-US" sz="24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=&gt;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enthalpically favorable</a:t>
                </a:r>
                <a:r>
                  <a:rPr lang="en-US" sz="2400" dirty="0">
                    <a:solidFill>
                      <a:schemeClr val="tx1"/>
                    </a:solidFill>
                  </a:rPr>
                  <a:t>, while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=&gt; </a:t>
                </a:r>
                <a:r>
                  <a:rPr lang="en-US" sz="2400" b="1" dirty="0"/>
                  <a:t>enthalpically unfavorable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=&gt; </a:t>
                </a:r>
                <a:r>
                  <a:rPr lang="en-US" sz="2400" b="1" dirty="0"/>
                  <a:t>entropically favorable</a:t>
                </a:r>
                <a:r>
                  <a:rPr lang="en-US" sz="2400" dirty="0"/>
                  <a:t>, while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400" dirty="0"/>
                  <a:t> =&gt; </a:t>
                </a:r>
                <a:r>
                  <a:rPr lang="en-US" sz="2400" b="1" dirty="0"/>
                  <a:t>entropically unfavorable</a:t>
                </a:r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BF5FB2-4154-8D84-C168-EBA1897CD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813" y="805668"/>
                <a:ext cx="6053560" cy="5125314"/>
              </a:xfrm>
              <a:prstGeom prst="rect">
                <a:avLst/>
              </a:prstGeom>
              <a:blipFill>
                <a:blip r:embed="rId3"/>
                <a:stretch>
                  <a:fillRect l="-1674" t="-988" b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05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13F3E96F-9386-4445-8D43-8F437E271685}"/>
              </a:ext>
            </a:extLst>
          </p:cNvPr>
          <p:cNvSpPr txBox="1"/>
          <p:nvPr/>
        </p:nvSpPr>
        <p:spPr>
          <a:xfrm>
            <a:off x="0" y="-848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Beyond phase transformations: a general statement of the 2</a:t>
            </a:r>
            <a:r>
              <a:rPr lang="en-US" sz="2400" b="1" baseline="30000" dirty="0"/>
              <a:t>nd</a:t>
            </a:r>
            <a:r>
              <a:rPr lang="en-US" sz="2400" b="1" dirty="0"/>
              <a:t> Law of thermodynamics</a:t>
            </a:r>
            <a:endParaRPr lang="en-US" sz="24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BCCAE46-69B2-2E4F-A9AA-0A18B54C8B5D}"/>
              </a:ext>
            </a:extLst>
          </p:cNvPr>
          <p:cNvGrpSpPr/>
          <p:nvPr/>
        </p:nvGrpSpPr>
        <p:grpSpPr>
          <a:xfrm>
            <a:off x="9719916" y="4653764"/>
            <a:ext cx="2090056" cy="1699474"/>
            <a:chOff x="522515" y="4731080"/>
            <a:chExt cx="2090056" cy="169947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A153A65-FFFF-C14F-8D7B-319A4EBAFACC}"/>
                </a:ext>
              </a:extLst>
            </p:cNvPr>
            <p:cNvGrpSpPr/>
            <p:nvPr/>
          </p:nvGrpSpPr>
          <p:grpSpPr>
            <a:xfrm>
              <a:off x="522515" y="4731080"/>
              <a:ext cx="2090056" cy="1699474"/>
              <a:chOff x="7218314" y="504165"/>
              <a:chExt cx="4346224" cy="3995928"/>
            </a:xfrm>
          </p:grpSpPr>
          <p:pic>
            <p:nvPicPr>
              <p:cNvPr id="40" name="Picture 4" descr="Water Boiling Sound FX - YouTube">
                <a:extLst>
                  <a:ext uri="{FF2B5EF4-FFF2-40B4-BE49-F238E27FC236}">
                    <a16:creationId xmlns:a16="http://schemas.microsoft.com/office/drawing/2014/main" id="{A4E6E9F6-E2DA-DC44-B2A5-81FA52CBB5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15" r="17603"/>
              <a:stretch/>
            </p:blipFill>
            <p:spPr bwMode="auto">
              <a:xfrm>
                <a:off x="7218314" y="504165"/>
                <a:ext cx="4346224" cy="3995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Up Arrow 40">
                <a:extLst>
                  <a:ext uri="{FF2B5EF4-FFF2-40B4-BE49-F238E27FC236}">
                    <a16:creationId xmlns:a16="http://schemas.microsoft.com/office/drawing/2014/main" id="{79FC4DF3-2CBD-E140-AB5D-3AA881A76E21}"/>
                  </a:ext>
                </a:extLst>
              </p:cNvPr>
              <p:cNvSpPr/>
              <p:nvPr/>
            </p:nvSpPr>
            <p:spPr>
              <a:xfrm>
                <a:off x="9391426" y="3571028"/>
                <a:ext cx="474134" cy="725311"/>
              </a:xfrm>
              <a:prstGeom prst="up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2C74B5E-645D-2246-A3D3-38F478A4CC54}"/>
                    </a:ext>
                  </a:extLst>
                </p:cNvPr>
                <p:cNvSpPr txBox="1"/>
                <p:nvPr/>
              </p:nvSpPr>
              <p:spPr>
                <a:xfrm>
                  <a:off x="607023" y="5962145"/>
                  <a:ext cx="9605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-</a:t>
                  </a:r>
                  <a14:m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09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2C74B5E-645D-2246-A3D3-38F478A4C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023" y="5962145"/>
                  <a:ext cx="96052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195" t="-10000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6FC732D-D4A6-F14B-B03F-A431182D31D8}"/>
                  </a:ext>
                </a:extLst>
              </p:cNvPr>
              <p:cNvSpPr txBox="1"/>
              <p:nvPr/>
            </p:nvSpPr>
            <p:spPr>
              <a:xfrm>
                <a:off x="167005" y="752454"/>
                <a:ext cx="11857990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, then a process is </a:t>
                </a:r>
                <a:r>
                  <a:rPr lang="en-US" sz="2400" b="1" dirty="0"/>
                  <a:t>spontaneous under the stated conditions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, the process is</a:t>
                </a:r>
                <a:r>
                  <a:rPr lang="en-US" sz="2400" b="1" dirty="0"/>
                  <a:t> not spontaneous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, the process is</a:t>
                </a:r>
                <a:r>
                  <a:rPr lang="en-US" sz="2400" b="1" dirty="0"/>
                  <a:t> in equilibrium</a:t>
                </a:r>
              </a:p>
              <a:p>
                <a:endParaRPr lang="en-US" sz="2400" b="1" dirty="0"/>
              </a:p>
              <a:p>
                <a:r>
                  <a:rPr lang="en-US" sz="2400" dirty="0"/>
                  <a:t>The difference here compared to what we talked about last time is that the process in question is not limited to phase transformations, or even isothermal conditions! Here’s an example: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Is the reaction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→2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𝐻𝐹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spontaneous under standard conditions?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6FC732D-D4A6-F14B-B03F-A431182D3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05" y="752454"/>
                <a:ext cx="11857990" cy="3416320"/>
              </a:xfrm>
              <a:prstGeom prst="rect">
                <a:avLst/>
              </a:prstGeom>
              <a:blipFill>
                <a:blip r:embed="rId4"/>
                <a:stretch>
                  <a:fillRect l="-748" t="-111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05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/>
              <p:nvPr/>
            </p:nvSpPr>
            <p:spPr>
              <a:xfrm>
                <a:off x="0" y="-848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Thermodynamics of the reaction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𝑯𝑭</m:t>
                    </m:r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848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/>
              <p:nvPr/>
            </p:nvSpPr>
            <p:spPr>
              <a:xfrm>
                <a:off x="335666" y="1379304"/>
                <a:ext cx="6933235" cy="4099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See </a:t>
                </a:r>
                <a:r>
                  <a:rPr lang="en-US" sz="2400" dirty="0">
                    <a:hlinkClick r:id="rId3"/>
                  </a:rPr>
                  <a:t>this table</a:t>
                </a:r>
                <a:r>
                  <a:rPr lang="en-US" sz="2400" dirty="0"/>
                  <a:t>. Standard conditions (1 atm and 298 K) mean no cruising required.</a:t>
                </a:r>
              </a:p>
              <a:p>
                <a:endParaRPr lang="en-US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𝑟𝑥𝑛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products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reactants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×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174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131+203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+14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means the </a:t>
                </a:r>
                <a:r>
                  <a:rPr lang="en-US" sz="2400" b="1" dirty="0"/>
                  <a:t>system</a:t>
                </a:r>
                <a:r>
                  <a:rPr lang="en-US" sz="2400" dirty="0"/>
                  <a:t> becomes more highly entropic (evidently, two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𝐻𝐹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molecules have more entropy than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and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molecule): </a:t>
                </a:r>
                <a:r>
                  <a:rPr lang="en-US" sz="2400" b="1" dirty="0"/>
                  <a:t>entropically favorable</a:t>
                </a:r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66" y="1379304"/>
                <a:ext cx="6933235" cy="4099392"/>
              </a:xfrm>
              <a:prstGeom prst="rect">
                <a:avLst/>
              </a:prstGeom>
              <a:blipFill>
                <a:blip r:embed="rId4"/>
                <a:stretch>
                  <a:fillRect l="-1463" t="-1235" r="-366" b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6957FFB-5262-22B6-D0DB-72B149930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3557" y="1017550"/>
            <a:ext cx="4306241" cy="435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0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6F3FBE-52DA-B052-4391-D41E6E32B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557" y="1017550"/>
            <a:ext cx="4306241" cy="4358333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4DA3D48-7D43-E337-3CB3-8389BE506BD6}"/>
              </a:ext>
            </a:extLst>
          </p:cNvPr>
          <p:cNvSpPr/>
          <p:nvPr/>
        </p:nvSpPr>
        <p:spPr>
          <a:xfrm>
            <a:off x="9988882" y="3234487"/>
            <a:ext cx="1898319" cy="720725"/>
          </a:xfrm>
          <a:prstGeom prst="roundRect">
            <a:avLst/>
          </a:prstGeom>
          <a:solidFill>
            <a:schemeClr val="accent6">
              <a:alpha val="3557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660A60B-BD62-F1A9-D282-B6739D168C07}"/>
              </a:ext>
            </a:extLst>
          </p:cNvPr>
          <p:cNvSpPr/>
          <p:nvPr/>
        </p:nvSpPr>
        <p:spPr>
          <a:xfrm>
            <a:off x="9988881" y="1445806"/>
            <a:ext cx="1898319" cy="720725"/>
          </a:xfrm>
          <a:prstGeom prst="roundRect">
            <a:avLst/>
          </a:prstGeom>
          <a:solidFill>
            <a:schemeClr val="accent6">
              <a:alpha val="3557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E3A50F-8472-A6A5-C765-BD22F72509F7}"/>
                  </a:ext>
                </a:extLst>
              </p:cNvPr>
              <p:cNvSpPr txBox="1"/>
              <p:nvPr/>
            </p:nvSpPr>
            <p:spPr>
              <a:xfrm>
                <a:off x="335666" y="1379304"/>
                <a:ext cx="6933235" cy="4099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See </a:t>
                </a:r>
                <a:r>
                  <a:rPr lang="en-US" sz="2400" dirty="0">
                    <a:hlinkClick r:id="rId3"/>
                  </a:rPr>
                  <a:t>this table</a:t>
                </a:r>
                <a:r>
                  <a:rPr lang="en-US" sz="2400" dirty="0"/>
                  <a:t>. Standard conditions (1 atm and 298 K) mean no cruising required.</a:t>
                </a:r>
              </a:p>
              <a:p>
                <a:endParaRPr lang="en-US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𝑟𝑥𝑛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products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reactants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×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174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131+203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+14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means the </a:t>
                </a:r>
                <a:r>
                  <a:rPr lang="en-US" sz="2400" b="1" dirty="0"/>
                  <a:t>system</a:t>
                </a:r>
                <a:r>
                  <a:rPr lang="en-US" sz="2400" dirty="0"/>
                  <a:t> becomes more highly entropic (evidently, two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𝐻𝐹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molecules have more entropy than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and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molecule): </a:t>
                </a:r>
                <a:r>
                  <a:rPr lang="en-US" sz="2400" b="1" dirty="0"/>
                  <a:t>entropically favorable</a:t>
                </a:r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E3A50F-8472-A6A5-C765-BD22F7250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66" y="1379304"/>
                <a:ext cx="6933235" cy="4099392"/>
              </a:xfrm>
              <a:prstGeom prst="rect">
                <a:avLst/>
              </a:prstGeom>
              <a:blipFill>
                <a:blip r:embed="rId4"/>
                <a:stretch>
                  <a:fillRect l="-1463" t="-1235" r="-366" b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B2A166-AC18-D48E-4761-37E7C9162A7F}"/>
                  </a:ext>
                </a:extLst>
              </p:cNvPr>
              <p:cNvSpPr txBox="1"/>
              <p:nvPr/>
            </p:nvSpPr>
            <p:spPr>
              <a:xfrm>
                <a:off x="0" y="-848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Thermodynamics of the reaction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𝑯𝑭</m:t>
                    </m:r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B2A166-AC18-D48E-4761-37E7C9162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848"/>
                <a:ext cx="12192000" cy="461665"/>
              </a:xfrm>
              <a:prstGeom prst="rect">
                <a:avLst/>
              </a:prstGeom>
              <a:blipFill>
                <a:blip r:embed="rId5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90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038024-BA82-9C6C-387C-CD834DDC5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557" y="1017550"/>
            <a:ext cx="4306241" cy="43583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B58403-8D86-4CA5-A184-4E165C736B9A}"/>
                  </a:ext>
                </a:extLst>
              </p:cNvPr>
              <p:cNvSpPr txBox="1"/>
              <p:nvPr/>
            </p:nvSpPr>
            <p:spPr>
              <a:xfrm>
                <a:off x="153792" y="912619"/>
                <a:ext cx="7646686" cy="3845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To find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𝑠𝑢𝑟𝑟</m:t>
                        </m:r>
                      </m:sub>
                    </m:sSub>
                  </m:oMath>
                </a14:m>
                <a:r>
                  <a:rPr lang="en-US" sz="2400" dirty="0"/>
                  <a:t>, we have to find the </a:t>
                </a:r>
                <a:r>
                  <a:rPr lang="en-US" sz="2400" b="1" dirty="0"/>
                  <a:t>heat absorbed or released </a:t>
                </a:r>
                <a:r>
                  <a:rPr lang="en-US" sz="2400" dirty="0"/>
                  <a:t>to the surroundings: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𝑠𝑢𝑟𝑟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where (again) we’re leaving off subscripts if we’re talking about the system.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products</m:t>
                        </m:r>
                      </m:e>
                    </m:d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reactants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B58403-8D86-4CA5-A184-4E165C736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92" y="912619"/>
                <a:ext cx="7646686" cy="3845348"/>
              </a:xfrm>
              <a:prstGeom prst="rect">
                <a:avLst/>
              </a:prstGeom>
              <a:blipFill>
                <a:blip r:embed="rId3"/>
                <a:stretch>
                  <a:fillRect l="-1327" t="-990" b="-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037B14-011D-73A8-8100-0D72839C2EC7}"/>
                  </a:ext>
                </a:extLst>
              </p:cNvPr>
              <p:cNvSpPr txBox="1"/>
              <p:nvPr/>
            </p:nvSpPr>
            <p:spPr>
              <a:xfrm>
                <a:off x="0" y="-848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Thermodynamics of the reaction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𝑯𝑭</m:t>
                    </m:r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037B14-011D-73A8-8100-0D72839C2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848"/>
                <a:ext cx="12192000" cy="461665"/>
              </a:xfrm>
              <a:prstGeom prst="rect">
                <a:avLst/>
              </a:prstGeom>
              <a:blipFill>
                <a:blip r:embed="rId4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286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645D12-A398-E7BD-6FA9-886BCE5EB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557" y="1017550"/>
            <a:ext cx="4306241" cy="43583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CC14F6-9A7E-78CD-8076-B0DE9C0C6A64}"/>
                  </a:ext>
                </a:extLst>
              </p:cNvPr>
              <p:cNvSpPr txBox="1"/>
              <p:nvPr/>
            </p:nvSpPr>
            <p:spPr>
              <a:xfrm>
                <a:off x="153792" y="912619"/>
                <a:ext cx="7646686" cy="4214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To find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𝑠𝑢𝑟𝑟</m:t>
                        </m:r>
                      </m:sub>
                    </m:sSub>
                  </m:oMath>
                </a14:m>
                <a:r>
                  <a:rPr lang="en-US" sz="2400" dirty="0"/>
                  <a:t>, we have to find the </a:t>
                </a:r>
                <a:r>
                  <a:rPr lang="en-US" sz="2400" b="1" dirty="0"/>
                  <a:t>heat absorbed or released </a:t>
                </a:r>
                <a:r>
                  <a:rPr lang="en-US" sz="2400" dirty="0"/>
                  <a:t>to the surroundings: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𝑠𝑢𝑟𝑟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where (again) we’re leaving off subscripts if we’re talking about the system.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products</m:t>
                        </m:r>
                      </m:e>
                    </m:d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reactants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×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−269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−0 −0</m:t>
                    </m:r>
                    <m:r>
                      <a:rPr lang="en-US" sz="24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CC14F6-9A7E-78CD-8076-B0DE9C0C6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92" y="912619"/>
                <a:ext cx="7646686" cy="4214680"/>
              </a:xfrm>
              <a:prstGeom prst="rect">
                <a:avLst/>
              </a:prstGeom>
              <a:blipFill>
                <a:blip r:embed="rId3"/>
                <a:stretch>
                  <a:fillRect l="-1327" t="-904" b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C28A24-0444-E088-C593-E50E15484432}"/>
                  </a:ext>
                </a:extLst>
              </p:cNvPr>
              <p:cNvSpPr txBox="1"/>
              <p:nvPr/>
            </p:nvSpPr>
            <p:spPr>
              <a:xfrm>
                <a:off x="0" y="-848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Thermodynamics of the reaction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𝑯𝑭</m:t>
                    </m:r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C28A24-0444-E088-C593-E50E15484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848"/>
                <a:ext cx="12192000" cy="461665"/>
              </a:xfrm>
              <a:prstGeom prst="rect">
                <a:avLst/>
              </a:prstGeom>
              <a:blipFill>
                <a:blip r:embed="rId4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87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1899</Words>
  <Application>Microsoft Macintosh PowerPoint</Application>
  <PresentationFormat>Widescreen</PresentationFormat>
  <Paragraphs>267</Paragraphs>
  <Slides>28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47</cp:revision>
  <dcterms:created xsi:type="dcterms:W3CDTF">2021-11-08T14:13:11Z</dcterms:created>
  <dcterms:modified xsi:type="dcterms:W3CDTF">2024-11-13T15:52:19Z</dcterms:modified>
</cp:coreProperties>
</file>