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424" r:id="rId2"/>
    <p:sldId id="256" r:id="rId3"/>
    <p:sldId id="429" r:id="rId4"/>
    <p:sldId id="399" r:id="rId5"/>
    <p:sldId id="431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11"/>
  </p:normalViewPr>
  <p:slideViewPr>
    <p:cSldViewPr snapToGrid="0" snapToObjects="1">
      <p:cViewPr varScale="1">
        <p:scale>
          <a:sx n="105" d="100"/>
          <a:sy n="105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3D9CD-35AB-8345-8F82-530A1A18C6AA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02344-81DD-F544-997F-603F70A0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3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8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-1541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Blackboard work for the 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A4C9B-633A-D46C-B8E6-BAB6907375DF}"/>
              </a:ext>
            </a:extLst>
          </p:cNvPr>
          <p:cNvSpPr txBox="1"/>
          <p:nvPr/>
        </p:nvSpPr>
        <p:spPr>
          <a:xfrm>
            <a:off x="1328928" y="1658035"/>
            <a:ext cx="97170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derivation of the E-ICE equation for entropy of mixing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Deriving Fundamental Equations 2-3</a:t>
            </a:r>
          </a:p>
        </p:txBody>
      </p:sp>
    </p:spTree>
    <p:extLst>
      <p:ext uri="{BB962C8B-B14F-4D97-AF65-F5344CB8AC3E}">
        <p14:creationId xmlns:p14="http://schemas.microsoft.com/office/powerpoint/2010/main" val="234913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D7A08AA8-0532-EF41-B329-0A99C839AC9A}"/>
              </a:ext>
            </a:extLst>
          </p:cNvPr>
          <p:cNvSpPr/>
          <p:nvPr/>
        </p:nvSpPr>
        <p:spPr>
          <a:xfrm>
            <a:off x="6438004" y="574873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A9196A-580D-F14D-A5D3-1C40B858951D}"/>
              </a:ext>
            </a:extLst>
          </p:cNvPr>
          <p:cNvSpPr/>
          <p:nvPr/>
        </p:nvSpPr>
        <p:spPr>
          <a:xfrm>
            <a:off x="620147" y="577433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-7458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Blackboard: A derivation of the E-ICE equation for entropy of mixing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BE36AF-30BF-6643-8F50-F0EF84F6B690}"/>
              </a:ext>
            </a:extLst>
          </p:cNvPr>
          <p:cNvGrpSpPr/>
          <p:nvPr/>
        </p:nvGrpSpPr>
        <p:grpSpPr>
          <a:xfrm>
            <a:off x="565265" y="567015"/>
            <a:ext cx="11002526" cy="1978430"/>
            <a:chOff x="565265" y="615141"/>
            <a:chExt cx="11002526" cy="197843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0A3EBAB-B6A5-A646-9444-AF42128AFA41}"/>
                </a:ext>
              </a:extLst>
            </p:cNvPr>
            <p:cNvCxnSpPr/>
            <p:nvPr/>
          </p:nvCxnSpPr>
          <p:spPr>
            <a:xfrm>
              <a:off x="2261062" y="615142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A85B85-67A0-3E42-BEC8-3CAD0B92886B}"/>
                </a:ext>
              </a:extLst>
            </p:cNvPr>
            <p:cNvGrpSpPr/>
            <p:nvPr/>
          </p:nvGrpSpPr>
          <p:grpSpPr>
            <a:xfrm>
              <a:off x="565265" y="615141"/>
              <a:ext cx="11002526" cy="1978430"/>
              <a:chOff x="565265" y="615141"/>
              <a:chExt cx="11002526" cy="197843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3D5E545-0ACF-664E-BF01-9E0B0F88A96A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D7ACDC11-5D3A-E945-A7BF-C484CEA921F0}"/>
                    </a:ext>
                  </a:extLst>
                </p:cNvPr>
                <p:cNvGrpSpPr/>
                <p:nvPr/>
              </p:nvGrpSpPr>
              <p:grpSpPr>
                <a:xfrm>
                  <a:off x="565265" y="615142"/>
                  <a:ext cx="5569528" cy="1978429"/>
                  <a:chOff x="565265" y="615142"/>
                  <a:chExt cx="5569528" cy="1978429"/>
                </a:xfrm>
              </p:grpSpPr>
              <p:sp>
                <p:nvSpPr>
                  <p:cNvPr id="27" name="Frame 26">
                    <a:extLst>
                      <a:ext uri="{FF2B5EF4-FFF2-40B4-BE49-F238E27FC236}">
                        <a16:creationId xmlns:a16="http://schemas.microsoft.com/office/drawing/2014/main" id="{F8F49FC0-463D-4A4B-B012-7D30710F3F50}"/>
                      </a:ext>
                    </a:extLst>
                  </p:cNvPr>
                  <p:cNvSpPr/>
                  <p:nvPr/>
                </p:nvSpPr>
                <p:spPr>
                  <a:xfrm>
                    <a:off x="565265" y="615142"/>
                    <a:ext cx="5569528" cy="1978429"/>
                  </a:xfrm>
                  <a:prstGeom prst="frame">
                    <a:avLst>
                      <a:gd name="adj1" fmla="val 325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1B821F4-8D6D-9940-89DB-75F04430CA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3245" y="719563"/>
                        <a:ext cx="178427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1B821F4-8D6D-9940-89DB-75F04430CA4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3245" y="719563"/>
                        <a:ext cx="1784275" cy="46166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70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4D313B5-409A-2F4A-AD91-F6250FF1058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5977975E-C0E1-D440-A877-4861A198709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08625905-9803-2D43-AB7D-5B93BB1CA524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BD1FBBEE-2521-C841-A886-92A94BCFA9AF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E92CF092-7519-F041-BECE-57DAA5A62CB9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692515B-A705-304C-A00B-37EF172CC974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19" name="Frame 18">
                  <a:extLst>
                    <a:ext uri="{FF2B5EF4-FFF2-40B4-BE49-F238E27FC236}">
                      <a16:creationId xmlns:a16="http://schemas.microsoft.com/office/drawing/2014/main" id="{02124E61-C1BF-BF45-B309-912423140552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45CE38F-B309-004F-ACAA-8A7BC9A7208A}"/>
                    </a:ext>
                  </a:extLst>
                </p:cNvPr>
                <p:cNvGrpSpPr/>
                <p:nvPr/>
              </p:nvGrpSpPr>
              <p:grpSpPr>
                <a:xfrm>
                  <a:off x="1168846" y="1301986"/>
                  <a:ext cx="4032290" cy="929709"/>
                  <a:chOff x="8119241" y="2964374"/>
                  <a:chExt cx="4032290" cy="929709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AC040FB-F30F-6240-A6B3-E06CA450D8C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644827" y="2969446"/>
                    <a:ext cx="174238" cy="164094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ED736B5D-95D1-8E49-8BA5-65A4001281CB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08026D60-FAE1-4546-855A-20510027F90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21900C1C-1585-F747-AC7C-9759FA370EA2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AE54C26-CA4E-3546-A7FC-03F04C271677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98145B-0849-2E42-B996-034C4A227ACF}"/>
                  </a:ext>
                </a:extLst>
              </p:cNvPr>
              <p:cNvSpPr txBox="1"/>
              <p:nvPr/>
            </p:nvSpPr>
            <p:spPr>
              <a:xfrm>
                <a:off x="6925468" y="594715"/>
                <a:ext cx="1662415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98145B-0849-2E42-B996-034C4A227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468" y="594715"/>
                <a:ext cx="1662415" cy="491288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D224303-AFBE-A647-8525-3369CC70617D}"/>
              </a:ext>
            </a:extLst>
          </p:cNvPr>
          <p:cNvGrpSpPr/>
          <p:nvPr/>
        </p:nvGrpSpPr>
        <p:grpSpPr>
          <a:xfrm>
            <a:off x="2799831" y="948656"/>
            <a:ext cx="656098" cy="1159130"/>
            <a:chOff x="1133136" y="1176838"/>
            <a:chExt cx="656098" cy="1159130"/>
          </a:xfrm>
          <a:solidFill>
            <a:schemeClr val="bg1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217B787-DB1F-524C-92EC-F7AA4998E48A}"/>
                </a:ext>
              </a:extLst>
            </p:cNvPr>
            <p:cNvSpPr/>
            <p:nvPr/>
          </p:nvSpPr>
          <p:spPr>
            <a:xfrm>
              <a:off x="1133136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E1A290F-4C2D-4C49-A29F-DC1EEFFFAE0C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FD1752-FF03-B24B-BD79-AF55688C3519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449251B-DA66-0D47-AA99-339346597927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807A12A-A73D-B046-A190-2015185893F7}"/>
              </a:ext>
            </a:extLst>
          </p:cNvPr>
          <p:cNvGrpSpPr/>
          <p:nvPr/>
        </p:nvGrpSpPr>
        <p:grpSpPr>
          <a:xfrm>
            <a:off x="4082252" y="906630"/>
            <a:ext cx="1052543" cy="1310906"/>
            <a:chOff x="938266" y="1522665"/>
            <a:chExt cx="1052543" cy="1310906"/>
          </a:xfrm>
          <a:solidFill>
            <a:schemeClr val="bg1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FB8343D-7951-3543-A81F-6E2556614646}"/>
                </a:ext>
              </a:extLst>
            </p:cNvPr>
            <p:cNvSpPr/>
            <p:nvPr/>
          </p:nvSpPr>
          <p:spPr>
            <a:xfrm>
              <a:off x="938266" y="192634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52FDC77-7327-5A46-B180-991E29A263EC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DA89AF2-D4B4-C24D-892B-A4CBC9A888CE}"/>
                </a:ext>
              </a:extLst>
            </p:cNvPr>
            <p:cNvSpPr/>
            <p:nvPr/>
          </p:nvSpPr>
          <p:spPr>
            <a:xfrm>
              <a:off x="1280024" y="267128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0ED5C1-0707-D14A-86A0-D1CBCAF746AE}"/>
                </a:ext>
              </a:extLst>
            </p:cNvPr>
            <p:cNvSpPr/>
            <p:nvPr/>
          </p:nvSpPr>
          <p:spPr>
            <a:xfrm>
              <a:off x="184392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7D1EE9-4B17-574A-A266-E5BD41AA0DFD}"/>
              </a:ext>
            </a:extLst>
          </p:cNvPr>
          <p:cNvGrpSpPr/>
          <p:nvPr/>
        </p:nvGrpSpPr>
        <p:grpSpPr>
          <a:xfrm>
            <a:off x="6513254" y="911467"/>
            <a:ext cx="1548725" cy="1159130"/>
            <a:chOff x="240509" y="1176838"/>
            <a:chExt cx="1548725" cy="1159130"/>
          </a:xfrm>
          <a:solidFill>
            <a:schemeClr val="bg1"/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9A745E7-C982-D54B-BBDE-9A7F2EFCD4D9}"/>
                </a:ext>
              </a:extLst>
            </p:cNvPr>
            <p:cNvSpPr/>
            <p:nvPr/>
          </p:nvSpPr>
          <p:spPr>
            <a:xfrm>
              <a:off x="240509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51CCD6-C600-B442-BFAC-9EC502DAAD7A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2C20106-46CC-424D-A143-77416D83797D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6A67283-E6C6-EC49-A5B0-861FCA79F094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B90FA7E-853B-A34F-9264-4C415CC7E437}"/>
              </a:ext>
            </a:extLst>
          </p:cNvPr>
          <p:cNvGrpSpPr/>
          <p:nvPr/>
        </p:nvGrpSpPr>
        <p:grpSpPr>
          <a:xfrm>
            <a:off x="9080675" y="956449"/>
            <a:ext cx="1548725" cy="1159130"/>
            <a:chOff x="240509" y="1176838"/>
            <a:chExt cx="1548725" cy="1159130"/>
          </a:xfrm>
          <a:solidFill>
            <a:schemeClr val="bg1"/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FA11EB2-91BC-CE4A-A1EC-50339727A952}"/>
                </a:ext>
              </a:extLst>
            </p:cNvPr>
            <p:cNvSpPr/>
            <p:nvPr/>
          </p:nvSpPr>
          <p:spPr>
            <a:xfrm>
              <a:off x="240509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9538BD4-C118-9A47-B0F5-AF9CD8445206}"/>
                </a:ext>
              </a:extLst>
            </p:cNvPr>
            <p:cNvSpPr/>
            <p:nvPr/>
          </p:nvSpPr>
          <p:spPr>
            <a:xfrm>
              <a:off x="1642346" y="12396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3983468-B4C3-4240-8A31-D84AA157C196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5804121-3D49-DC41-B42A-28CD0EF97C48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7C77958-9BE7-DC49-8CD9-0782C152264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26163" y="2387068"/>
            <a:ext cx="483249" cy="44289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FE88C79-7E68-C545-AFAF-6F7F90A976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35293" y="2446023"/>
            <a:ext cx="499995" cy="32797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63D82187-FD62-B247-ADEC-E3FB6056A140}"/>
                  </a:ext>
                </a:extLst>
              </p:cNvPr>
              <p:cNvSpPr txBox="1"/>
              <p:nvPr/>
            </p:nvSpPr>
            <p:spPr>
              <a:xfrm>
                <a:off x="529949" y="2764197"/>
                <a:ext cx="44579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Same initial concentration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”</a:t>
                </a:r>
              </a:p>
            </p:txBody>
          </p:sp>
        </mc:Choice>
        <mc:Fallback xmlns=""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63D82187-FD62-B247-ADEC-E3FB6056A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49" y="2764197"/>
                <a:ext cx="4457958" cy="461665"/>
              </a:xfrm>
              <a:prstGeom prst="rect">
                <a:avLst/>
              </a:prstGeom>
              <a:blipFill>
                <a:blip r:embed="rId4"/>
                <a:stretch>
                  <a:fillRect l="-198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2B830E-AB4A-D047-9C8F-59E3CC7CC520}"/>
                  </a:ext>
                </a:extLst>
              </p:cNvPr>
              <p:cNvSpPr txBox="1"/>
              <p:nvPr/>
            </p:nvSpPr>
            <p:spPr>
              <a:xfrm>
                <a:off x="3516681" y="823836"/>
                <a:ext cx="166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2B830E-AB4A-D047-9C8F-59E3CC7C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681" y="823836"/>
                <a:ext cx="1662415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0FDB0CD-E537-F74E-BC75-1AD1FF8300D0}"/>
                  </a:ext>
                </a:extLst>
              </p:cNvPr>
              <p:cNvSpPr txBox="1"/>
              <p:nvPr/>
            </p:nvSpPr>
            <p:spPr>
              <a:xfrm>
                <a:off x="8276877" y="1286907"/>
                <a:ext cx="1662415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0FDB0CD-E537-F74E-BC75-1AD1FF830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877" y="1286907"/>
                <a:ext cx="1662415" cy="491288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2" name="Rectangle 3081">
                <a:extLst>
                  <a:ext uri="{FF2B5EF4-FFF2-40B4-BE49-F238E27FC236}">
                    <a16:creationId xmlns:a16="http://schemas.microsoft.com/office/drawing/2014/main" id="{7CC876DA-4095-404A-A0E5-2987EA3A63F0}"/>
                  </a:ext>
                </a:extLst>
              </p:cNvPr>
              <p:cNvSpPr/>
              <p:nvPr/>
            </p:nvSpPr>
            <p:spPr>
              <a:xfrm>
                <a:off x="709419" y="3300439"/>
                <a:ext cx="11586466" cy="2975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−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𝑅𝑙𝑛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𝑅𝑙𝑛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Clues</a:t>
                </a:r>
                <a:r>
                  <a:rPr lang="en-US" sz="2400" dirty="0"/>
                  <a:t> …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𝑡𝑜𝑡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couple of different ways</a:t>
                </a:r>
                <a:endParaRPr lang="en-US" sz="2400" i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Repeat for B, factor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082" name="Rectangle 3081">
                <a:extLst>
                  <a:ext uri="{FF2B5EF4-FFF2-40B4-BE49-F238E27FC236}">
                    <a16:creationId xmlns:a16="http://schemas.microsoft.com/office/drawing/2014/main" id="{7CC876DA-4095-404A-A0E5-2987EA3A6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19" y="3300439"/>
                <a:ext cx="11586466" cy="2975558"/>
              </a:xfrm>
              <a:prstGeom prst="rect">
                <a:avLst/>
              </a:prstGeom>
              <a:blipFill>
                <a:blip r:embed="rId7"/>
                <a:stretch>
                  <a:fillRect l="-766" b="-3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ame 54">
            <a:extLst>
              <a:ext uri="{FF2B5EF4-FFF2-40B4-BE49-F238E27FC236}">
                <a16:creationId xmlns:a16="http://schemas.microsoft.com/office/drawing/2014/main" id="{622CED7A-BC9C-BB47-A6C8-149BFA81C549}"/>
              </a:ext>
            </a:extLst>
          </p:cNvPr>
          <p:cNvSpPr/>
          <p:nvPr/>
        </p:nvSpPr>
        <p:spPr>
          <a:xfrm>
            <a:off x="626465" y="3284034"/>
            <a:ext cx="5512039" cy="797741"/>
          </a:xfrm>
          <a:prstGeom prst="frame">
            <a:avLst>
              <a:gd name="adj1" fmla="val 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677FFB-6016-394E-B08D-BA0C0BBA38FB}"/>
                  </a:ext>
                </a:extLst>
              </p:cNvPr>
              <p:cNvSpPr txBox="1"/>
              <p:nvPr/>
            </p:nvSpPr>
            <p:spPr>
              <a:xfrm>
                <a:off x="6381837" y="3434813"/>
                <a:ext cx="619669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𝝌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𝒍𝒏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𝝌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sub>
                            </m:sSub>
                          </m:e>
                        </m:d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𝝌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𝒍𝒏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𝝌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677FFB-6016-394E-B08D-BA0C0BBA3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837" y="3434813"/>
                <a:ext cx="6196692" cy="461665"/>
              </a:xfrm>
              <a:prstGeom prst="rect">
                <a:avLst/>
              </a:prstGeom>
              <a:blipFill>
                <a:blip r:embed="rId8"/>
                <a:stretch>
                  <a:fillRect l="-204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ame 58">
            <a:extLst>
              <a:ext uri="{FF2B5EF4-FFF2-40B4-BE49-F238E27FC236}">
                <a16:creationId xmlns:a16="http://schemas.microsoft.com/office/drawing/2014/main" id="{1F2B9431-F40A-F148-AC3B-89B4E962E6FD}"/>
              </a:ext>
            </a:extLst>
          </p:cNvPr>
          <p:cNvSpPr/>
          <p:nvPr/>
        </p:nvSpPr>
        <p:spPr>
          <a:xfrm>
            <a:off x="6349467" y="3271980"/>
            <a:ext cx="5512039" cy="797741"/>
          </a:xfrm>
          <a:prstGeom prst="frame">
            <a:avLst>
              <a:gd name="adj1" fmla="val 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A4CC6E0-E575-3A4F-BAC2-118B961E65CB}"/>
              </a:ext>
            </a:extLst>
          </p:cNvPr>
          <p:cNvSpPr/>
          <p:nvPr/>
        </p:nvSpPr>
        <p:spPr>
          <a:xfrm flipV="1">
            <a:off x="5358241" y="3754683"/>
            <a:ext cx="1723508" cy="797741"/>
          </a:xfrm>
          <a:prstGeom prst="arc">
            <a:avLst>
              <a:gd name="adj1" fmla="val 11345070"/>
              <a:gd name="adj2" fmla="val 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7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-4313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Deriving FE#1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710C1C-4509-BC43-B561-4C097A424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705" y="2232132"/>
            <a:ext cx="3717769" cy="3298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01FE47C-2C92-9320-F221-479FEFD4890D}"/>
                  </a:ext>
                </a:extLst>
              </p:cNvPr>
              <p:cNvSpPr/>
              <p:nvPr/>
            </p:nvSpPr>
            <p:spPr>
              <a:xfrm>
                <a:off x="139700" y="2164554"/>
                <a:ext cx="7797800" cy="3576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Clues 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thermodynamic definition of entropy says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𝑟𝑒𝑣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b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a process is </a:t>
                </a:r>
                <a:r>
                  <a:rPr lang="en-US" sz="2400" i="1" dirty="0"/>
                  <a:t>reversible</a:t>
                </a:r>
                <a:r>
                  <a:rPr lang="en-US" sz="2400" dirty="0"/>
                  <a:t>, the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) becomes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𝑟𝑒𝑣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𝑃𝑑𝑉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350838" lvl="1"/>
                <a:r>
                  <a:rPr lang="en-US" sz="2400" dirty="0"/>
                  <a:t>(you should explain this).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Combining these, we get FE#1.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Applying the cross-derivative rule gets us Maxwell.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01FE47C-2C92-9320-F221-479FEFD48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0" y="2164554"/>
                <a:ext cx="7797800" cy="3576941"/>
              </a:xfrm>
              <a:prstGeom prst="rect">
                <a:avLst/>
              </a:prstGeom>
              <a:blipFill>
                <a:blip r:embed="rId4"/>
                <a:stretch>
                  <a:fillRect l="-1303" t="-1413" r="-326" b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79F2FF0-1A35-418B-8A83-A645D4F24733}"/>
              </a:ext>
            </a:extLst>
          </p:cNvPr>
          <p:cNvSpPr/>
          <p:nvPr/>
        </p:nvSpPr>
        <p:spPr>
          <a:xfrm>
            <a:off x="139700" y="5829541"/>
            <a:ext cx="117227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And now … </a:t>
            </a:r>
            <a:r>
              <a:rPr lang="en-US" sz="2400" dirty="0"/>
              <a:t>There are </a:t>
            </a:r>
            <a:r>
              <a:rPr lang="en-US" sz="2400" i="1" dirty="0"/>
              <a:t>three other Fundamental Equations!</a:t>
            </a:r>
            <a:r>
              <a:rPr lang="en-US" sz="2400" dirty="0"/>
              <a:t> Let’s derive them.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8047BB-5CAF-2FD7-3CA2-8D4CA256AE1B}"/>
                  </a:ext>
                </a:extLst>
              </p:cNvPr>
              <p:cNvSpPr txBox="1"/>
              <p:nvPr/>
            </p:nvSpPr>
            <p:spPr>
              <a:xfrm>
                <a:off x="139700" y="643760"/>
                <a:ext cx="11607800" cy="1433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Claim: </a:t>
                </a:r>
                <a:r>
                  <a:rPr lang="en-US" sz="2400" dirty="0"/>
                  <a:t>The differential equation of state for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can be written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𝑻𝒅𝑺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𝑷𝒅𝑽</m:t>
                    </m:r>
                  </m:oMath>
                </a14:m>
                <a:r>
                  <a:rPr lang="en-US" sz="2400" dirty="0"/>
                  <a:t>, and the corresponding Maxwell relation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dirty="0"/>
                  <a:t>. We can get that with the box, but how do we get there </a:t>
                </a:r>
                <a:r>
                  <a:rPr lang="en-US" sz="2400" i="1" dirty="0"/>
                  <a:t>without</a:t>
                </a:r>
                <a:r>
                  <a:rPr lang="en-US" sz="2400" dirty="0"/>
                  <a:t> the box?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8047BB-5CAF-2FD7-3CA2-8D4CA256A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0" y="643760"/>
                <a:ext cx="11607800" cy="1433534"/>
              </a:xfrm>
              <a:prstGeom prst="rect">
                <a:avLst/>
              </a:prstGeom>
              <a:blipFill>
                <a:blip r:embed="rId5"/>
                <a:stretch>
                  <a:fillRect l="-875" t="-1754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43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297310" y="1062862"/>
                <a:ext cx="1159738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i="1" dirty="0"/>
                  <a:t>Helmholtz energy</a:t>
                </a:r>
                <a:r>
                  <a:rPr lang="en-US" sz="2400" i="1" dirty="0"/>
                  <a:t> </a:t>
                </a:r>
                <a:r>
                  <a:rPr lang="en-US" sz="2400" dirty="0"/>
                  <a:t>is defined by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𝑻𝑺</m:t>
                    </m:r>
                  </m:oMath>
                </a14:m>
                <a:r>
                  <a:rPr lang="en-US" sz="2400" dirty="0"/>
                  <a:t>. What’s the differential equation of state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? What’s the corresponding Maxwell relation?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10" y="1062862"/>
                <a:ext cx="11597380" cy="830997"/>
              </a:xfrm>
              <a:prstGeom prst="rect">
                <a:avLst/>
              </a:prstGeom>
              <a:blipFill>
                <a:blip r:embed="rId2"/>
                <a:stretch>
                  <a:fillRect l="-875" t="-4478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0BBB6F9-8792-1F31-4B13-FAED2EAC1AF2}"/>
              </a:ext>
            </a:extLst>
          </p:cNvPr>
          <p:cNvSpPr txBox="1"/>
          <p:nvPr/>
        </p:nvSpPr>
        <p:spPr>
          <a:xfrm>
            <a:off x="0" y="-4313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Blackboard: Deriving FE#2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6CE48-FC7F-E2EF-1D57-5C4A2078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705" y="2232132"/>
            <a:ext cx="3717769" cy="3298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480AAD-767F-F9E2-8C91-0DD493CFCA3A}"/>
                  </a:ext>
                </a:extLst>
              </p:cNvPr>
              <p:cNvSpPr/>
              <p:nvPr/>
            </p:nvSpPr>
            <p:spPr>
              <a:xfrm>
                <a:off x="297310" y="2655818"/>
                <a:ext cx="812279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Clues: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Take the total differential of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using the product rule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Combine with FE#1.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Use cross-derivative rule to get the corresponding Maxwell relation.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480AAD-767F-F9E2-8C91-0DD493CFC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10" y="2655818"/>
                <a:ext cx="8122790" cy="1938992"/>
              </a:xfrm>
              <a:prstGeom prst="rect">
                <a:avLst/>
              </a:prstGeom>
              <a:blipFill>
                <a:blip r:embed="rId4"/>
                <a:stretch>
                  <a:fillRect l="-1250" t="-2614" b="-6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74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329526" y="1646922"/>
                <a:ext cx="682190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Clues: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Take the total differential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using the product rule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Combine with FE#1.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26" y="1646922"/>
                <a:ext cx="6821905" cy="1569660"/>
              </a:xfrm>
              <a:prstGeom prst="rect">
                <a:avLst/>
              </a:prstGeom>
              <a:blipFill>
                <a:blip r:embed="rId2"/>
                <a:stretch>
                  <a:fillRect l="-1299" t="-32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54AEF76-B372-57CE-7B06-444422E861EF}"/>
              </a:ext>
            </a:extLst>
          </p:cNvPr>
          <p:cNvSpPr txBox="1"/>
          <p:nvPr/>
        </p:nvSpPr>
        <p:spPr>
          <a:xfrm>
            <a:off x="0" y="-4313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Blackboard: Deriving FE#3 &amp;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072F2D-8980-7E29-5D84-92B02CBA1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705" y="2232132"/>
            <a:ext cx="3717769" cy="3298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FE82C5C-2A58-C6B7-B166-B34309E7C4A0}"/>
                  </a:ext>
                </a:extLst>
              </p:cNvPr>
              <p:cNvSpPr/>
              <p:nvPr/>
            </p:nvSpPr>
            <p:spPr>
              <a:xfrm>
                <a:off x="265094" y="703739"/>
                <a:ext cx="1159738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i="1" dirty="0"/>
                  <a:t>Enthalpy </a:t>
                </a:r>
                <a:r>
                  <a:rPr lang="en-US" sz="2400" dirty="0"/>
                  <a:t>is defined by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𝑷𝑽</m:t>
                    </m:r>
                  </m:oMath>
                </a14:m>
                <a:r>
                  <a:rPr lang="en-US" sz="2400" dirty="0"/>
                  <a:t>. What’s the differential equation or state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2400" dirty="0"/>
                  <a:t>? What’s the corresponding Maxwell relation?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FE82C5C-2A58-C6B7-B166-B34309E7C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94" y="703739"/>
                <a:ext cx="11597380" cy="830997"/>
              </a:xfrm>
              <a:prstGeom prst="rect">
                <a:avLst/>
              </a:prstGeom>
              <a:blipFill>
                <a:blip r:embed="rId4"/>
                <a:stretch>
                  <a:fillRect l="-765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C07C514-C08E-B784-9950-5DB1E5E3649D}"/>
                  </a:ext>
                </a:extLst>
              </p:cNvPr>
              <p:cNvSpPr/>
              <p:nvPr/>
            </p:nvSpPr>
            <p:spPr>
              <a:xfrm>
                <a:off x="265094" y="3641419"/>
                <a:ext cx="805340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i="1" dirty="0"/>
                  <a:t>Gibbs Energy </a:t>
                </a:r>
                <a:r>
                  <a:rPr lang="en-US" sz="2400" dirty="0"/>
                  <a:t>is defined by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𝑻𝑺</m:t>
                    </m:r>
                  </m:oMath>
                </a14:m>
                <a:r>
                  <a:rPr lang="en-US" sz="2400" dirty="0"/>
                  <a:t>. What’s the differential equation or state for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dirty="0"/>
                  <a:t>? What’s the corresponding Maxwell relation?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C07C514-C08E-B784-9950-5DB1E5E36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94" y="3641419"/>
                <a:ext cx="8053406" cy="1200329"/>
              </a:xfrm>
              <a:prstGeom prst="rect">
                <a:avLst/>
              </a:prstGeom>
              <a:blipFill>
                <a:blip r:embed="rId5"/>
                <a:stretch>
                  <a:fillRect l="-1101" t="-3125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4EE9D5-05BD-D1BE-4B97-EB31EEBFE5D7}"/>
                  </a:ext>
                </a:extLst>
              </p:cNvPr>
              <p:cNvSpPr/>
              <p:nvPr/>
            </p:nvSpPr>
            <p:spPr>
              <a:xfrm>
                <a:off x="265094" y="4974322"/>
                <a:ext cx="682190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Clues: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Take the total differential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, using the product rule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Combine with FE#3.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4EE9D5-05BD-D1BE-4B97-EB31EEBFE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94" y="4974322"/>
                <a:ext cx="6821905" cy="1569660"/>
              </a:xfrm>
              <a:prstGeom prst="rect">
                <a:avLst/>
              </a:prstGeom>
              <a:blipFill>
                <a:blip r:embed="rId6"/>
                <a:stretch>
                  <a:fillRect l="-1299" t="-32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54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329526" y="1326899"/>
                <a:ext cx="11424062" cy="4240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𝐹𝐸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#1:  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#2:  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𝑆𝑑𝑇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#3:  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#4:  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𝑆𝑑𝑇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26" y="1326899"/>
                <a:ext cx="11424062" cy="4240071"/>
              </a:xfrm>
              <a:prstGeom prst="rect">
                <a:avLst/>
              </a:prstGeom>
              <a:blipFill>
                <a:blip r:embed="rId2"/>
                <a:stretch>
                  <a:fillRect l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-1" y="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Fundamental equations, Maxwell Relations, and the Box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5B36D5-1D41-0C72-46AF-2396038D5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705" y="2232132"/>
            <a:ext cx="3717769" cy="3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5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4422</TotalTime>
  <Words>441</Words>
  <Application>Microsoft Macintosh PowerPoint</Application>
  <PresentationFormat>Widescreen</PresentationFormat>
  <Paragraphs>52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200</cp:revision>
  <cp:lastPrinted>2022-11-10T17:58:44Z</cp:lastPrinted>
  <dcterms:created xsi:type="dcterms:W3CDTF">2018-08-07T04:05:17Z</dcterms:created>
  <dcterms:modified xsi:type="dcterms:W3CDTF">2024-11-14T02:20:03Z</dcterms:modified>
</cp:coreProperties>
</file>