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0" r:id="rId3"/>
    <p:sldId id="397" r:id="rId4"/>
    <p:sldId id="398" r:id="rId5"/>
    <p:sldId id="256" r:id="rId6"/>
    <p:sldId id="351" r:id="rId7"/>
    <p:sldId id="3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/>
              <p:nvPr/>
            </p:nvSpPr>
            <p:spPr>
              <a:xfrm>
                <a:off x="459" y="455154"/>
                <a:ext cx="994085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Monday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Connected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to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Law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for spontaneity at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Connected intersecting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surfaces to phase equilibria and the Clapeyron equation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Touched combustion and climate change: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needed to collect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from the atmosphere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34FC4-1C12-5E4C-8A6B-39D05B46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" y="455154"/>
                <a:ext cx="9940851" cy="1323439"/>
              </a:xfrm>
              <a:prstGeom prst="rect">
                <a:avLst/>
              </a:prstGeom>
              <a:blipFill>
                <a:blip r:embed="rId9"/>
                <a:stretch>
                  <a:fillRect l="-639" t="-2857" r="-2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6B259B-4584-C444-AA83-77C138F30639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/>
              <p:nvPr/>
            </p:nvSpPr>
            <p:spPr>
              <a:xfrm>
                <a:off x="0" y="4597024"/>
                <a:ext cx="9299683" cy="2189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Thursday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the idea of chemical potentials,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, noted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, which means that at equilibrium,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the CPF as a way to compute chemical potentials: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Walked through examples with A = solute, gas, and solvent.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4EC265-AC85-7243-92A2-C1E55A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97024"/>
                <a:ext cx="9299683" cy="2189958"/>
              </a:xfrm>
              <a:prstGeom prst="rect">
                <a:avLst/>
              </a:prstGeom>
              <a:blipFill>
                <a:blip r:embed="rId10"/>
                <a:stretch>
                  <a:fillRect l="-682"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5041AD-E9B9-AF7B-CD70-E01C0770E5E0}"/>
                  </a:ext>
                </a:extLst>
              </p:cNvPr>
              <p:cNvSpPr txBox="1"/>
              <p:nvPr/>
            </p:nvSpPr>
            <p:spPr>
              <a:xfrm>
                <a:off x="-4048" y="1786968"/>
                <a:ext cx="9755630" cy="2818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Wednesday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“composition space”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Visualized the unmixed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000" dirty="0"/>
                  <a:t>) and mixed 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) Gibbs energy in composition space, and along a reaction path,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000" dirty="0"/>
                  <a:t>, for a reaction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Introduced the slope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along a reaction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000" dirty="0"/>
                  <a:t> , also called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noted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marks the point of equilibrium.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Defined a reaction progress quotient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, and noted that at equilibrium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5041AD-E9B9-AF7B-CD70-E01C0770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48" y="1786968"/>
                <a:ext cx="9755630" cy="2818400"/>
              </a:xfrm>
              <a:prstGeom prst="rect">
                <a:avLst/>
              </a:prstGeom>
              <a:blipFill>
                <a:blip r:embed="rId11"/>
                <a:stretch>
                  <a:fillRect l="-650" t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AE444-50D5-5B35-C68A-5062FB96301D}"/>
              </a:ext>
            </a:extLst>
          </p:cNvPr>
          <p:cNvGrpSpPr/>
          <p:nvPr/>
        </p:nvGrpSpPr>
        <p:grpSpPr>
          <a:xfrm>
            <a:off x="9542994" y="590224"/>
            <a:ext cx="2966070" cy="6119165"/>
            <a:chOff x="9542994" y="590224"/>
            <a:chExt cx="2966070" cy="61191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0FB755-ECB2-D5E9-5D1A-65DC2CA607AD}"/>
                </a:ext>
              </a:extLst>
            </p:cNvPr>
            <p:cNvGrpSpPr/>
            <p:nvPr/>
          </p:nvGrpSpPr>
          <p:grpSpPr>
            <a:xfrm>
              <a:off x="9542994" y="590224"/>
              <a:ext cx="2966070" cy="4323647"/>
              <a:chOff x="8777184" y="590224"/>
              <a:chExt cx="2966070" cy="432364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FA58211-0870-464F-4C58-0DA607427B3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77184" y="2554902"/>
                <a:ext cx="2861259" cy="2358969"/>
                <a:chOff x="256014" y="1228816"/>
                <a:chExt cx="5486734" cy="4523546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C52C06AA-9BEC-0FF8-C137-B5D62270740D}"/>
                    </a:ext>
                  </a:extLst>
                </p:cNvPr>
                <p:cNvGrpSpPr/>
                <p:nvPr/>
              </p:nvGrpSpPr>
              <p:grpSpPr>
                <a:xfrm>
                  <a:off x="256014" y="1228816"/>
                  <a:ext cx="5486734" cy="4523546"/>
                  <a:chOff x="256014" y="1228816"/>
                  <a:chExt cx="5486734" cy="4523546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7036DD64-64F4-F130-B03A-1C0E7BD933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56014" y="1228816"/>
                    <a:ext cx="5486734" cy="4523546"/>
                  </a:xfrm>
                  <a:prstGeom prst="rect">
                    <a:avLst/>
                  </a:prstGeom>
                </p:spPr>
              </p:pic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C7A1F6FB-36D2-0DA7-F00C-1199C4A710FC}"/>
                      </a:ext>
                    </a:extLst>
                  </p:cNvPr>
                  <p:cNvGrpSpPr/>
                  <p:nvPr/>
                </p:nvGrpSpPr>
                <p:grpSpPr>
                  <a:xfrm>
                    <a:off x="1728150" y="1941434"/>
                    <a:ext cx="3607886" cy="1746419"/>
                    <a:chOff x="1070220" y="2472174"/>
                    <a:chExt cx="3607886" cy="1746419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D53A87CD-DD25-F91A-5E41-ED7FD3E19A8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0220" y="2472174"/>
                          <a:ext cx="3083857" cy="8852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A11E1247-5BF7-53A8-517F-921E59D616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70220" y="2472174"/>
                          <a:ext cx="3083857" cy="88528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71F059B-6B0A-0633-58D2-90E07E9587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94247" y="3756928"/>
                          <a:ext cx="308385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rgbClr val="00B05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08F6748A-7683-425B-2795-BA8D22D615D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94247" y="3756928"/>
                          <a:ext cx="3083859" cy="46166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894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32AFE0A8-5230-D698-5E2B-FEC605280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5306" y="4021583"/>
                  <a:ext cx="0" cy="94746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90321EA-CFD4-5FBB-4CCC-62CDD0FEAE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810915" y="590224"/>
                <a:ext cx="2932339" cy="2273759"/>
                <a:chOff x="6096000" y="537860"/>
                <a:chExt cx="5935694" cy="460258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1366649-C3DA-4C5B-B9C1-E2B9DCF7327C}"/>
                    </a:ext>
                  </a:extLst>
                </p:cNvPr>
                <p:cNvGrpSpPr/>
                <p:nvPr/>
              </p:nvGrpSpPr>
              <p:grpSpPr>
                <a:xfrm>
                  <a:off x="6096000" y="537860"/>
                  <a:ext cx="5935694" cy="4602585"/>
                  <a:chOff x="6096000" y="537860"/>
                  <a:chExt cx="5935694" cy="4602585"/>
                </a:xfrm>
              </p:grpSpPr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C847EEE2-16DA-064F-D3D0-6543EB6007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096000" y="537860"/>
                    <a:ext cx="5701472" cy="4602585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8DB2382-9837-1BCC-2F41-DCC4787BEA38}"/>
                      </a:ext>
                    </a:extLst>
                  </p:cNvPr>
                  <p:cNvSpPr txBox="1"/>
                  <p:nvPr/>
                </p:nvSpPr>
                <p:spPr>
                  <a:xfrm>
                    <a:off x="9512613" y="2776348"/>
                    <a:ext cx="2519081" cy="685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Liquid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7B23FE3-BB7B-C4BC-6D57-DC8599D1DF6E}"/>
                      </a:ext>
                    </a:extLst>
                  </p:cNvPr>
                  <p:cNvSpPr txBox="1"/>
                  <p:nvPr/>
                </p:nvSpPr>
                <p:spPr>
                  <a:xfrm>
                    <a:off x="8824531" y="1947518"/>
                    <a:ext cx="2217420" cy="6853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Gas</a:t>
                    </a:r>
                  </a:p>
                </p:txBody>
              </p:sp>
            </p:grp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D7AABB18-6EC3-A0F6-C745-BDE7D504D1A5}"/>
                    </a:ext>
                  </a:extLst>
                </p:cNvPr>
                <p:cNvSpPr/>
                <p:nvPr/>
              </p:nvSpPr>
              <p:spPr>
                <a:xfrm>
                  <a:off x="7589520" y="2091690"/>
                  <a:ext cx="2157312" cy="767080"/>
                </a:xfrm>
                <a:custGeom>
                  <a:avLst/>
                  <a:gdLst>
                    <a:gd name="connsiteX0" fmla="*/ 0 w 2157312"/>
                    <a:gd name="connsiteY0" fmla="*/ 0 h 767080"/>
                    <a:gd name="connsiteX1" fmla="*/ 365760 w 2157312"/>
                    <a:gd name="connsiteY1" fmla="*/ 205740 h 767080"/>
                    <a:gd name="connsiteX2" fmla="*/ 400050 w 2157312"/>
                    <a:gd name="connsiteY2" fmla="*/ 217170 h 767080"/>
                    <a:gd name="connsiteX3" fmla="*/ 937260 w 2157312"/>
                    <a:gd name="connsiteY3" fmla="*/ 411480 h 767080"/>
                    <a:gd name="connsiteX4" fmla="*/ 1405890 w 2157312"/>
                    <a:gd name="connsiteY4" fmla="*/ 548640 h 767080"/>
                    <a:gd name="connsiteX5" fmla="*/ 1863090 w 2157312"/>
                    <a:gd name="connsiteY5" fmla="*/ 674370 h 767080"/>
                    <a:gd name="connsiteX6" fmla="*/ 2137410 w 2157312"/>
                    <a:gd name="connsiteY6" fmla="*/ 754380 h 767080"/>
                    <a:gd name="connsiteX7" fmla="*/ 2114550 w 2157312"/>
                    <a:gd name="connsiteY7" fmla="*/ 765810 h 767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57312" h="767080">
                      <a:moveTo>
                        <a:pt x="0" y="0"/>
                      </a:moveTo>
                      <a:lnTo>
                        <a:pt x="365760" y="205740"/>
                      </a:lnTo>
                      <a:cubicBezTo>
                        <a:pt x="432435" y="241935"/>
                        <a:pt x="400050" y="217170"/>
                        <a:pt x="400050" y="217170"/>
                      </a:cubicBezTo>
                      <a:cubicBezTo>
                        <a:pt x="495300" y="251460"/>
                        <a:pt x="769620" y="356235"/>
                        <a:pt x="937260" y="411480"/>
                      </a:cubicBezTo>
                      <a:cubicBezTo>
                        <a:pt x="1104900" y="466725"/>
                        <a:pt x="1405890" y="548640"/>
                        <a:pt x="1405890" y="548640"/>
                      </a:cubicBezTo>
                      <a:lnTo>
                        <a:pt x="1863090" y="674370"/>
                      </a:lnTo>
                      <a:cubicBezTo>
                        <a:pt x="1985010" y="708660"/>
                        <a:pt x="2095500" y="739140"/>
                        <a:pt x="2137410" y="754380"/>
                      </a:cubicBezTo>
                      <a:cubicBezTo>
                        <a:pt x="2179320" y="769620"/>
                        <a:pt x="2146935" y="767715"/>
                        <a:pt x="2114550" y="765810"/>
                      </a:cubicBezTo>
                    </a:path>
                  </a:pathLst>
                </a:custGeom>
                <a:noFill/>
                <a:ln w="635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E2CC81-80C0-00E0-B181-1CD3E03C4339}"/>
                </a:ext>
              </a:extLst>
            </p:cNvPr>
            <p:cNvGrpSpPr/>
            <p:nvPr/>
          </p:nvGrpSpPr>
          <p:grpSpPr>
            <a:xfrm>
              <a:off x="9751582" y="4899856"/>
              <a:ext cx="2409360" cy="1809533"/>
              <a:chOff x="9751582" y="4899856"/>
              <a:chExt cx="2409360" cy="1809533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2A660A78-C0B8-2E60-FC0C-D2686CBB55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1582" y="4899856"/>
                <a:ext cx="2409360" cy="1809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A4C763B-61E5-932A-25AC-66EFEAFB5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46207" y="5607197"/>
                <a:ext cx="369303" cy="53340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39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741E2E-CA7B-6044-8BED-5446B8E9C454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/>
              <p:nvPr/>
            </p:nvSpPr>
            <p:spPr>
              <a:xfrm>
                <a:off x="204536" y="1239253"/>
                <a:ext cx="11622505" cy="2784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Blackboard work: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Derive the CPF formula for chemical potential: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func>
                      <m:func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Derive the Clapeyron equation,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Generalize all this to more complex stoichiometries (which will lead to familiar expressions like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AB3279-A717-674C-A450-C4BF9E7F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6" y="1239253"/>
                <a:ext cx="11622505" cy="2784352"/>
              </a:xfrm>
              <a:prstGeom prst="rect">
                <a:avLst/>
              </a:prstGeom>
              <a:blipFill>
                <a:blip r:embed="rId2"/>
                <a:stretch>
                  <a:fillRect l="-87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6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A derivation of the CPF formula focusing on solutes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BF05F2-8D14-B114-99CA-73DE1BE519AA}"/>
                  </a:ext>
                </a:extLst>
              </p:cNvPr>
              <p:cNvSpPr txBox="1"/>
              <p:nvPr/>
            </p:nvSpPr>
            <p:spPr>
              <a:xfrm>
                <a:off x="374164" y="3637902"/>
                <a:ext cx="11254381" cy="503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This week</a:t>
                </a:r>
                <a:r>
                  <a:rPr lang="en-US" sz="2400" dirty="0"/>
                  <a:t>, we said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BF05F2-8D14-B114-99CA-73DE1BE5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4" y="3637902"/>
                <a:ext cx="11254381" cy="503728"/>
              </a:xfrm>
              <a:prstGeom prst="rect">
                <a:avLst/>
              </a:prstGeom>
              <a:blipFill>
                <a:blip r:embed="rId2"/>
                <a:stretch>
                  <a:fillRect l="-789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9A8C-9509-5FFC-570F-992E5D38FD78}"/>
                  </a:ext>
                </a:extLst>
              </p:cNvPr>
              <p:cNvSpPr txBox="1"/>
              <p:nvPr/>
            </p:nvSpPr>
            <p:spPr>
              <a:xfrm>
                <a:off x="374164" y="4237815"/>
                <a:ext cx="11695916" cy="151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also defined the chemical potential: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(&amp; similar for B) 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Our task: </a:t>
                </a:r>
                <a:r>
                  <a:rPr lang="en-US" sz="2400" dirty="0"/>
                  <a:t>put these together to get to the CPF formula,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9A8C-9509-5FFC-570F-992E5D38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4" y="4237815"/>
                <a:ext cx="11695916" cy="1512209"/>
              </a:xfrm>
              <a:prstGeom prst="rect">
                <a:avLst/>
              </a:prstGeom>
              <a:blipFill>
                <a:blip r:embed="rId3"/>
                <a:stretch>
                  <a:fillRect l="-75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C163C64-42AA-DDFA-89F8-8407E1475A28}"/>
              </a:ext>
            </a:extLst>
          </p:cNvPr>
          <p:cNvGrpSpPr/>
          <p:nvPr/>
        </p:nvGrpSpPr>
        <p:grpSpPr>
          <a:xfrm>
            <a:off x="313688" y="497106"/>
            <a:ext cx="11561937" cy="2906446"/>
            <a:chOff x="555741" y="1325081"/>
            <a:chExt cx="11561937" cy="290644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82677C-081A-E0C0-C8D3-17AA69D7C044}"/>
                </a:ext>
              </a:extLst>
            </p:cNvPr>
            <p:cNvGrpSpPr/>
            <p:nvPr/>
          </p:nvGrpSpPr>
          <p:grpSpPr>
            <a:xfrm>
              <a:off x="555741" y="1325081"/>
              <a:ext cx="11561937" cy="2906446"/>
              <a:chOff x="555741" y="1325081"/>
              <a:chExt cx="11561937" cy="29064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CB630DE-18A8-BC23-3FC9-00DCAEB270B3}"/>
                      </a:ext>
                    </a:extLst>
                  </p:cNvPr>
                  <p:cNvSpPr txBox="1"/>
                  <p:nvPr/>
                </p:nvSpPr>
                <p:spPr>
                  <a:xfrm>
                    <a:off x="555741" y="1325081"/>
                    <a:ext cx="1156193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Last week</a:t>
                    </a:r>
                    <a:r>
                      <a:rPr lang="en-US" sz="2400" dirty="0"/>
                      <a:t>, thinking about the entropy of mixing (here, solutes with initial concentration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), </a:t>
                    </a: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CB630DE-18A8-BC23-3FC9-00DCAEB270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741" y="1325081"/>
                    <a:ext cx="1156193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8" t="-8108" r="-1206" b="-297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D495C0B-1B35-E31E-2446-16683D9251F1}"/>
                  </a:ext>
                </a:extLst>
              </p:cNvPr>
              <p:cNvGrpSpPr/>
              <p:nvPr/>
            </p:nvGrpSpPr>
            <p:grpSpPr>
              <a:xfrm>
                <a:off x="619136" y="1794510"/>
                <a:ext cx="11386081" cy="2437017"/>
                <a:chOff x="59708" y="2615006"/>
                <a:chExt cx="14107943" cy="2990718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DA1254B-E19A-6732-750C-1D704D5D9BBE}"/>
                    </a:ext>
                  </a:extLst>
                </p:cNvPr>
                <p:cNvGrpSpPr/>
                <p:nvPr/>
              </p:nvGrpSpPr>
              <p:grpSpPr>
                <a:xfrm>
                  <a:off x="59708" y="2615006"/>
                  <a:ext cx="14107943" cy="2990718"/>
                  <a:chOff x="33916" y="635595"/>
                  <a:chExt cx="14107943" cy="2990718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98DFA166-FB0F-0AAE-01B8-4D02622F44A9}"/>
                      </a:ext>
                    </a:extLst>
                  </p:cNvPr>
                  <p:cNvSpPr/>
                  <p:nvPr/>
                </p:nvSpPr>
                <p:spPr>
                  <a:xfrm>
                    <a:off x="6438004" y="643453"/>
                    <a:ext cx="5073818" cy="1978417"/>
                  </a:xfrm>
                  <a:prstGeom prst="rect">
                    <a:avLst/>
                  </a:prstGeom>
                  <a:pattFill prst="pct30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F19F356-E6D5-07F2-B311-F60338591749}"/>
                      </a:ext>
                    </a:extLst>
                  </p:cNvPr>
                  <p:cNvSpPr/>
                  <p:nvPr/>
                </p:nvSpPr>
                <p:spPr>
                  <a:xfrm>
                    <a:off x="620147" y="668873"/>
                    <a:ext cx="5073818" cy="1978417"/>
                  </a:xfrm>
                  <a:prstGeom prst="rect">
                    <a:avLst/>
                  </a:prstGeom>
                  <a:pattFill prst="pct30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4A2944A8-C7DC-CB3E-C73F-7930D064BE0C}"/>
                      </a:ext>
                    </a:extLst>
                  </p:cNvPr>
                  <p:cNvGrpSpPr/>
                  <p:nvPr/>
                </p:nvGrpSpPr>
                <p:grpSpPr>
                  <a:xfrm>
                    <a:off x="565265" y="635595"/>
                    <a:ext cx="11002526" cy="1978430"/>
                    <a:chOff x="565265" y="615141"/>
                    <a:chExt cx="11002526" cy="1978430"/>
                  </a:xfrm>
                </p:grpSpPr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46854807-0544-6784-17F5-0C1D7740F6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1062" y="615142"/>
                      <a:ext cx="0" cy="1978429"/>
                    </a:xfrm>
                    <a:prstGeom prst="line">
                      <a:avLst/>
                    </a:prstGeom>
                    <a:ln w="635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F9324502-FB4E-8770-4CDA-09D6469A2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265" y="615141"/>
                      <a:ext cx="11002526" cy="1978430"/>
                      <a:chOff x="565265" y="615141"/>
                      <a:chExt cx="11002526" cy="1978430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AE9425E6-DD46-6FE1-9DFD-C088A8FB5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5265" y="615141"/>
                        <a:ext cx="5189149" cy="1978430"/>
                        <a:chOff x="565265" y="615142"/>
                        <a:chExt cx="5569528" cy="1978429"/>
                      </a:xfrm>
                    </p:grpSpPr>
                    <p:grpSp>
                      <p:nvGrpSpPr>
                        <p:cNvPr id="103" name="Group 102">
                          <a:extLst>
                            <a:ext uri="{FF2B5EF4-FFF2-40B4-BE49-F238E27FC236}">
                              <a16:creationId xmlns:a16="http://schemas.microsoft.com/office/drawing/2014/main" id="{95E255CF-E332-1750-3BCF-273E4814B0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5265" y="615142"/>
                          <a:ext cx="5569528" cy="1978429"/>
                          <a:chOff x="565265" y="615142"/>
                          <a:chExt cx="5569528" cy="1978429"/>
                        </a:xfrm>
                      </p:grpSpPr>
                      <p:sp>
                        <p:nvSpPr>
                          <p:cNvPr id="109" name="Frame 108">
                            <a:extLst>
                              <a:ext uri="{FF2B5EF4-FFF2-40B4-BE49-F238E27FC236}">
                                <a16:creationId xmlns:a16="http://schemas.microsoft.com/office/drawing/2014/main" id="{00311279-E825-1D85-2EB3-B81A025979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265" y="615142"/>
                            <a:ext cx="5569528" cy="1978429"/>
                          </a:xfrm>
                          <a:prstGeom prst="frame">
                            <a:avLst>
                              <a:gd name="adj1" fmla="val 3256"/>
                            </a:avLst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10" name="TextBox 109">
                                <a:extLst>
                                  <a:ext uri="{FF2B5EF4-FFF2-40B4-BE49-F238E27FC236}">
                                    <a16:creationId xmlns:a16="http://schemas.microsoft.com/office/drawing/2014/main" id="{20AFCBE9-3307-4332-E07D-9A0D277728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23245" y="719563"/>
                                <a:ext cx="1784275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left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sz="24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10" name="TextBox 109">
                                <a:extLst>
                                  <a:ext uri="{FF2B5EF4-FFF2-40B4-BE49-F238E27FC236}">
                                    <a16:creationId xmlns:a16="http://schemas.microsoft.com/office/drawing/2014/main" id="{20AFCBE9-3307-4332-E07D-9A0D277728D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823245" y="719563"/>
                                <a:ext cx="1784275" cy="461665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 b="-26667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grpSp>
                      <p:nvGrpSpPr>
                        <p:cNvPr id="104" name="Group 103">
                          <a:extLst>
                            <a:ext uri="{FF2B5EF4-FFF2-40B4-BE49-F238E27FC236}">
                              <a16:creationId xmlns:a16="http://schemas.microsoft.com/office/drawing/2014/main" id="{1A1806E8-99D3-DAD7-67BF-22DFE6AC69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11191" y="1418392"/>
                          <a:ext cx="704192" cy="813303"/>
                          <a:chOff x="7961586" y="3080780"/>
                          <a:chExt cx="704192" cy="813303"/>
                        </a:xfrm>
                      </p:grpSpPr>
                      <p:sp>
                        <p:nvSpPr>
                          <p:cNvPr id="105" name="Oval 104">
                            <a:extLst>
                              <a:ext uri="{FF2B5EF4-FFF2-40B4-BE49-F238E27FC236}">
                                <a16:creationId xmlns:a16="http://schemas.microsoft.com/office/drawing/2014/main" id="{72CE5D9D-4BB4-585C-F368-540A36F563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61586" y="3274597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6" name="Oval 105">
                            <a:extLst>
                              <a:ext uri="{FF2B5EF4-FFF2-40B4-BE49-F238E27FC236}">
                                <a16:creationId xmlns:a16="http://schemas.microsoft.com/office/drawing/2014/main" id="{2CFA1080-B162-640A-C043-38305BCB47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08123" y="3080780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7" name="Oval 106">
                            <a:extLst>
                              <a:ext uri="{FF2B5EF4-FFF2-40B4-BE49-F238E27FC236}">
                                <a16:creationId xmlns:a16="http://schemas.microsoft.com/office/drawing/2014/main" id="{83E5ECA0-951F-80FB-4742-0FC65FEAEE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19241" y="3614805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8" name="Oval 107">
                            <a:extLst>
                              <a:ext uri="{FF2B5EF4-FFF2-40B4-BE49-F238E27FC236}">
                                <a16:creationId xmlns:a16="http://schemas.microsoft.com/office/drawing/2014/main" id="{BFE53542-743B-B029-AF5C-30255DE756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18786" y="3731797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8A28FBC5-8820-2C71-2AD8-4CBFA112E9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78642" y="615141"/>
                        <a:ext cx="5189149" cy="1978430"/>
                        <a:chOff x="565265" y="615142"/>
                        <a:chExt cx="5569528" cy="1978429"/>
                      </a:xfrm>
                    </p:grpSpPr>
                    <p:sp>
                      <p:nvSpPr>
                        <p:cNvPr id="97" name="Frame 96">
                          <a:extLst>
                            <a:ext uri="{FF2B5EF4-FFF2-40B4-BE49-F238E27FC236}">
                              <a16:creationId xmlns:a16="http://schemas.microsoft.com/office/drawing/2014/main" id="{688626BE-D841-090B-D91B-034A031B66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5265" y="615142"/>
                          <a:ext cx="5569528" cy="1978429"/>
                        </a:xfrm>
                        <a:prstGeom prst="frame">
                          <a:avLst>
                            <a:gd name="adj1" fmla="val 3256"/>
                          </a:avLst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98" name="Group 97">
                          <a:extLst>
                            <a:ext uri="{FF2B5EF4-FFF2-40B4-BE49-F238E27FC236}">
                              <a16:creationId xmlns:a16="http://schemas.microsoft.com/office/drawing/2014/main" id="{AE474A23-3602-B5E3-9695-27B1CA84E8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68846" y="1301986"/>
                          <a:ext cx="4032290" cy="929709"/>
                          <a:chOff x="8119241" y="2964374"/>
                          <a:chExt cx="4032290" cy="929709"/>
                        </a:xfrm>
                      </p:grpSpPr>
                      <p:sp>
                        <p:nvSpPr>
                          <p:cNvPr id="99" name="Oval 98">
                            <a:extLst>
                              <a:ext uri="{FF2B5EF4-FFF2-40B4-BE49-F238E27FC236}">
                                <a16:creationId xmlns:a16="http://schemas.microsoft.com/office/drawing/2014/main" id="{23D83690-5579-4A08-9F1B-771E7FA55A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589053">
                            <a:off x="8644827" y="2969446"/>
                            <a:ext cx="174238" cy="164094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0" name="Oval 99">
                            <a:extLst>
                              <a:ext uri="{FF2B5EF4-FFF2-40B4-BE49-F238E27FC236}">
                                <a16:creationId xmlns:a16="http://schemas.microsoft.com/office/drawing/2014/main" id="{BC749A5F-BF28-DC6F-18B5-489E241461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93876" y="3080780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1" name="Oval 100">
                            <a:extLst>
                              <a:ext uri="{FF2B5EF4-FFF2-40B4-BE49-F238E27FC236}">
                                <a16:creationId xmlns:a16="http://schemas.microsoft.com/office/drawing/2014/main" id="{47B5DB65-BED7-6FFD-ED8B-4B61969B67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19241" y="3614805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2" name="Oval 101">
                            <a:extLst>
                              <a:ext uri="{FF2B5EF4-FFF2-40B4-BE49-F238E27FC236}">
                                <a16:creationId xmlns:a16="http://schemas.microsoft.com/office/drawing/2014/main" id="{A910D49E-7EF9-B554-2929-932CDC5BB4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83299" y="3731797"/>
                            <a:ext cx="157655" cy="16228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FEF64359-4411-1B9D-6551-EE75EC4E02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880538" y="1740455"/>
                        <a:ext cx="351960" cy="0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5FA1ACB0-AD79-D13B-8E31-7C19FB2BF9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5468" y="686155"/>
                        <a:ext cx="2465240" cy="6029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5FA1ACB0-AD79-D13B-8E31-7C19FB2BF92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5468" y="686155"/>
                        <a:ext cx="2465240" cy="60291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33094FAB-4561-6B1B-A1DC-504C62F0DA16}"/>
                      </a:ext>
                    </a:extLst>
                  </p:cNvPr>
                  <p:cNvGrpSpPr/>
                  <p:nvPr/>
                </p:nvGrpSpPr>
                <p:grpSpPr>
                  <a:xfrm>
                    <a:off x="2799831" y="1040096"/>
                    <a:ext cx="656098" cy="1159130"/>
                    <a:chOff x="1133136" y="1176838"/>
                    <a:chExt cx="656098" cy="1159130"/>
                  </a:xfrm>
                  <a:solidFill>
                    <a:schemeClr val="bg1"/>
                  </a:solidFill>
                </p:grpSpPr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06CA686-CAD9-57F1-2F42-92DB4B5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3136" y="1176838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227A65F-FD0B-09BF-8514-4916E311A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2346" y="152266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820D7E7D-F33E-B61A-E59B-1E84907DD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0104" y="2056690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D87F5108-A193-B083-669B-14CA0F48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111" y="217368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0F2C780F-18DE-5B7B-4015-C138F27D2244}"/>
                      </a:ext>
                    </a:extLst>
                  </p:cNvPr>
                  <p:cNvGrpSpPr/>
                  <p:nvPr/>
                </p:nvGrpSpPr>
                <p:grpSpPr>
                  <a:xfrm>
                    <a:off x="4082252" y="998070"/>
                    <a:ext cx="1052543" cy="1310906"/>
                    <a:chOff x="938266" y="1522665"/>
                    <a:chExt cx="1052543" cy="1310906"/>
                  </a:xfrm>
                  <a:solidFill>
                    <a:schemeClr val="bg1"/>
                  </a:solidFill>
                </p:grpSpPr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C51C4663-164E-F548-E65A-41E0C7534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8266" y="192634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1858806A-C549-465D-12F7-926E529254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2346" y="152266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5158980D-2F71-690B-57FE-8A0B4FAA7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0024" y="267128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9103B274-4C7F-AC6D-9457-6C3CE0880D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3921" y="217368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314F35F7-1ABF-8C40-1A76-2E737EBB6509}"/>
                      </a:ext>
                    </a:extLst>
                  </p:cNvPr>
                  <p:cNvGrpSpPr/>
                  <p:nvPr/>
                </p:nvGrpSpPr>
                <p:grpSpPr>
                  <a:xfrm>
                    <a:off x="6513254" y="1002907"/>
                    <a:ext cx="1548725" cy="1159130"/>
                    <a:chOff x="240509" y="1176838"/>
                    <a:chExt cx="1548725" cy="1159130"/>
                  </a:xfrm>
                  <a:solidFill>
                    <a:schemeClr val="bg1"/>
                  </a:solidFill>
                </p:grpSpPr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6169D904-4836-6AAE-F729-9C928C1B4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509" y="1176838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8D9859DB-1E4A-B5F9-F275-144707A25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2346" y="1522665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DB5B5B2E-1920-DE86-DA04-3E772E91E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0104" y="2056690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0705D780-0173-876E-0C3F-434529321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9111" y="2173682"/>
                      <a:ext cx="146888" cy="162286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D7ED8001-0855-5A50-B4A7-C16CFF13F0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6522" y="1583948"/>
                        <a:ext cx="959997" cy="5665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D7ED8001-0855-5A50-B4A7-C16CFF13F0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6522" y="1583948"/>
                        <a:ext cx="959997" cy="56655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FDFE6409-B6AB-0BE9-D124-590A093F58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6681" y="915276"/>
                        <a:ext cx="166241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FDFE6409-B6AB-0BE9-D124-590A093F58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6681" y="915276"/>
                        <a:ext cx="1662415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EE78DD95-4F98-4195-7037-243DB06144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76877" y="1355487"/>
                        <a:ext cx="2103231" cy="6029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EE78DD95-4F98-4195-7037-243DB06144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76877" y="1355487"/>
                        <a:ext cx="2103231" cy="60291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BFDAC96-4BC3-9E22-3E8C-1A9F7D2B46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16" y="2780569"/>
                        <a:ext cx="14107943" cy="84574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sz="2400" dirty="0">
                            <a:ea typeface="Cambria Math" panose="02040503050406030204" pitchFamily="18" charset="0"/>
                          </a:rPr>
                          <a:t>w</a:t>
                        </a:r>
                        <a:r>
                          <a:rPr lang="en-US" sz="2400" b="0" dirty="0">
                            <a:ea typeface="Cambria Math" panose="02040503050406030204" pitchFamily="18" charset="0"/>
                          </a:rPr>
                          <a:t>e said </a:t>
                        </a:r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𝑅𝑙𝑛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𝑅𝑙𝑛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𝜒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BFDAC96-4BC3-9E22-3E8C-1A9F7D2B46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16" y="2780569"/>
                        <a:ext cx="14107943" cy="8457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780" b="-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D5AEE90-2F54-E03C-B360-F903E9E313D2}"/>
                    </a:ext>
                  </a:extLst>
                </p:cNvPr>
                <p:cNvGrpSpPr/>
                <p:nvPr/>
              </p:nvGrpSpPr>
              <p:grpSpPr>
                <a:xfrm>
                  <a:off x="9087298" y="2991286"/>
                  <a:ext cx="1548725" cy="1159130"/>
                  <a:chOff x="240509" y="1176838"/>
                  <a:chExt cx="1548725" cy="1159130"/>
                </a:xfrm>
                <a:solidFill>
                  <a:schemeClr val="bg1"/>
                </a:solidFill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BD51E870-3CAD-CB12-4EFB-16038D7424C3}"/>
                      </a:ext>
                    </a:extLst>
                  </p:cNvPr>
                  <p:cNvSpPr/>
                  <p:nvPr/>
                </p:nvSpPr>
                <p:spPr>
                  <a:xfrm>
                    <a:off x="240509" y="1176838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4B92DA25-793D-4389-B04D-EDED14E45FAF}"/>
                      </a:ext>
                    </a:extLst>
                  </p:cNvPr>
                  <p:cNvSpPr/>
                  <p:nvPr/>
                </p:nvSpPr>
                <p:spPr>
                  <a:xfrm>
                    <a:off x="1642346" y="1239638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3A27C982-1413-8FCE-63B7-724CB174D3EC}"/>
                      </a:ext>
                    </a:extLst>
                  </p:cNvPr>
                  <p:cNvSpPr/>
                  <p:nvPr/>
                </p:nvSpPr>
                <p:spPr>
                  <a:xfrm>
                    <a:off x="1160104" y="2056690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1097CE68-347E-8370-97D1-0D6BC7D9FC3B}"/>
                      </a:ext>
                    </a:extLst>
                  </p:cNvPr>
                  <p:cNvSpPr/>
                  <p:nvPr/>
                </p:nvSpPr>
                <p:spPr>
                  <a:xfrm>
                    <a:off x="1559111" y="2173682"/>
                    <a:ext cx="146888" cy="1622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663CA6-DC4D-7896-71A0-BAE16848FBB2}"/>
                    </a:ext>
                  </a:extLst>
                </p:cNvPr>
                <p:cNvSpPr txBox="1"/>
                <p:nvPr/>
              </p:nvSpPr>
              <p:spPr>
                <a:xfrm>
                  <a:off x="1722171" y="2547809"/>
                  <a:ext cx="7747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1663CA6-DC4D-7896-71A0-BAE16848F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171" y="2547809"/>
                  <a:ext cx="77478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5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CPF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7733-AC40-58CB-E339-6F73CD0B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0269"/>
            <a:ext cx="5418559" cy="41574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1A7F9AA-C026-B9B9-3851-8814E5C0D981}"/>
              </a:ext>
            </a:extLst>
          </p:cNvPr>
          <p:cNvGrpSpPr/>
          <p:nvPr/>
        </p:nvGrpSpPr>
        <p:grpSpPr>
          <a:xfrm>
            <a:off x="274336" y="857403"/>
            <a:ext cx="5821664" cy="4495011"/>
            <a:chOff x="274336" y="857403"/>
            <a:chExt cx="5821664" cy="44950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C211DF-A4BD-FD57-564E-37B9DA9DF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36" y="857403"/>
              <a:ext cx="5821664" cy="449501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6B4176-F4A5-2559-A565-C92C56A44663}"/>
                </a:ext>
              </a:extLst>
            </p:cNvPr>
            <p:cNvCxnSpPr/>
            <p:nvPr/>
          </p:nvCxnSpPr>
          <p:spPr>
            <a:xfrm flipV="1">
              <a:off x="2880569" y="2743200"/>
              <a:ext cx="497712" cy="462987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02350F-D26A-8989-49F0-FB00A76FB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5261" y="3194612"/>
              <a:ext cx="219917" cy="405115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4CBC687-0EE8-63CC-6D1A-AE7E1BD77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9504" y="2939971"/>
              <a:ext cx="580463" cy="46297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2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9620E-EB7C-6C42-8118-FFA18C8C7D39}"/>
              </a:ext>
            </a:extLst>
          </p:cNvPr>
          <p:cNvSpPr txBox="1"/>
          <p:nvPr/>
        </p:nvSpPr>
        <p:spPr>
          <a:xfrm>
            <a:off x="-4010" y="0"/>
            <a:ext cx="1219601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2. Deriving the Clapeyron equation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F67302-C72F-6ABF-0AB7-0CA9BC2CECEC}"/>
              </a:ext>
            </a:extLst>
          </p:cNvPr>
          <p:cNvGrpSpPr/>
          <p:nvPr/>
        </p:nvGrpSpPr>
        <p:grpSpPr>
          <a:xfrm>
            <a:off x="6336712" y="569669"/>
            <a:ext cx="2962816" cy="2873349"/>
            <a:chOff x="7279105" y="119079"/>
            <a:chExt cx="4404801" cy="4072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FDF843-205B-F840-BA40-846418932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9105" y="119079"/>
              <a:ext cx="4404801" cy="407251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E9EC13-BF96-1E4B-BF4F-04B5328F8915}"/>
                </a:ext>
              </a:extLst>
            </p:cNvPr>
            <p:cNvGrpSpPr/>
            <p:nvPr/>
          </p:nvGrpSpPr>
          <p:grpSpPr>
            <a:xfrm>
              <a:off x="9599651" y="1412805"/>
              <a:ext cx="625642" cy="1014102"/>
              <a:chOff x="7727031" y="3134725"/>
              <a:chExt cx="625642" cy="101410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2CE9BD5-78D8-4143-A596-DA90EAD01E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2032" y="3470949"/>
                <a:ext cx="175640" cy="3416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D5B8A-5329-8448-905C-51E31E9061CE}"/>
                  </a:ext>
                </a:extLst>
              </p:cNvPr>
              <p:cNvSpPr txBox="1"/>
              <p:nvPr/>
            </p:nvSpPr>
            <p:spPr>
              <a:xfrm>
                <a:off x="8039852" y="3781705"/>
                <a:ext cx="312821" cy="36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1CEA7-BFA3-774B-AA67-1A8F13E5C566}"/>
                  </a:ext>
                </a:extLst>
              </p:cNvPr>
              <p:cNvSpPr txBox="1"/>
              <p:nvPr/>
            </p:nvSpPr>
            <p:spPr>
              <a:xfrm>
                <a:off x="7727031" y="3134725"/>
                <a:ext cx="312821" cy="367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/>
              <p:nvPr/>
            </p:nvSpPr>
            <p:spPr>
              <a:xfrm>
                <a:off x="352425" y="3535934"/>
                <a:ext cx="11438843" cy="2207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Along a phase boundary, Gibbs energies of two phases in equilibrium (like point A) have to change the same amount to remain in equilibrium (at point B).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Your task</a:t>
                </a:r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</m:oMath>
                </a14:m>
                <a:r>
                  <a:rPr lang="en-US" sz="2400" dirty="0"/>
                  <a:t> and show how how this leads to Clapeyron,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4A9B2-AB9A-054F-91B5-F0B5A974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3535934"/>
                <a:ext cx="11438843" cy="2207977"/>
              </a:xfrm>
              <a:prstGeom prst="rect">
                <a:avLst/>
              </a:prstGeom>
              <a:blipFill>
                <a:blip r:embed="rId3"/>
                <a:stretch>
                  <a:fillRect l="-776" t="-2286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6C9A0C-D57D-7E34-2473-0D247930D659}"/>
                  </a:ext>
                </a:extLst>
              </p:cNvPr>
              <p:cNvSpPr txBox="1"/>
              <p:nvPr/>
            </p:nvSpPr>
            <p:spPr>
              <a:xfrm>
                <a:off x="1652138" y="1007544"/>
                <a:ext cx="5570220" cy="1997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𝑔𝑎𝑠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𝑙𝑖𝑞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6C9A0C-D57D-7E34-2473-0D247930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38" y="1007544"/>
                <a:ext cx="5570220" cy="1997598"/>
              </a:xfrm>
              <a:prstGeom prst="rect">
                <a:avLst/>
              </a:prstGeom>
              <a:blipFill>
                <a:blip r:embed="rId4"/>
                <a:stretch>
                  <a:fillRect l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6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/>
              <p:nvPr/>
            </p:nvSpPr>
            <p:spPr>
              <a:xfrm>
                <a:off x="137160" y="694870"/>
                <a:ext cx="11876208" cy="6231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What if the reaction stoichiometry were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 Now we’re producing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two </a:t>
                </a:r>
                <a:r>
                  <a:rPr lang="en-US" sz="2400" dirty="0">
                    <a:solidFill>
                      <a:schemeClr val="tx1"/>
                    </a:solidFill>
                  </a:rPr>
                  <a:t>B molecules for every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one</a:t>
                </a:r>
                <a:r>
                  <a:rPr lang="en-US" sz="2400" dirty="0">
                    <a:solidFill>
                      <a:schemeClr val="tx1"/>
                    </a:solidFill>
                  </a:rPr>
                  <a:t> molecule of A that disappears: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So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</a:t>
                </a:r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that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means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that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slope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along the reaction path is given by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Your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With the help of the CPE, show how this leads to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Show that at equilibrium,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therefore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𝑟𝑥𝑛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694870"/>
                <a:ext cx="11876208" cy="6231001"/>
              </a:xfrm>
              <a:prstGeom prst="rect">
                <a:avLst/>
              </a:prstGeom>
              <a:blipFill>
                <a:blip r:embed="rId2"/>
                <a:stretch>
                  <a:fillRect l="-855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/>
              <p:nvPr/>
            </p:nvSpPr>
            <p:spPr>
              <a:xfrm>
                <a:off x="6012" y="0"/>
                <a:ext cx="12185987" cy="69487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3. Generalizing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" y="0"/>
                <a:ext cx="12185987" cy="694870"/>
              </a:xfrm>
              <a:prstGeom prst="rect">
                <a:avLst/>
              </a:prstGeo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D2C2E8E-491A-E8C7-7FE4-A7C2535F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4950" y="2308130"/>
            <a:ext cx="2918460" cy="23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4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48A83-533A-7B40-782D-DDCC0135925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CGI associated with 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0D763-2C17-2E5E-55F4-D142288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9" y="776826"/>
            <a:ext cx="7997893" cy="3262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AFE71C-50AA-FDD4-FF9C-39848CC4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9" y="4370300"/>
            <a:ext cx="7592883" cy="1741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372CD4-0491-BED2-0DBD-DD6D314F37F7}"/>
                  </a:ext>
                </a:extLst>
              </p:cNvPr>
              <p:cNvSpPr txBox="1"/>
              <p:nvPr/>
            </p:nvSpPr>
            <p:spPr>
              <a:xfrm>
                <a:off x="8715737" y="1351508"/>
                <a:ext cx="328721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Notes:</a:t>
                </a:r>
              </a:p>
              <a:p>
                <a:r>
                  <a:rPr lang="en-US" sz="2400" dirty="0"/>
                  <a:t>Recall that items 1-4 are about chemical potentials.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Item 5 is about equilibrium constants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(which we just derived)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372CD4-0491-BED2-0DBD-DD6D314F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37" y="1351508"/>
                <a:ext cx="3287210" cy="3416320"/>
              </a:xfrm>
              <a:prstGeom prst="rect">
                <a:avLst/>
              </a:prstGeom>
              <a:blipFill>
                <a:blip r:embed="rId4"/>
                <a:stretch>
                  <a:fillRect l="-3077" t="-1481" r="-1154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1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641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54</cp:revision>
  <cp:lastPrinted>2022-11-18T16:43:56Z</cp:lastPrinted>
  <dcterms:created xsi:type="dcterms:W3CDTF">2018-09-17T04:21:57Z</dcterms:created>
  <dcterms:modified xsi:type="dcterms:W3CDTF">2024-11-24T16:01:34Z</dcterms:modified>
</cp:coreProperties>
</file>