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351" r:id="rId3"/>
    <p:sldId id="3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4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FDC344-EAD8-BF4B-A330-01755797DB9C}"/>
              </a:ext>
            </a:extLst>
          </p:cNvPr>
          <p:cNvSpPr txBox="1"/>
          <p:nvPr/>
        </p:nvSpPr>
        <p:spPr>
          <a:xfrm>
            <a:off x="6012" y="0"/>
            <a:ext cx="12185987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88DB7E-F9EC-A0E5-8FB7-1D52F602D179}"/>
                  </a:ext>
                </a:extLst>
              </p:cNvPr>
              <p:cNvSpPr txBox="1"/>
              <p:nvPr/>
            </p:nvSpPr>
            <p:spPr>
              <a:xfrm>
                <a:off x="1446554" y="820460"/>
                <a:ext cx="904618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Chemical Potential Formula (CPF) says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(slope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direction)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(slope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direction)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88DB7E-F9EC-A0E5-8FB7-1D52F602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54" y="820460"/>
                <a:ext cx="9046186" cy="1200329"/>
              </a:xfrm>
              <a:prstGeom prst="rect">
                <a:avLst/>
              </a:prstGeom>
              <a:blipFill>
                <a:blip r:embed="rId2"/>
                <a:stretch>
                  <a:fillRect l="-980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3FC2B322-17D0-AEB4-9001-06E1128505B5}"/>
              </a:ext>
            </a:extLst>
          </p:cNvPr>
          <p:cNvGrpSpPr>
            <a:grpSpLocks noChangeAspect="1"/>
          </p:cNvGrpSpPr>
          <p:nvPr/>
        </p:nvGrpSpPr>
        <p:grpSpPr>
          <a:xfrm>
            <a:off x="6243969" y="1974858"/>
            <a:ext cx="5386664" cy="4120966"/>
            <a:chOff x="6661283" y="1942131"/>
            <a:chExt cx="5386666" cy="41209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E639F5-089C-E5A7-FF3E-FDDE056555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30005" y="1942131"/>
              <a:ext cx="4917944" cy="3693584"/>
              <a:chOff x="9751582" y="4899856"/>
              <a:chExt cx="2409361" cy="1809532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ECCF8695-C772-8C44-00CF-6DC8C67B2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51582" y="4899856"/>
                <a:ext cx="2409361" cy="1809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9B07706-AEF8-B3BA-90F9-CFCE67141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4562" y="5607197"/>
                <a:ext cx="369303" cy="533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751F29-03C0-FF22-5BA9-5397E2C08E06}"/>
                    </a:ext>
                  </a:extLst>
                </p:cNvPr>
                <p:cNvSpPr txBox="1"/>
                <p:nvPr/>
              </p:nvSpPr>
              <p:spPr>
                <a:xfrm>
                  <a:off x="8290262" y="3292364"/>
                  <a:ext cx="2749341" cy="11660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751F29-03C0-FF22-5BA9-5397E2C08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0262" y="3292364"/>
                  <a:ext cx="2749341" cy="11660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0FF698-B470-476C-8D37-AA7E2C92E60B}"/>
                    </a:ext>
                  </a:extLst>
                </p:cNvPr>
                <p:cNvSpPr txBox="1"/>
                <p:nvPr/>
              </p:nvSpPr>
              <p:spPr>
                <a:xfrm>
                  <a:off x="6661283" y="2956421"/>
                  <a:ext cx="126742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0FF698-B470-476C-8D37-AA7E2C92E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283" y="2956421"/>
                  <a:ext cx="126742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FEBE3B9-422F-D850-4445-D1A9D17C56D0}"/>
                </a:ext>
              </a:extLst>
            </p:cNvPr>
            <p:cNvCxnSpPr>
              <a:cxnSpLocks/>
            </p:cNvCxnSpPr>
            <p:nvPr/>
          </p:nvCxnSpPr>
          <p:spPr>
            <a:xfrm>
              <a:off x="7938296" y="5167086"/>
              <a:ext cx="3481657" cy="16529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54AB517-7533-B173-7EDC-4C037E384C9E}"/>
                    </a:ext>
                  </a:extLst>
                </p:cNvPr>
                <p:cNvSpPr txBox="1"/>
                <p:nvPr/>
              </p:nvSpPr>
              <p:spPr>
                <a:xfrm>
                  <a:off x="9120102" y="5601431"/>
                  <a:ext cx="111804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54AB517-7533-B173-7EDC-4C037E384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102" y="5601431"/>
                  <a:ext cx="111804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4CCB05-9B0A-BBDA-75C7-01B51898CAC9}"/>
              </a:ext>
            </a:extLst>
          </p:cNvPr>
          <p:cNvGrpSpPr/>
          <p:nvPr/>
        </p:nvGrpSpPr>
        <p:grpSpPr>
          <a:xfrm>
            <a:off x="1099783" y="2015041"/>
            <a:ext cx="5075325" cy="4397920"/>
            <a:chOff x="1099783" y="1203511"/>
            <a:chExt cx="5075325" cy="439792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0BAD1A-28CD-7059-94FE-D16011FE71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19" t="21890" r="16048" b="13982"/>
            <a:stretch/>
          </p:blipFill>
          <p:spPr bwMode="auto">
            <a:xfrm>
              <a:off x="1099783" y="1203511"/>
              <a:ext cx="5075325" cy="4397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AEA7C04-2AB7-F06D-F6D4-95338B9BB8FF}"/>
                    </a:ext>
                  </a:extLst>
                </p:cNvPr>
                <p:cNvSpPr txBox="1"/>
                <p:nvPr/>
              </p:nvSpPr>
              <p:spPr>
                <a:xfrm>
                  <a:off x="1281668" y="2378426"/>
                  <a:ext cx="126742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AEA7C04-2AB7-F06D-F6D4-95338B9BB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668" y="2378426"/>
                  <a:ext cx="126742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F316F8C-88E9-DD3A-C5A4-54DB86DC86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7215" y="4143092"/>
              <a:ext cx="1118044" cy="86324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EE5BBC0-DD14-ACCE-B96E-58C8F734080A}"/>
                    </a:ext>
                  </a:extLst>
                </p:cNvPr>
                <p:cNvSpPr txBox="1"/>
                <p:nvPr/>
              </p:nvSpPr>
              <p:spPr>
                <a:xfrm>
                  <a:off x="3474353" y="4220563"/>
                  <a:ext cx="111804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EE5BBC0-DD14-ACCE-B96E-58C8F734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353" y="4220563"/>
                  <a:ext cx="111804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49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/>
              <p:nvPr/>
            </p:nvSpPr>
            <p:spPr>
              <a:xfrm>
                <a:off x="137160" y="694870"/>
                <a:ext cx="11876208" cy="6231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What if the reaction stoichiometry were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 Now we’re producing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two </a:t>
                </a:r>
                <a:r>
                  <a:rPr lang="en-US" sz="2400" dirty="0">
                    <a:solidFill>
                      <a:schemeClr val="tx1"/>
                    </a:solidFill>
                  </a:rPr>
                  <a:t>B molecules for every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one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molecule of A that disappears: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So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And </a:t>
                </a:r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that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means </a:t>
                </a:r>
                <a:r>
                  <a:rPr lang="en-US" sz="2400" dirty="0">
                    <a:solidFill>
                      <a:schemeClr val="tx1"/>
                    </a:solidFill>
                  </a:rPr>
                  <a:t>that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slope</a:t>
                </a:r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along the reaction path is given by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𝜕𝜀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Your tasks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With the help of the CPE, show how this leads to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Show that at equilibrium,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therefore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𝑟𝑥𝑛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68AA5-6865-2A45-8BE2-95E00FB8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" y="694870"/>
                <a:ext cx="11876208" cy="6231001"/>
              </a:xfrm>
              <a:prstGeom prst="rect">
                <a:avLst/>
              </a:prstGeom>
              <a:blipFill>
                <a:blip r:embed="rId2"/>
                <a:stretch>
                  <a:fillRect l="-855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/>
              <p:nvPr/>
            </p:nvSpPr>
            <p:spPr>
              <a:xfrm>
                <a:off x="6012" y="0"/>
                <a:ext cx="12185987" cy="69487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3. Generalizing the connection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𝑮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sz="2400" b="1" dirty="0"/>
                  <a:t>,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FDC344-EAD8-BF4B-A330-0175579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" y="0"/>
                <a:ext cx="12185987" cy="694870"/>
              </a:xfrm>
              <a:prstGeom prst="rect">
                <a:avLst/>
              </a:prstGeom>
              <a:blipFill>
                <a:blip r:embed="rId3"/>
                <a:stretch>
                  <a:fillRect l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D2C2E8E-491A-E8C7-7FE4-A7C2535F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396" y="3498059"/>
            <a:ext cx="2318433" cy="18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4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48A83-533A-7B40-782D-DDCC0135925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CGI associated with 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C0D763-2C17-2E5E-55F4-D1422883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9" y="776826"/>
            <a:ext cx="7997893" cy="3262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AFE71C-50AA-FDD4-FF9C-39848CC4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79" y="4370300"/>
            <a:ext cx="7592883" cy="1741797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372CD4-0491-BED2-0DBD-DD6D314F37F7}"/>
                  </a:ext>
                </a:extLst>
              </p:cNvPr>
              <p:cNvSpPr txBox="1"/>
              <p:nvPr/>
            </p:nvSpPr>
            <p:spPr>
              <a:xfrm>
                <a:off x="8715737" y="1351508"/>
                <a:ext cx="328721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Notes:</a:t>
                </a:r>
              </a:p>
              <a:p>
                <a:r>
                  <a:rPr lang="en-US" sz="2400" dirty="0"/>
                  <a:t>Recall that items 1-4 are about chemical potentials.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Item 5 is about equilibrium constants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(which we just derived)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372CD4-0491-BED2-0DBD-DD6D314F3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737" y="1351508"/>
                <a:ext cx="3287210" cy="3416320"/>
              </a:xfrm>
              <a:prstGeom prst="rect">
                <a:avLst/>
              </a:prstGeom>
              <a:blipFill>
                <a:blip r:embed="rId4"/>
                <a:stretch>
                  <a:fillRect l="-3077" t="-1481" r="-1154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1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226</Words>
  <Application>Microsoft Macintosh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54</cp:revision>
  <cp:lastPrinted>2022-11-18T16:43:56Z</cp:lastPrinted>
  <dcterms:created xsi:type="dcterms:W3CDTF">2018-09-17T04:21:57Z</dcterms:created>
  <dcterms:modified xsi:type="dcterms:W3CDTF">2024-11-25T16:17:33Z</dcterms:modified>
</cp:coreProperties>
</file>