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94" r:id="rId2"/>
    <p:sldId id="397" r:id="rId3"/>
    <p:sldId id="401" r:id="rId4"/>
    <p:sldId id="403" r:id="rId5"/>
    <p:sldId id="402" r:id="rId6"/>
    <p:sldId id="405" r:id="rId7"/>
    <p:sldId id="398" r:id="rId8"/>
    <p:sldId id="406" r:id="rId9"/>
    <p:sldId id="4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993E-4896-F746-89C9-4CA0777BD8A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135D-B2AC-C04E-890E-9C68410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3D0-E4DF-CD49-A7EF-B415C9EC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CFC9-7E2B-0C4F-9D02-DC388F79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B62C-62B9-6F45-A3B2-96E2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E1E5-5826-0F44-8A6E-90DCF9E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02D-912F-CF45-9492-1B0F8F1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689-A0CE-A04C-A8F2-F737E1A4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AA0-CF37-BC48-B5E2-A301026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BB7-F3B9-504C-82DB-46FFF8AF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DBD-3BE6-9941-8199-A6919ED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DB6B-F16B-1C47-AEEA-8DE7D0C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EDB4-3E2D-1D4B-9334-158AA25E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6D04-7E38-C94D-9BE5-CB20E1DD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B9C9-8B64-9343-982E-C04BBEDF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CD-F9B0-4045-8384-2C0C7F0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70CE-A950-C34A-9A83-2F5FC45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BE8-3A2A-FB49-A100-CCF4D0B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A94F-7DA8-7A4D-8949-EA6436C0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2B9-F935-0249-BA49-6699F2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A469-017A-1946-BBA4-04D4817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1B0-C157-7F49-BBC4-DFA6001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581-844A-3F45-8BE7-B1075397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8748-CBB3-D141-AD81-55926C2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F014-D964-B647-BA6C-B2A5BFD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B061-BEC0-8A4B-8307-95B9036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6595-C842-3C49-A066-DAA4AB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7E3-92D5-5B45-A84D-3103FEB9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A48-9FBB-754F-BD61-A585FE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7A9C-C03F-5248-AFDC-B890DAA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9D60-FBDA-C247-A411-74D4E8C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751A-7DC8-304E-BB61-9AD6057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9338-5E79-254B-B154-CF74DB1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7A8-C840-1545-B2C6-E5C627C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67C-29D4-0944-B150-70599F82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D025-A08E-204C-A43E-7F3B29FA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6DCA-1501-D449-A2F6-433F30BF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94B-E784-2E4D-A90C-2A04CEC2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742BF-8120-0148-B914-19CFF1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A558-14D2-9146-B811-BE86D2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385F-B9F1-A446-BE63-0C3B6DE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D73-88C0-5E4E-A1F6-51B844DF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D20D-25A2-A847-B979-E376D9D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72F5-A665-AE42-8C05-C1358D1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D798-0733-BC48-992B-A6CDE14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118-F0E1-954C-AFB0-9A92599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C016-AC71-9141-858B-1FF5514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02DF-BABF-7D40-A771-2530FBE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91B-89E5-A64E-A296-83BEBEE4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761-9BEE-2D4E-BC5A-4AEE5D86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2FB0-50A0-BA4E-B3F4-15186036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1291-729B-9549-B15B-5B0EA4A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8A0-C075-B845-A9D6-DE7C245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DCAE-40D1-BE4F-A24C-B3BDD68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CC16-DEC5-8A4C-BBF1-717DE49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295F-6E48-A247-93A2-94433472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A54A-CF8F-684C-8D47-7462DECA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DDBA-2249-2946-BF57-419BF4D2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AD3D-E9C4-0044-8FDF-C4526F2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B11E-F3C2-E642-99B4-07552F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0865-C3D6-6D40-804B-A79913A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0E9-C1F9-EE44-8A3C-A6C3E03C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7073-C084-D244-AD11-7035BAB3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D6B-A688-3141-B9A5-17D62141B50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0323-A48B-AB45-BFF3-12D9A165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CE65-5AA3-AF43-8F34-8FF9C318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week we used the idea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tells us about the non-PV work needed to </a:t>
                </a:r>
                <a:r>
                  <a:rPr lang="en-US" sz="2400" b="1" dirty="0" err="1"/>
                  <a:t>concentrat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from the atmosphere</a:t>
                </a:r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l="-83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8378BAA-F0FC-3654-11D4-16FA58B68C7A}"/>
              </a:ext>
            </a:extLst>
          </p:cNvPr>
          <p:cNvGrpSpPr/>
          <p:nvPr/>
        </p:nvGrpSpPr>
        <p:grpSpPr>
          <a:xfrm>
            <a:off x="319764" y="2122585"/>
            <a:ext cx="11872234" cy="2645864"/>
            <a:chOff x="319764" y="838070"/>
            <a:chExt cx="11872234" cy="26458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1C0C84-4472-C2B3-4CE5-69B90FFB9F11}"/>
                </a:ext>
              </a:extLst>
            </p:cNvPr>
            <p:cNvGrpSpPr/>
            <p:nvPr/>
          </p:nvGrpSpPr>
          <p:grpSpPr>
            <a:xfrm>
              <a:off x="413984" y="928429"/>
              <a:ext cx="3684940" cy="1837491"/>
              <a:chOff x="7178040" y="983387"/>
              <a:chExt cx="4546305" cy="235417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E2FE728-D169-A1DA-BD4C-BD57EDA2B61D}"/>
                  </a:ext>
                </a:extLst>
              </p:cNvPr>
              <p:cNvSpPr/>
              <p:nvPr/>
            </p:nvSpPr>
            <p:spPr>
              <a:xfrm>
                <a:off x="7178040" y="983387"/>
                <a:ext cx="4546305" cy="23541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FEB0167-53F6-1230-FD25-DB41CF8668F9}"/>
                  </a:ext>
                </a:extLst>
              </p:cNvPr>
              <p:cNvGrpSpPr/>
              <p:nvPr/>
            </p:nvGrpSpPr>
            <p:grpSpPr>
              <a:xfrm rot="5041204">
                <a:off x="8881544" y="350673"/>
                <a:ext cx="1182794" cy="3986535"/>
                <a:chOff x="2746149" y="310190"/>
                <a:chExt cx="1182794" cy="3986535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777A1F0-123F-A522-A813-DE8CEF3138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6149" y="2396387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51591D9-DBEB-4A8D-89C9-549632614F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50952" y="2585701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09BD673-F53C-2B66-D01D-CBED8C74F4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9016" y="4160698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C4057F-8443-452A-57DD-60F12492C9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91783" y="310190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9A3678-8992-6EA3-BF54-A5B87E0EE63F}"/>
                    </a:ext>
                  </a:extLst>
                </p:cNvPr>
                <p:cNvSpPr txBox="1"/>
                <p:nvPr/>
              </p:nvSpPr>
              <p:spPr>
                <a:xfrm>
                  <a:off x="4335353" y="838070"/>
                  <a:ext cx="7856645" cy="16140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𝑝𝑜𝑠𝑖𝑡𝑖𝑜𝑛𝑎𝑙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𝑐𝑜𝑛𝑐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𝑎𝑡𝑚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𝑏𝑎𝑟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0.000425 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𝑏𝑎𝑟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=−65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r>
                    <a:rPr lang="en-US" sz="22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endParaRPr lang="en-US" sz="22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≥∆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=19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sz="2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9A3678-8992-6EA3-BF54-A5B87E0EE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353" y="838070"/>
                  <a:ext cx="7856645" cy="1614032"/>
                </a:xfrm>
                <a:prstGeom prst="rect">
                  <a:avLst/>
                </a:prstGeom>
                <a:blipFill>
                  <a:blip r:embed="rId3"/>
                  <a:stretch>
                    <a:fillRect b="-232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3059E8-6FFE-375A-707C-00D6787591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9155" y="2402996"/>
              <a:ext cx="0" cy="5485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8B74892-6191-E1AD-AA66-C9DD246FD1AF}"/>
                    </a:ext>
                  </a:extLst>
                </p:cNvPr>
                <p:cNvSpPr txBox="1"/>
                <p:nvPr/>
              </p:nvSpPr>
              <p:spPr>
                <a:xfrm>
                  <a:off x="319764" y="1003951"/>
                  <a:ext cx="368494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=0.00042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8B74892-6191-E1AD-AA66-C9DD246FD1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64" y="1003951"/>
                  <a:ext cx="368494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D6B3D6-1BDA-B681-AF12-CB376A862284}"/>
                </a:ext>
              </a:extLst>
            </p:cNvPr>
            <p:cNvGrpSpPr/>
            <p:nvPr/>
          </p:nvGrpSpPr>
          <p:grpSpPr>
            <a:xfrm>
              <a:off x="1513888" y="3010648"/>
              <a:ext cx="1073565" cy="473286"/>
              <a:chOff x="7178040" y="2731193"/>
              <a:chExt cx="1324514" cy="60636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F4144B0-F3D8-D1C5-B52D-4EB82B57C22A}"/>
                  </a:ext>
                </a:extLst>
              </p:cNvPr>
              <p:cNvSpPr/>
              <p:nvPr/>
            </p:nvSpPr>
            <p:spPr>
              <a:xfrm>
                <a:off x="7178040" y="2731193"/>
                <a:ext cx="1324514" cy="6063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AC56F8-96BC-E0B5-03D7-B9FE7780FD1F}"/>
                  </a:ext>
                </a:extLst>
              </p:cNvPr>
              <p:cNvGrpSpPr/>
              <p:nvPr/>
            </p:nvGrpSpPr>
            <p:grpSpPr>
              <a:xfrm rot="5041204">
                <a:off x="7613409" y="2636297"/>
                <a:ext cx="499498" cy="811578"/>
                <a:chOff x="3614438" y="3571428"/>
                <a:chExt cx="499498" cy="81157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868F790-5EEE-5B59-EAB2-88C43BEA4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6192" y="3795294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32A1F9B-8A7E-28CA-B7EE-7A464A392F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2835" y="4119749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2BA49B5-30E5-29E7-7425-22E1F61A1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14438" y="4246979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C03AAEC-B20C-1894-652C-E446978AB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6776" y="3571428"/>
                  <a:ext cx="137160" cy="13602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52BCD0F-CDEB-38DA-B9E8-73DB2D826448}"/>
                    </a:ext>
                  </a:extLst>
                </p:cNvPr>
                <p:cNvSpPr txBox="1"/>
                <p:nvPr/>
              </p:nvSpPr>
              <p:spPr>
                <a:xfrm>
                  <a:off x="2416489" y="3010648"/>
                  <a:ext cx="2097638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52BCD0F-CDEB-38DA-B9E8-73DB2D826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489" y="3010648"/>
                  <a:ext cx="2097638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06DE69-144E-E1D0-81A0-F1A360C03766}"/>
                </a:ext>
              </a:extLst>
            </p:cNvPr>
            <p:cNvSpPr txBox="1"/>
            <p:nvPr/>
          </p:nvSpPr>
          <p:spPr>
            <a:xfrm>
              <a:off x="869260" y="2064948"/>
              <a:ext cx="2999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Reduced positional entropy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03853B-B1EA-C4C3-F9E9-00CBBEA83BB2}"/>
                  </a:ext>
                </a:extLst>
              </p:cNvPr>
              <p:cNvSpPr txBox="1"/>
              <p:nvPr/>
            </p:nvSpPr>
            <p:spPr>
              <a:xfrm>
                <a:off x="869260" y="5383300"/>
                <a:ext cx="10469335" cy="1362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We’re </a:t>
                </a:r>
                <a:r>
                  <a:rPr lang="en-US" sz="2400" dirty="0"/>
                  <a:t>saying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≥19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because i</a:t>
                </a:r>
                <a:r>
                  <a:rPr lang="en-US" sz="2400" dirty="0">
                    <a:solidFill>
                      <a:schemeClr val="tx1"/>
                    </a:solidFill>
                  </a:rPr>
                  <a:t>n real life, inefficiencies in how this is engineered means that this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lower thermodynamic limit on the work needed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03853B-B1EA-C4C3-F9E9-00CBBEA8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0" y="5383300"/>
                <a:ext cx="10469335" cy="1362937"/>
              </a:xfrm>
              <a:prstGeom prst="rect">
                <a:avLst/>
              </a:prstGeom>
              <a:blipFill>
                <a:blip r:embed="rId6"/>
                <a:stretch>
                  <a:fillRect l="-970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2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we can do this in biochemical systems too: transport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across a mitochondrial cell wall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10811" r="-31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34826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 ________</m:t>
                        </m:r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≥∆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________</m:t>
                          </m:r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17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/>
              <p:nvPr/>
            </p:nvSpPr>
            <p:spPr>
              <a:xfrm>
                <a:off x="1578429" y="4724400"/>
                <a:ext cx="8066314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do some predicting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Should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</m:oMath>
                </a14:m>
                <a:r>
                  <a:rPr lang="en-US" sz="2400" dirty="0"/>
                  <a:t> be positive or negative?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4724400"/>
                <a:ext cx="8066314" cy="859531"/>
              </a:xfrm>
              <a:prstGeom prst="rect">
                <a:avLst/>
              </a:prstGeom>
              <a:blipFill>
                <a:blip r:embed="rId7"/>
                <a:stretch>
                  <a:fillRect l="-1258"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4">
            <a:extLst>
              <a:ext uri="{FF2B5EF4-FFF2-40B4-BE49-F238E27FC236}">
                <a16:creationId xmlns:a16="http://schemas.microsoft.com/office/drawing/2014/main" id="{99F919EB-C303-5E54-F2A1-F0DA2407EB36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we can do this in biochemical systems too: transport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across a mitochondrial cell wall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10811" r="-31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34826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 ________</m:t>
                        </m:r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________</m:t>
                          </m:r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17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/>
              <p:nvPr/>
            </p:nvSpPr>
            <p:spPr>
              <a:xfrm>
                <a:off x="1578429" y="4724400"/>
                <a:ext cx="10330542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do some predicting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Should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</m:oMath>
                </a14:m>
                <a:r>
                  <a:rPr lang="en-US" sz="2400" dirty="0"/>
                  <a:t> be positive or negative?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more crowded)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4724400"/>
                <a:ext cx="10330542" cy="859531"/>
              </a:xfrm>
              <a:prstGeom prst="rect">
                <a:avLst/>
              </a:prstGeom>
              <a:blipFill>
                <a:blip r:embed="rId7"/>
                <a:stretch>
                  <a:fillRect l="-983"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4">
            <a:extLst>
              <a:ext uri="{FF2B5EF4-FFF2-40B4-BE49-F238E27FC236}">
                <a16:creationId xmlns:a16="http://schemas.microsoft.com/office/drawing/2014/main" id="{99F919EB-C303-5E54-F2A1-F0DA2407EB36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we can do this in biochemical systems too: transport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across a mitochondrial cell wall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10811" r="-31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34826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 ________</m:t>
                        </m:r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________</m:t>
                          </m:r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17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/>
              <p:nvPr/>
            </p:nvSpPr>
            <p:spPr>
              <a:xfrm>
                <a:off x="1578429" y="4724400"/>
                <a:ext cx="10330542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do some predicting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Should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</m:oMath>
                </a14:m>
                <a:r>
                  <a:rPr lang="en-US" sz="2400" dirty="0"/>
                  <a:t> be positive or negative?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more crowded)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Should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positive or negative?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4724400"/>
                <a:ext cx="10330542" cy="1228863"/>
              </a:xfrm>
              <a:prstGeom prst="rect">
                <a:avLst/>
              </a:prstGeom>
              <a:blipFill>
                <a:blip r:embed="rId7"/>
                <a:stretch>
                  <a:fillRect l="-983" t="-4124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4">
            <a:extLst>
              <a:ext uri="{FF2B5EF4-FFF2-40B4-BE49-F238E27FC236}">
                <a16:creationId xmlns:a16="http://schemas.microsoft.com/office/drawing/2014/main" id="{99F919EB-C303-5E54-F2A1-F0DA2407EB36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we can do this in biochemical systems too: transport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across a mitochondrial cell wall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10811" r="-31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34826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 ________</m:t>
                        </m:r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________</m:t>
                          </m:r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17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/>
              <p:nvPr/>
            </p:nvSpPr>
            <p:spPr>
              <a:xfrm>
                <a:off x="1578429" y="4724400"/>
                <a:ext cx="10330542" cy="159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do some predicting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Should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</m:oMath>
                </a14:m>
                <a:r>
                  <a:rPr lang="en-US" sz="2400" dirty="0"/>
                  <a:t> be positive or negative?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𝑝𝑜𝑠𝑖𝑡𝑖𝑜𝑛𝑎𝑙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more crowded)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Should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positive or negative?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requires input of work)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8A43F-1AD0-06F9-232F-1443DD47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4724400"/>
                <a:ext cx="10330542" cy="1598194"/>
              </a:xfrm>
              <a:prstGeom prst="rect">
                <a:avLst/>
              </a:prstGeom>
              <a:blipFill>
                <a:blip r:embed="rId7"/>
                <a:stretch>
                  <a:fillRect l="-983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4">
            <a:extLst>
              <a:ext uri="{FF2B5EF4-FFF2-40B4-BE49-F238E27FC236}">
                <a16:creationId xmlns:a16="http://schemas.microsoft.com/office/drawing/2014/main" id="{99F919EB-C303-5E54-F2A1-F0DA2407EB36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we can do this in biochemical systems too: transport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across a mitochondrial cell wall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E1691-4595-3149-AD79-8D3F6D5E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10811" r="-31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34826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 ________</m:t>
                        </m:r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________</m:t>
                          </m:r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17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>
            <a:extLst>
              <a:ext uri="{FF2B5EF4-FFF2-40B4-BE49-F238E27FC236}">
                <a16:creationId xmlns:a16="http://schemas.microsoft.com/office/drawing/2014/main" id="{99F919EB-C303-5E54-F2A1-F0DA2407EB36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0F0EEA-6EA3-38D5-0D8E-1B13094F82E8}"/>
                  </a:ext>
                </a:extLst>
              </p:cNvPr>
              <p:cNvSpPr txBox="1"/>
              <p:nvPr/>
            </p:nvSpPr>
            <p:spPr>
              <a:xfrm>
                <a:off x="1722665" y="4507037"/>
                <a:ext cx="6419849" cy="879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−7.5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0F0EEA-6EA3-38D5-0D8E-1B13094F8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65" y="4507037"/>
                <a:ext cx="6419849" cy="879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1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we can do this in biochemical systems too</a:t>
            </a:r>
            <a:endParaRPr lang="en-US" sz="24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23940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−9.6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________</m:t>
                          </m:r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3118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717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CAD19-777A-3A0A-6090-41240F1EF92F}"/>
                  </a:ext>
                </a:extLst>
              </p:cNvPr>
              <p:cNvSpPr txBox="1"/>
              <p:nvPr/>
            </p:nvSpPr>
            <p:spPr>
              <a:xfrm>
                <a:off x="1722665" y="4507037"/>
                <a:ext cx="10218964" cy="881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−7.5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CAD19-777A-3A0A-6090-41240F1E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65" y="4507037"/>
                <a:ext cx="10218964" cy="881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5">
            <a:extLst>
              <a:ext uri="{FF2B5EF4-FFF2-40B4-BE49-F238E27FC236}">
                <a16:creationId xmlns:a16="http://schemas.microsoft.com/office/drawing/2014/main" id="{D708F3B5-6FEF-25F4-8026-4F1DD947BE5D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we can do this in biochemical systems too</a:t>
            </a:r>
            <a:endParaRPr lang="en-US" sz="24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23940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460977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−9.6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𝑐𝑜𝑛𝑐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(310 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 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𝑐𝑜𝑛𝑐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+2.9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4609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CAD19-777A-3A0A-6090-41240F1EF92F}"/>
                  </a:ext>
                </a:extLst>
              </p:cNvPr>
              <p:cNvSpPr txBox="1"/>
              <p:nvPr/>
            </p:nvSpPr>
            <p:spPr>
              <a:xfrm>
                <a:off x="1722665" y="4507037"/>
                <a:ext cx="6419849" cy="879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−7.5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CAD19-777A-3A0A-6090-41240F1E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65" y="4507037"/>
                <a:ext cx="6419849" cy="879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5">
            <a:extLst>
              <a:ext uri="{FF2B5EF4-FFF2-40B4-BE49-F238E27FC236}">
                <a16:creationId xmlns:a16="http://schemas.microsoft.com/office/drawing/2014/main" id="{D708F3B5-6FEF-25F4-8026-4F1DD947BE5D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we can do this in biochemical systems too</a:t>
            </a:r>
            <a:endParaRPr lang="en-US" sz="24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A6DA78-CA8F-8A1B-321C-BCE04A182A52}"/>
              </a:ext>
            </a:extLst>
          </p:cNvPr>
          <p:cNvGrpSpPr/>
          <p:nvPr/>
        </p:nvGrpSpPr>
        <p:grpSpPr>
          <a:xfrm>
            <a:off x="23940" y="1337797"/>
            <a:ext cx="12122347" cy="2834283"/>
            <a:chOff x="102" y="3623797"/>
            <a:chExt cx="12122347" cy="28342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091688-13BF-9505-399E-FA9A9D0F461E}"/>
                </a:ext>
              </a:extLst>
            </p:cNvPr>
            <p:cNvGrpSpPr/>
            <p:nvPr/>
          </p:nvGrpSpPr>
          <p:grpSpPr>
            <a:xfrm>
              <a:off x="102" y="3623797"/>
              <a:ext cx="12122347" cy="2834283"/>
              <a:chOff x="102" y="3623797"/>
              <a:chExt cx="12122347" cy="2834283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588399-6A35-8548-96E5-740C060D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" y="3623797"/>
                <a:ext cx="5347401" cy="283428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698" y="4159566"/>
                    <a:ext cx="7045751" cy="1460977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𝑝𝑜𝑠𝑖𝑡𝑖𝑜𝑛𝑎𝑙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𝑜𝑢𝑡𝑠𝑖𝑑𝑒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𝑖𝑛𝑠𝑖𝑑𝑒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−9.6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endParaRPr lang="en-US" sz="2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𝑐𝑜𝑛𝑐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(310 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 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𝑐𝑜𝑛𝑐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+2.9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a14:m>
                    <a:r>
                      <a:rPr lang="en-US" sz="2200" i="1" dirty="0">
                        <a:latin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73F4731-7D31-FA06-4E0F-0BBCDC16D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98" y="4159566"/>
                    <a:ext cx="7045751" cy="14609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/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775656-3104-FBB5-6E27-BD9BF75C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7" y="4671606"/>
                  <a:ext cx="103426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/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=7.5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4296DD-9767-9766-64AC-CDC4917D8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6" y="5288358"/>
                  <a:ext cx="106225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CAD19-777A-3A0A-6090-41240F1EF92F}"/>
                  </a:ext>
                </a:extLst>
              </p:cNvPr>
              <p:cNvSpPr txBox="1"/>
              <p:nvPr/>
            </p:nvSpPr>
            <p:spPr>
              <a:xfrm>
                <a:off x="1722665" y="4507037"/>
                <a:ext cx="9341575" cy="1989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𝑖𝑛𝑠𝑖𝑑𝑒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𝑝𝐻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−7.5</m:t>
                        </m:r>
                      </m:sup>
                    </m:sSup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In real life, inefficiencies in how the cell en</a:t>
                </a:r>
                <a:r>
                  <a:rPr lang="en-US" sz="2400" dirty="0"/>
                  <a:t>gineers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this mean that this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lower thermodynamic limit on the work needed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CAD19-777A-3A0A-6090-41240F1E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65" y="4507037"/>
                <a:ext cx="9341575" cy="1989327"/>
              </a:xfrm>
              <a:prstGeom prst="rect">
                <a:avLst/>
              </a:prstGeom>
              <a:blipFill>
                <a:blip r:embed="rId6"/>
                <a:stretch>
                  <a:fillRect l="-95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5">
            <a:extLst>
              <a:ext uri="{FF2B5EF4-FFF2-40B4-BE49-F238E27FC236}">
                <a16:creationId xmlns:a16="http://schemas.microsoft.com/office/drawing/2014/main" id="{D708F3B5-6FEF-25F4-8026-4F1DD947BE5D}"/>
              </a:ext>
            </a:extLst>
          </p:cNvPr>
          <p:cNvSpPr/>
          <p:nvPr/>
        </p:nvSpPr>
        <p:spPr>
          <a:xfrm rot="19888424">
            <a:off x="1371601" y="2298520"/>
            <a:ext cx="370114" cy="7997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614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151</cp:revision>
  <dcterms:created xsi:type="dcterms:W3CDTF">2021-11-19T18:19:56Z</dcterms:created>
  <dcterms:modified xsi:type="dcterms:W3CDTF">2024-12-17T04:26:21Z</dcterms:modified>
</cp:coreProperties>
</file>