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5"/>
  </p:normalViewPr>
  <p:slideViewPr>
    <p:cSldViewPr snapToGrid="0" showGuides="1">
      <p:cViewPr>
        <p:scale>
          <a:sx n="149" d="100"/>
          <a:sy n="149" d="100"/>
        </p:scale>
        <p:origin x="14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2973-8F85-95A9-950D-0CD770721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F550AE-C25F-E5F8-8EDB-591EC46C9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E5322-CE35-58A3-6D2A-27D2FF36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310A-2651-5C48-A63F-62FF25C5817E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F32B4-D5A9-E2E7-5D12-23548086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68745-0F4E-608C-7659-BBBB92223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71C0-53BE-284D-80E9-ED482D8E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5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7EDF9-4B43-81A6-2AFF-0FE48AC0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C794E8-93AF-43D2-3543-C7BB38B5E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45DD3-26FF-C27E-C342-6BA198B00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310A-2651-5C48-A63F-62FF25C5817E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695F0-5A31-8D3C-2267-46BDC79C0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B3B2C-F260-F694-F144-EE852F7C9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71C0-53BE-284D-80E9-ED482D8E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70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7A90E9-3271-BD5A-F8B9-22710928B4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2B21B-688D-928F-458A-CE16F054E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73C6C-6619-80B9-E86D-B7DFF97B2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310A-2651-5C48-A63F-62FF25C5817E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E2A53-9212-0E4F-D974-93A54AC1F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7E17F-D99A-89DD-77D5-46DE5A84D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71C0-53BE-284D-80E9-ED482D8E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10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712EC-FBD3-8355-50BF-6E27A12CF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0D1D0-3064-5AB6-7E7B-A14876227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386D1-08CF-B89B-BEBF-ED9BF92E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310A-2651-5C48-A63F-62FF25C5817E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44667-4414-9339-2C1F-F17391CB0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CFED2-62AE-5E53-BD6E-B605FD4EC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71C0-53BE-284D-80E9-ED482D8E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105A4-6450-4977-5F08-0A57336C0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85FC7-5B18-E727-8AE3-661B21BE9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79FF3-9291-AFC3-510F-969849197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310A-2651-5C48-A63F-62FF25C5817E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B5D6F-A343-9FFF-3009-B1354ECB8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7C4E-8EB6-9635-D94A-427C3BC71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71C0-53BE-284D-80E9-ED482D8E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52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5C5E6-3621-8751-3ECC-107EE520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B333E-AE7E-A3EB-B292-216D08746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B115A-A51D-4AEE-4015-FAF8D9939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A00F1-9C70-05C2-3BD6-DC0D10DF0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310A-2651-5C48-A63F-62FF25C5817E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51786-E16F-AC61-9F07-8B50F4359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A2794-B95B-AA58-CFAF-5AC87C7A3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71C0-53BE-284D-80E9-ED482D8E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2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9BF3C-5400-06B7-48DB-89D3F57A0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41401-4472-7FCD-A804-C71CC363D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4F4C5-677B-B8FF-1911-B4E118298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30A888-8492-D6CD-8A50-B89AAC8889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300668-D4C1-C6D4-5186-614668B48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701803-BCC5-EABC-C4E3-D5ACC11FF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310A-2651-5C48-A63F-62FF25C5817E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7A2C59-AE83-5962-A923-CFF7C8BFE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5D22AA-8150-67FD-D06A-90E97857A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71C0-53BE-284D-80E9-ED482D8E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57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C9424-0076-5EDE-91C3-45465C19E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81200F-FC27-C5F5-213E-F24A4DB48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310A-2651-5C48-A63F-62FF25C5817E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EC929B-3CE2-B1D2-4A18-32B926BBE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D5E4A-6E65-08C0-F5C1-255FDDA79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71C0-53BE-284D-80E9-ED482D8E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2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C1724-A504-4ADB-D9D6-563FC087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310A-2651-5C48-A63F-62FF25C5817E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3D7F0C-F209-6A70-25D3-A5D807CD3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0B79A-EEA5-7352-CCD3-3E8AC6D36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71C0-53BE-284D-80E9-ED482D8E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45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D3771-7F4B-2592-A39D-09AC2CAA6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A11F1-0917-D5AD-8B5A-3506330D6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F9C55D-64AD-A88C-3BCB-5D365DC4F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08847-60A5-8BC9-AABA-494E2A366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310A-2651-5C48-A63F-62FF25C5817E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4B258-4CE8-9ADE-83F3-54D189291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F043E-517C-0B76-5342-3A28B51AC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71C0-53BE-284D-80E9-ED482D8E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8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93970-50FD-7DA7-09B0-3C4A6C7EB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66525B-3E0D-1F03-870B-F70328D592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CEBB7A-BB27-1216-CB62-1C3E75893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E17B2-5BA6-BDB5-4B86-BCC6C59BB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310A-2651-5C48-A63F-62FF25C5817E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94E0D-49D9-9785-35C0-6E4EA0A93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FA5EF-00D5-2E8C-E48E-55F726BBD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71C0-53BE-284D-80E9-ED482D8E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00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0DC259-3409-35AC-D895-70C21C731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1AF8E-3AD7-C80F-2BAD-551A5E5B1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E2E2E-E2AC-B7A4-E3B6-6FE0E1C53F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4310A-2651-5C48-A63F-62FF25C5817E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102A2-1FC5-FE95-2E3B-46B256A8D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06011-4C1A-260B-7B43-F300E96E61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371C0-53BE-284D-80E9-ED482D8E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7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804FEE-16DB-4921-F74D-A33D5D4358B3}"/>
                  </a:ext>
                </a:extLst>
              </p:cNvPr>
              <p:cNvSpPr txBox="1"/>
              <p:nvPr/>
            </p:nvSpPr>
            <p:spPr>
              <a:xfrm>
                <a:off x="931830" y="167102"/>
                <a:ext cx="10167351" cy="3320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When the collisional energy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𝑅𝑇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b="0" dirty="0"/>
                  <a:t>is much smaller than the gap between vibrational energy levels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𝑔𝑎𝑝</m:t>
                        </m:r>
                      </m:sub>
                    </m:sSub>
                  </m:oMath>
                </a14:m>
                <a:r>
                  <a:rPr lang="en-US" sz="2000" b="0" dirty="0"/>
                  <a:t>), we have very little population of excited vibrational states. </a:t>
                </a:r>
                <a:r>
                  <a:rPr lang="en-US" sz="2000" dirty="0"/>
                  <a:t>If</a:t>
                </a:r>
                <a:r>
                  <a:rPr lang="en-US" sz="2000" b="0" dirty="0"/>
                  <a:t> we ignore those excited-state populations altogether,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𝑅𝑇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000" b="0" dirty="0"/>
                  <a:t>, </a:t>
                </a: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𝑔𝑎𝑝</m:t>
                            </m:r>
                          </m:sub>
                        </m:sSub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, and</a:t>
                </a:r>
              </a:p>
              <a:p>
                <a:endParaRPr lang="en-US" sz="2000" dirty="0"/>
              </a:p>
              <a:p>
                <a:pPr algn="ctr"/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𝑠𝑜𝑙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𝑎𝑝𝑝𝑟𝑜𝑥</m:t>
                        </m:r>
                      </m:sup>
                    </m:sSub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𝑑𝑇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𝑔𝑎𝑝</m:t>
                            </m:r>
                          </m:sub>
                        </m:sSub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𝑔𝑎𝑝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𝑑𝑇</m:t>
                        </m:r>
                      </m:den>
                    </m:f>
                  </m:oMath>
                </a14:m>
                <a:r>
                  <a:rPr lang="en-US" sz="2000" b="0" dirty="0"/>
                  <a:t>   (1)</a:t>
                </a:r>
              </a:p>
              <a:p>
                <a:pPr algn="ctr"/>
                <a:endParaRPr lang="en-US" sz="2000" dirty="0"/>
              </a:p>
              <a:p>
                <a:r>
                  <a:rPr lang="en-US" sz="2000" b="0" dirty="0"/>
                  <a:t>The result, shown on the left below, is basically identical to what we get when we don’t ignore the excited-state populations. On the right I’ve plotted the difference between Eq. 1 and the result when excited-state populations are not ignored.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804FEE-16DB-4921-F74D-A33D5D435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30" y="167102"/>
                <a:ext cx="10167351" cy="3320268"/>
              </a:xfrm>
              <a:prstGeom prst="rect">
                <a:avLst/>
              </a:prstGeom>
              <a:blipFill>
                <a:blip r:embed="rId2"/>
                <a:stretch>
                  <a:fillRect l="-623" b="-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A6985F1A-9B2C-663C-AB7B-2C677C618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786" y="3468958"/>
            <a:ext cx="4404732" cy="3303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134DA41-4019-E4A1-6AFD-067272645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050" y="3487370"/>
            <a:ext cx="4010722" cy="300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9EAB6A-474B-D1F8-5B54-26C13E8E5BB0}"/>
                  </a:ext>
                </a:extLst>
              </p:cNvPr>
              <p:cNvSpPr txBox="1"/>
              <p:nvPr/>
            </p:nvSpPr>
            <p:spPr>
              <a:xfrm>
                <a:off x="1756318" y="4042984"/>
                <a:ext cx="147753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𝑎𝑝𝑝𝑟𝑜𝑥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9EAB6A-474B-D1F8-5B54-26C13E8E5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318" y="4042984"/>
                <a:ext cx="1477536" cy="400110"/>
              </a:xfrm>
              <a:prstGeom prst="rect">
                <a:avLst/>
              </a:prstGeom>
              <a:blipFill>
                <a:blip r:embed="rId5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B4651F-E649-5075-6418-ED3E60A682EF}"/>
                  </a:ext>
                </a:extLst>
              </p:cNvPr>
              <p:cNvSpPr txBox="1"/>
              <p:nvPr/>
            </p:nvSpPr>
            <p:spPr>
              <a:xfrm>
                <a:off x="6556917" y="3927755"/>
                <a:ext cx="387876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𝑎𝑝𝑝𝑟𝑜𝑥</m:t>
                          </m:r>
                        </m:sup>
                      </m:sSub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B4651F-E649-5075-6418-ED3E60A68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917" y="3927755"/>
                <a:ext cx="3878765" cy="400110"/>
              </a:xfrm>
              <a:prstGeom prst="rect">
                <a:avLst/>
              </a:prstGeom>
              <a:blipFill>
                <a:blip r:embed="rId6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4449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117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5</cp:revision>
  <dcterms:created xsi:type="dcterms:W3CDTF">2023-11-28T22:38:08Z</dcterms:created>
  <dcterms:modified xsi:type="dcterms:W3CDTF">2023-12-01T02:09:10Z</dcterms:modified>
</cp:coreProperties>
</file>