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5" r:id="rId2"/>
    <p:sldId id="281" r:id="rId3"/>
    <p:sldId id="279" r:id="rId4"/>
    <p:sldId id="280" r:id="rId5"/>
    <p:sldId id="283" r:id="rId6"/>
    <p:sldId id="272" r:id="rId7"/>
    <p:sldId id="282" r:id="rId8"/>
    <p:sldId id="273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2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B67C8-E5FB-E848-8920-090EDD8D5E8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B582-E189-B548-BA53-2EACDF9B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B17E9B6-4297-DB40-9F49-A9BED0C0B8F1}"/>
              </a:ext>
            </a:extLst>
          </p:cNvPr>
          <p:cNvGrpSpPr/>
          <p:nvPr/>
        </p:nvGrpSpPr>
        <p:grpSpPr>
          <a:xfrm>
            <a:off x="350928" y="415355"/>
            <a:ext cx="11604763" cy="4981928"/>
            <a:chOff x="2659438" y="344430"/>
            <a:chExt cx="11604763" cy="49819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6DC07E8-FE72-FE44-A701-2020D769D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827"/>
            <a:stretch/>
          </p:blipFill>
          <p:spPr>
            <a:xfrm>
              <a:off x="2659438" y="951537"/>
              <a:ext cx="3628406" cy="437482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A78821-40CA-2948-BC7A-90DEE3DA1477}"/>
                </a:ext>
              </a:extLst>
            </p:cNvPr>
            <p:cNvSpPr/>
            <p:nvPr/>
          </p:nvSpPr>
          <p:spPr>
            <a:xfrm>
              <a:off x="8412688" y="344430"/>
              <a:ext cx="5851513" cy="85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If A is more volatile than B, then the </a:t>
              </a:r>
              <a:r>
                <a:rPr lang="en-US" sz="2400" b="1" dirty="0">
                  <a:solidFill>
                    <a:schemeClr val="accent6"/>
                  </a:solidFill>
                </a:rPr>
                <a:t>gas</a:t>
              </a:r>
              <a:r>
                <a:rPr lang="en-US" sz="2400" dirty="0"/>
                <a:t> will be </a:t>
              </a:r>
              <a:r>
                <a:rPr lang="en-US" sz="2400" b="1" dirty="0"/>
                <a:t>enriched in A</a:t>
              </a:r>
              <a:r>
                <a:rPr lang="en-US" sz="2400" dirty="0"/>
                <a:t>, compared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liquid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126C54-A2EA-9844-8D91-CFD444AE4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373" y="945280"/>
              <a:ext cx="2533113" cy="23127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Vapor enrichment of volatile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/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fixed pressure, varying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blipFill>
                <a:blip r:embed="rId3"/>
                <a:stretch>
                  <a:fillRect l="-187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9E27A-00AE-974E-8C60-1D66E6F6FEEF}"/>
              </a:ext>
            </a:extLst>
          </p:cNvPr>
          <p:cNvGrpSpPr/>
          <p:nvPr/>
        </p:nvGrpSpPr>
        <p:grpSpPr>
          <a:xfrm>
            <a:off x="3471862" y="2463038"/>
            <a:ext cx="8483828" cy="1362570"/>
            <a:chOff x="2800350" y="367631"/>
            <a:chExt cx="9285414" cy="13625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BB47FF-EC76-144E-8573-FB7C314A8254}"/>
                </a:ext>
              </a:extLst>
            </p:cNvPr>
            <p:cNvSpPr/>
            <p:nvPr/>
          </p:nvSpPr>
          <p:spPr>
            <a:xfrm>
              <a:off x="6157376" y="367631"/>
              <a:ext cx="5928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That means the </a:t>
              </a:r>
              <a:r>
                <a:rPr lang="en-US" sz="2400" b="1" dirty="0">
                  <a:solidFill>
                    <a:schemeClr val="accent1"/>
                  </a:solidFill>
                </a:rPr>
                <a:t>liquid</a:t>
              </a:r>
              <a:r>
                <a:rPr lang="en-US" sz="2400" dirty="0"/>
                <a:t> will be enriched in </a:t>
              </a:r>
              <a:r>
                <a:rPr lang="en-US" sz="2400" b="1" dirty="0"/>
                <a:t>B</a:t>
              </a:r>
              <a:r>
                <a:rPr lang="en-US" sz="2400" dirty="0"/>
                <a:t>, compared to the </a:t>
              </a:r>
              <a:r>
                <a:rPr lang="en-US" sz="2400" b="1" dirty="0">
                  <a:solidFill>
                    <a:schemeClr val="accent6"/>
                  </a:solidFill>
                </a:rPr>
                <a:t>gas</a:t>
              </a:r>
              <a:endParaRPr lang="en-US" sz="24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13478D-E373-734F-8CE3-8ADD1B2A4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350" y="998951"/>
              <a:ext cx="3127489" cy="7312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72171E-778B-A573-723C-2D441BC1C4EE}"/>
              </a:ext>
            </a:extLst>
          </p:cNvPr>
          <p:cNvSpPr/>
          <p:nvPr/>
        </p:nvSpPr>
        <p:spPr>
          <a:xfrm>
            <a:off x="2499223" y="3088101"/>
            <a:ext cx="1094870" cy="532846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019120-D594-8614-3925-E24CF2838FC5}"/>
              </a:ext>
            </a:extLst>
          </p:cNvPr>
          <p:cNvSpPr/>
          <p:nvPr/>
        </p:nvSpPr>
        <p:spPr>
          <a:xfrm>
            <a:off x="520256" y="3620947"/>
            <a:ext cx="1094870" cy="66367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02B967-291B-A043-41C5-90106EAA3078}"/>
              </a:ext>
            </a:extLst>
          </p:cNvPr>
          <p:cNvSpPr/>
          <p:nvPr/>
        </p:nvSpPr>
        <p:spPr>
          <a:xfrm>
            <a:off x="2499223" y="3746762"/>
            <a:ext cx="1094870" cy="53284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1" y="-33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if you could take the A-enriched gas, and turn it into a liquid?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1244060" y="856327"/>
            <a:ext cx="2669045" cy="558327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80A3E917-5533-1C4D-B585-A64514A6DB5D}"/>
              </a:ext>
            </a:extLst>
          </p:cNvPr>
          <p:cNvSpPr/>
          <p:nvPr/>
        </p:nvSpPr>
        <p:spPr>
          <a:xfrm>
            <a:off x="1244060" y="4497355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19-12A8-F444-8528-6909D4F9BE63}"/>
              </a:ext>
            </a:extLst>
          </p:cNvPr>
          <p:cNvSpPr txBox="1"/>
          <p:nvPr/>
        </p:nvSpPr>
        <p:spPr>
          <a:xfrm>
            <a:off x="5812033" y="5203871"/>
            <a:ext cx="640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 have </a:t>
            </a:r>
            <a:r>
              <a:rPr lang="en-US" sz="2400" b="1" dirty="0">
                <a:solidFill>
                  <a:schemeClr val="accent1"/>
                </a:solidFill>
              </a:rPr>
              <a:t>liquid</a:t>
            </a:r>
            <a:r>
              <a:rPr lang="en-US" sz="2400" dirty="0"/>
              <a:t> that’s more rich in A than we started with. Called simple, or </a:t>
            </a:r>
            <a:r>
              <a:rPr lang="en-US" sz="2400" b="1" dirty="0"/>
              <a:t>1-plate distillation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348383-CB14-1F56-83CE-1DBFB26A2E55}"/>
              </a:ext>
            </a:extLst>
          </p:cNvPr>
          <p:cNvSpPr/>
          <p:nvPr/>
        </p:nvSpPr>
        <p:spPr>
          <a:xfrm>
            <a:off x="4404139" y="5203871"/>
            <a:ext cx="1407894" cy="830997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AB31B8-D6ED-91BE-2CC9-777F3A67EF5C}"/>
              </a:ext>
            </a:extLst>
          </p:cNvPr>
          <p:cNvSpPr/>
          <p:nvPr/>
        </p:nvSpPr>
        <p:spPr>
          <a:xfrm>
            <a:off x="1655790" y="4099312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6A00CC-3758-4EAB-8591-37E87B7E9BA4}"/>
              </a:ext>
            </a:extLst>
          </p:cNvPr>
          <p:cNvSpPr/>
          <p:nvPr/>
        </p:nvSpPr>
        <p:spPr>
          <a:xfrm>
            <a:off x="1655790" y="5113422"/>
            <a:ext cx="1881491" cy="995470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95DD2-8347-DEFF-BAF4-4DD644B59E6E}"/>
              </a:ext>
            </a:extLst>
          </p:cNvPr>
          <p:cNvSpPr txBox="1"/>
          <p:nvPr/>
        </p:nvSpPr>
        <p:spPr>
          <a:xfrm rot="859104">
            <a:off x="3736326" y="4256964"/>
            <a:ext cx="144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Condense</a:t>
            </a:r>
          </a:p>
        </p:txBody>
      </p:sp>
    </p:spTree>
    <p:extLst>
      <p:ext uri="{BB962C8B-B14F-4D97-AF65-F5344CB8AC3E}">
        <p14:creationId xmlns:p14="http://schemas.microsoft.com/office/powerpoint/2010/main" val="20618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1-plate distillation apparatuses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hooch distillation apparatus">
            <a:extLst>
              <a:ext uri="{FF2B5EF4-FFF2-40B4-BE49-F238E27FC236}">
                <a16:creationId xmlns:a16="http://schemas.microsoft.com/office/drawing/2014/main" id="{A6F08A29-EDB6-2144-9846-E08BF5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67" y="1845196"/>
            <a:ext cx="3936280" cy="30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53F52EB3-3450-394A-AF32-DA44C218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0" y="1845196"/>
            <a:ext cx="3900227" cy="33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154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“2-plate distillation” 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31083" y="856327"/>
            <a:ext cx="2669045" cy="55832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3CC100-A6A9-9843-83F8-CBF454A9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2711186" y="856327"/>
            <a:ext cx="2669045" cy="558327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80A3E917-5533-1C4D-B585-A64514A6DB5D}"/>
              </a:ext>
            </a:extLst>
          </p:cNvPr>
          <p:cNvSpPr/>
          <p:nvPr/>
        </p:nvSpPr>
        <p:spPr>
          <a:xfrm>
            <a:off x="-115762" y="4497354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19-12A8-F444-8528-6909D4F9BE63}"/>
              </a:ext>
            </a:extLst>
          </p:cNvPr>
          <p:cNvSpPr txBox="1"/>
          <p:nvPr/>
        </p:nvSpPr>
        <p:spPr>
          <a:xfrm>
            <a:off x="7754092" y="5409737"/>
            <a:ext cx="37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This liquid </a:t>
            </a:r>
            <a:r>
              <a:rPr lang="en-US" sz="2400" dirty="0"/>
              <a:t>is even richer in A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C5A65B1-1FDB-C849-BBEA-8A56E352CB3B}"/>
              </a:ext>
            </a:extLst>
          </p:cNvPr>
          <p:cNvSpPr/>
          <p:nvPr/>
        </p:nvSpPr>
        <p:spPr>
          <a:xfrm>
            <a:off x="3132954" y="4537464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14C713C-E769-B943-5240-224C179DBE5B}"/>
              </a:ext>
            </a:extLst>
          </p:cNvPr>
          <p:cNvSpPr/>
          <p:nvPr/>
        </p:nvSpPr>
        <p:spPr>
          <a:xfrm>
            <a:off x="455515" y="4091389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26F5A2-50AC-1AC8-5BF3-9094E912A6D6}"/>
              </a:ext>
            </a:extLst>
          </p:cNvPr>
          <p:cNvSpPr/>
          <p:nvPr/>
        </p:nvSpPr>
        <p:spPr>
          <a:xfrm>
            <a:off x="3108040" y="4087279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268A0A-BED8-FC3B-0B7D-C973C8367724}"/>
              </a:ext>
            </a:extLst>
          </p:cNvPr>
          <p:cNvSpPr/>
          <p:nvPr/>
        </p:nvSpPr>
        <p:spPr>
          <a:xfrm>
            <a:off x="3154239" y="5170676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710ED2-C82B-E38B-8B2F-F3D4EFC9F968}"/>
              </a:ext>
            </a:extLst>
          </p:cNvPr>
          <p:cNvSpPr/>
          <p:nvPr/>
        </p:nvSpPr>
        <p:spPr>
          <a:xfrm>
            <a:off x="5797128" y="5203854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68613-41E4-86AF-6DC8-05A2E9FBAC26}"/>
              </a:ext>
            </a:extLst>
          </p:cNvPr>
          <p:cNvSpPr txBox="1"/>
          <p:nvPr/>
        </p:nvSpPr>
        <p:spPr>
          <a:xfrm>
            <a:off x="1674593" y="6268780"/>
            <a:ext cx="259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condensation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1D7B0-8247-4328-BBFC-4C1448F54CE6}"/>
              </a:ext>
            </a:extLst>
          </p:cNvPr>
          <p:cNvSpPr txBox="1"/>
          <p:nvPr/>
        </p:nvSpPr>
        <p:spPr>
          <a:xfrm>
            <a:off x="4367224" y="6264065"/>
            <a:ext cx="259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condensation</a:t>
            </a:r>
          </a:p>
        </p:txBody>
      </p:sp>
    </p:spTree>
    <p:extLst>
      <p:ext uri="{BB962C8B-B14F-4D97-AF65-F5344CB8AC3E}">
        <p14:creationId xmlns:p14="http://schemas.microsoft.com/office/powerpoint/2010/main" val="312772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“3-plate distillation”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31083" y="856327"/>
            <a:ext cx="2669045" cy="55832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262425-D0F4-494F-8DBB-453B2D9B25BD}"/>
              </a:ext>
            </a:extLst>
          </p:cNvPr>
          <p:cNvGrpSpPr/>
          <p:nvPr/>
        </p:nvGrpSpPr>
        <p:grpSpPr>
          <a:xfrm>
            <a:off x="-115762" y="856327"/>
            <a:ext cx="5495993" cy="5885058"/>
            <a:chOff x="-115762" y="856327"/>
            <a:chExt cx="5495993" cy="58850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C3CC100-A6A9-9843-83F8-CBF454A97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0A3E917-5533-1C4D-B585-A64514A6DB5D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9673B1-8995-684D-8E6F-2077CA664C0C}"/>
              </a:ext>
            </a:extLst>
          </p:cNvPr>
          <p:cNvGrpSpPr/>
          <p:nvPr/>
        </p:nvGrpSpPr>
        <p:grpSpPr>
          <a:xfrm>
            <a:off x="2711186" y="972942"/>
            <a:ext cx="5495993" cy="5885058"/>
            <a:chOff x="-115762" y="856327"/>
            <a:chExt cx="5495993" cy="588505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4A4727-49F6-894D-9B49-F9B8537E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F7AFE11-15E8-7647-B1B5-A12DABFDFE15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14C7E5-9F03-DD4A-B260-E399E3B50660}"/>
              </a:ext>
            </a:extLst>
          </p:cNvPr>
          <p:cNvGrpSpPr/>
          <p:nvPr/>
        </p:nvGrpSpPr>
        <p:grpSpPr>
          <a:xfrm>
            <a:off x="5438062" y="972942"/>
            <a:ext cx="5495993" cy="5885058"/>
            <a:chOff x="-115762" y="856327"/>
            <a:chExt cx="5495993" cy="588505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23A661-6DB5-834F-B1E5-E748BAF1F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6DB48AA-C6FC-0C47-A7D8-AB1C14183B65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59C25BF-B6EA-A98C-BE49-ABAA503B3CBB}"/>
              </a:ext>
            </a:extLst>
          </p:cNvPr>
          <p:cNvSpPr/>
          <p:nvPr/>
        </p:nvSpPr>
        <p:spPr>
          <a:xfrm>
            <a:off x="3154239" y="5170676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D052D3-3E8A-8BF6-04A1-BF21A9716D31}"/>
              </a:ext>
            </a:extLst>
          </p:cNvPr>
          <p:cNvSpPr/>
          <p:nvPr/>
        </p:nvSpPr>
        <p:spPr>
          <a:xfrm>
            <a:off x="5979127" y="5280359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67D574-7EDF-B102-9634-7B3C1F3B161B}"/>
              </a:ext>
            </a:extLst>
          </p:cNvPr>
          <p:cNvSpPr/>
          <p:nvPr/>
        </p:nvSpPr>
        <p:spPr>
          <a:xfrm>
            <a:off x="8720841" y="5293475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B69C58-94C2-B51F-4E07-ED120994081B}"/>
              </a:ext>
            </a:extLst>
          </p:cNvPr>
          <p:cNvSpPr/>
          <p:nvPr/>
        </p:nvSpPr>
        <p:spPr>
          <a:xfrm>
            <a:off x="455515" y="4091389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39508FF-A35A-F151-7CEE-05E7EB79F582}"/>
              </a:ext>
            </a:extLst>
          </p:cNvPr>
          <p:cNvSpPr/>
          <p:nvPr/>
        </p:nvSpPr>
        <p:spPr>
          <a:xfrm>
            <a:off x="3124560" y="4142812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D1C778-3DBC-53AA-AA0C-BB2B703FA721}"/>
              </a:ext>
            </a:extLst>
          </p:cNvPr>
          <p:cNvSpPr/>
          <p:nvPr/>
        </p:nvSpPr>
        <p:spPr>
          <a:xfrm>
            <a:off x="502731" y="5154373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9B5ED-E771-8B84-4029-591A920324C9}"/>
              </a:ext>
            </a:extLst>
          </p:cNvPr>
          <p:cNvSpPr txBox="1"/>
          <p:nvPr/>
        </p:nvSpPr>
        <p:spPr>
          <a:xfrm>
            <a:off x="1674593" y="6268780"/>
            <a:ext cx="259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condensation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301AC-0000-4029-F8F0-3CB66693E474}"/>
              </a:ext>
            </a:extLst>
          </p:cNvPr>
          <p:cNvSpPr txBox="1"/>
          <p:nvPr/>
        </p:nvSpPr>
        <p:spPr>
          <a:xfrm>
            <a:off x="4367224" y="6264065"/>
            <a:ext cx="259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condensation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29E89-0E95-E78D-2FA9-B24E5B8D44AB}"/>
              </a:ext>
            </a:extLst>
          </p:cNvPr>
          <p:cNvSpPr txBox="1"/>
          <p:nvPr/>
        </p:nvSpPr>
        <p:spPr>
          <a:xfrm>
            <a:off x="7327913" y="6264065"/>
            <a:ext cx="259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condensation</a:t>
            </a:r>
          </a:p>
        </p:txBody>
      </p:sp>
    </p:spTree>
    <p:extLst>
      <p:ext uri="{BB962C8B-B14F-4D97-AF65-F5344CB8AC3E}">
        <p14:creationId xmlns:p14="http://schemas.microsoft.com/office/powerpoint/2010/main" val="366996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1541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Fractional distillation (multiple plates)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F97FC-690C-E84F-8378-5EC07B69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56" y="554540"/>
            <a:ext cx="5073101" cy="57716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71974B-6848-5146-ADD4-1299945C7F47}"/>
              </a:ext>
            </a:extLst>
          </p:cNvPr>
          <p:cNvGrpSpPr/>
          <p:nvPr/>
        </p:nvGrpSpPr>
        <p:grpSpPr>
          <a:xfrm>
            <a:off x="261083" y="554540"/>
            <a:ext cx="6089879" cy="6234959"/>
            <a:chOff x="5564337" y="323707"/>
            <a:chExt cx="6089879" cy="62349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63BC97-2C31-E84E-A417-FB51D2C4DC78}"/>
                </a:ext>
              </a:extLst>
            </p:cNvPr>
            <p:cNvGrpSpPr/>
            <p:nvPr/>
          </p:nvGrpSpPr>
          <p:grpSpPr>
            <a:xfrm>
              <a:off x="5564337" y="323707"/>
              <a:ext cx="6089879" cy="6234959"/>
              <a:chOff x="5650836" y="323707"/>
              <a:chExt cx="6089879" cy="6234959"/>
            </a:xfrm>
          </p:grpSpPr>
          <p:pic>
            <p:nvPicPr>
              <p:cNvPr id="1026" name="Picture 2" descr="Image result for image distillation apparatus">
                <a:extLst>
                  <a:ext uri="{FF2B5EF4-FFF2-40B4-BE49-F238E27FC236}">
                    <a16:creationId xmlns:a16="http://schemas.microsoft.com/office/drawing/2014/main" id="{66CA2667-F188-9D43-9D61-D6E470DEA3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85" y="323707"/>
                <a:ext cx="5157530" cy="623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2229CC70-5C40-1248-81A1-25D14E5F5810}"/>
                  </a:ext>
                </a:extLst>
              </p:cNvPr>
              <p:cNvCxnSpPr/>
              <p:nvPr/>
            </p:nvCxnSpPr>
            <p:spPr>
              <a:xfrm flipV="1">
                <a:off x="6445045" y="1177414"/>
                <a:ext cx="0" cy="271370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F8AEC-9A96-D246-8399-FEF2940C6A0F}"/>
                  </a:ext>
                </a:extLst>
              </p:cNvPr>
              <p:cNvSpPr txBox="1"/>
              <p:nvPr/>
            </p:nvSpPr>
            <p:spPr>
              <a:xfrm>
                <a:off x="5650836" y="3405960"/>
                <a:ext cx="81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hot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526465-8A2A-9444-B6C6-A19C6527EC0F}"/>
                  </a:ext>
                </a:extLst>
              </p:cNvPr>
              <p:cNvSpPr txBox="1"/>
              <p:nvPr/>
            </p:nvSpPr>
            <p:spPr>
              <a:xfrm>
                <a:off x="5650836" y="1449302"/>
                <a:ext cx="81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cold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E0F76D-3495-C543-A7B1-8E7B1BE50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t="9181" r="5411"/>
            <a:stretch/>
          </p:blipFill>
          <p:spPr>
            <a:xfrm>
              <a:off x="6834752" y="4564088"/>
              <a:ext cx="274228" cy="32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971381-B658-7A46-B448-551E9DCA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2151" y="4138932"/>
              <a:ext cx="286829" cy="3183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706C1F-6AD1-1544-AC25-5346D8806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3297" y="2688335"/>
              <a:ext cx="361620" cy="386933"/>
            </a:xfrm>
            <a:prstGeom prst="rect">
              <a:avLst/>
            </a:prstGeom>
          </p:spPr>
        </p:pic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B191D440-978F-3D48-869F-7BED9B8008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54892" y="3428258"/>
              <a:ext cx="1049891" cy="37145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2546B5-EE7A-57C1-589F-0F31FA1E2564}"/>
              </a:ext>
            </a:extLst>
          </p:cNvPr>
          <p:cNvSpPr txBox="1"/>
          <p:nvPr/>
        </p:nvSpPr>
        <p:spPr>
          <a:xfrm>
            <a:off x="8994178" y="1934101"/>
            <a:ext cx="214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vapor composition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41823-E109-D068-D8B3-FEBFC3E8C493}"/>
              </a:ext>
            </a:extLst>
          </p:cNvPr>
          <p:cNvSpPr txBox="1"/>
          <p:nvPr/>
        </p:nvSpPr>
        <p:spPr>
          <a:xfrm>
            <a:off x="8982289" y="3891117"/>
            <a:ext cx="191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liquid composition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45FDF28-9A41-9453-A229-6D14512B7E52}"/>
              </a:ext>
            </a:extLst>
          </p:cNvPr>
          <p:cNvSpPr/>
          <p:nvPr/>
        </p:nvSpPr>
        <p:spPr>
          <a:xfrm>
            <a:off x="7447547" y="2334126"/>
            <a:ext cx="252664" cy="96318"/>
          </a:xfrm>
          <a:custGeom>
            <a:avLst/>
            <a:gdLst>
              <a:gd name="connsiteX0" fmla="*/ 0 w 252664"/>
              <a:gd name="connsiteY0" fmla="*/ 0 h 96318"/>
              <a:gd name="connsiteX1" fmla="*/ 156411 w 252664"/>
              <a:gd name="connsiteY1" fmla="*/ 72190 h 96318"/>
              <a:gd name="connsiteX2" fmla="*/ 252664 w 252664"/>
              <a:gd name="connsiteY2" fmla="*/ 96253 h 9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664" h="96318">
                <a:moveTo>
                  <a:pt x="0" y="0"/>
                </a:moveTo>
                <a:cubicBezTo>
                  <a:pt x="74178" y="37089"/>
                  <a:pt x="87868" y="47265"/>
                  <a:pt x="156411" y="72190"/>
                </a:cubicBezTo>
                <a:cubicBezTo>
                  <a:pt x="229560" y="98790"/>
                  <a:pt x="205338" y="96253"/>
                  <a:pt x="252664" y="96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04ECEBD-3F55-E96F-0210-23F880586598}"/>
              </a:ext>
            </a:extLst>
          </p:cNvPr>
          <p:cNvSpPr/>
          <p:nvPr/>
        </p:nvSpPr>
        <p:spPr>
          <a:xfrm>
            <a:off x="7435516" y="2334126"/>
            <a:ext cx="372979" cy="132380"/>
          </a:xfrm>
          <a:custGeom>
            <a:avLst/>
            <a:gdLst>
              <a:gd name="connsiteX0" fmla="*/ 0 w 372979"/>
              <a:gd name="connsiteY0" fmla="*/ 0 h 132380"/>
              <a:gd name="connsiteX1" fmla="*/ 84221 w 372979"/>
              <a:gd name="connsiteY1" fmla="*/ 48127 h 132380"/>
              <a:gd name="connsiteX2" fmla="*/ 120316 w 372979"/>
              <a:gd name="connsiteY2" fmla="*/ 60158 h 132380"/>
              <a:gd name="connsiteX3" fmla="*/ 156410 w 372979"/>
              <a:gd name="connsiteY3" fmla="*/ 84221 h 132380"/>
              <a:gd name="connsiteX4" fmla="*/ 252663 w 372979"/>
              <a:gd name="connsiteY4" fmla="*/ 108285 h 132380"/>
              <a:gd name="connsiteX5" fmla="*/ 372979 w 372979"/>
              <a:gd name="connsiteY5" fmla="*/ 132348 h 13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979" h="132380">
                <a:moveTo>
                  <a:pt x="0" y="0"/>
                </a:moveTo>
                <a:cubicBezTo>
                  <a:pt x="28074" y="16042"/>
                  <a:pt x="55301" y="33667"/>
                  <a:pt x="84221" y="48127"/>
                </a:cubicBezTo>
                <a:cubicBezTo>
                  <a:pt x="95565" y="53799"/>
                  <a:pt x="108972" y="54486"/>
                  <a:pt x="120316" y="60158"/>
                </a:cubicBezTo>
                <a:cubicBezTo>
                  <a:pt x="133249" y="66625"/>
                  <a:pt x="143477" y="77754"/>
                  <a:pt x="156410" y="84221"/>
                </a:cubicBezTo>
                <a:cubicBezTo>
                  <a:pt x="182697" y="97364"/>
                  <a:pt x="227166" y="102401"/>
                  <a:pt x="252663" y="108285"/>
                </a:cubicBezTo>
                <a:cubicBezTo>
                  <a:pt x="365365" y="134293"/>
                  <a:pt x="313742" y="132348"/>
                  <a:pt x="372979" y="1323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DEB66C-1762-38DB-E2E2-812D987AA230}"/>
              </a:ext>
            </a:extLst>
          </p:cNvPr>
          <p:cNvGrpSpPr/>
          <p:nvPr/>
        </p:nvGrpSpPr>
        <p:grpSpPr>
          <a:xfrm>
            <a:off x="7447547" y="2322095"/>
            <a:ext cx="3874169" cy="2016402"/>
            <a:chOff x="7447547" y="2322095"/>
            <a:chExt cx="3874169" cy="201640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C4C5975-F505-3007-B237-862DFED4E121}"/>
                </a:ext>
              </a:extLst>
            </p:cNvPr>
            <p:cNvSpPr/>
            <p:nvPr/>
          </p:nvSpPr>
          <p:spPr>
            <a:xfrm>
              <a:off x="7447547" y="2322095"/>
              <a:ext cx="3874169" cy="1949116"/>
            </a:xfrm>
            <a:custGeom>
              <a:avLst/>
              <a:gdLst>
                <a:gd name="connsiteX0" fmla="*/ 0 w 3874169"/>
                <a:gd name="connsiteY0" fmla="*/ 0 h 1949116"/>
                <a:gd name="connsiteX1" fmla="*/ 481264 w 3874169"/>
                <a:gd name="connsiteY1" fmla="*/ 156410 h 1949116"/>
                <a:gd name="connsiteX2" fmla="*/ 493295 w 3874169"/>
                <a:gd name="connsiteY2" fmla="*/ 156410 h 1949116"/>
                <a:gd name="connsiteX3" fmla="*/ 902369 w 3874169"/>
                <a:gd name="connsiteY3" fmla="*/ 324852 h 1949116"/>
                <a:gd name="connsiteX4" fmla="*/ 1660358 w 3874169"/>
                <a:gd name="connsiteY4" fmla="*/ 685800 h 1949116"/>
                <a:gd name="connsiteX5" fmla="*/ 2237874 w 3874169"/>
                <a:gd name="connsiteY5" fmla="*/ 986589 h 1949116"/>
                <a:gd name="connsiteX6" fmla="*/ 2586790 w 3874169"/>
                <a:gd name="connsiteY6" fmla="*/ 1203158 h 1949116"/>
                <a:gd name="connsiteX7" fmla="*/ 2971800 w 3874169"/>
                <a:gd name="connsiteY7" fmla="*/ 1431758 h 1949116"/>
                <a:gd name="connsiteX8" fmla="*/ 3356811 w 3874169"/>
                <a:gd name="connsiteY8" fmla="*/ 1612231 h 1949116"/>
                <a:gd name="connsiteX9" fmla="*/ 3693695 w 3874169"/>
                <a:gd name="connsiteY9" fmla="*/ 1804737 h 1949116"/>
                <a:gd name="connsiteX10" fmla="*/ 3874169 w 3874169"/>
                <a:gd name="connsiteY10" fmla="*/ 1949116 h 1949116"/>
                <a:gd name="connsiteX11" fmla="*/ 3874169 w 3874169"/>
                <a:gd name="connsiteY11" fmla="*/ 1949116 h 194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4169" h="1949116">
                  <a:moveTo>
                    <a:pt x="0" y="0"/>
                  </a:moveTo>
                  <a:lnTo>
                    <a:pt x="481264" y="156410"/>
                  </a:lnTo>
                  <a:cubicBezTo>
                    <a:pt x="563480" y="182478"/>
                    <a:pt x="423111" y="128336"/>
                    <a:pt x="493295" y="156410"/>
                  </a:cubicBezTo>
                  <a:cubicBezTo>
                    <a:pt x="563479" y="184484"/>
                    <a:pt x="707859" y="236620"/>
                    <a:pt x="902369" y="324852"/>
                  </a:cubicBezTo>
                  <a:cubicBezTo>
                    <a:pt x="1096879" y="413084"/>
                    <a:pt x="1437774" y="575511"/>
                    <a:pt x="1660358" y="685800"/>
                  </a:cubicBezTo>
                  <a:cubicBezTo>
                    <a:pt x="1882942" y="796089"/>
                    <a:pt x="2083469" y="900363"/>
                    <a:pt x="2237874" y="986589"/>
                  </a:cubicBezTo>
                  <a:cubicBezTo>
                    <a:pt x="2392279" y="1072815"/>
                    <a:pt x="2464469" y="1128963"/>
                    <a:pt x="2586790" y="1203158"/>
                  </a:cubicBezTo>
                  <a:cubicBezTo>
                    <a:pt x="2709111" y="1277353"/>
                    <a:pt x="2843463" y="1363579"/>
                    <a:pt x="2971800" y="1431758"/>
                  </a:cubicBezTo>
                  <a:cubicBezTo>
                    <a:pt x="3100137" y="1499937"/>
                    <a:pt x="3236495" y="1550068"/>
                    <a:pt x="3356811" y="1612231"/>
                  </a:cubicBezTo>
                  <a:cubicBezTo>
                    <a:pt x="3477127" y="1674394"/>
                    <a:pt x="3607469" y="1748590"/>
                    <a:pt x="3693695" y="1804737"/>
                  </a:cubicBezTo>
                  <a:cubicBezTo>
                    <a:pt x="3779921" y="1860884"/>
                    <a:pt x="3874169" y="1949116"/>
                    <a:pt x="3874169" y="1949116"/>
                  </a:cubicBezTo>
                  <a:lnTo>
                    <a:pt x="3874169" y="1949116"/>
                  </a:lnTo>
                </a:path>
              </a:pathLst>
            </a:custGeom>
            <a:noFill/>
            <a:ln w="1016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265CF27-DEDD-96F6-6776-6A5164F3D496}"/>
                </a:ext>
              </a:extLst>
            </p:cNvPr>
            <p:cNvSpPr/>
            <p:nvPr/>
          </p:nvSpPr>
          <p:spPr>
            <a:xfrm>
              <a:off x="7447547" y="2334126"/>
              <a:ext cx="3862137" cy="2004371"/>
            </a:xfrm>
            <a:custGeom>
              <a:avLst/>
              <a:gdLst>
                <a:gd name="connsiteX0" fmla="*/ 0 w 3862137"/>
                <a:gd name="connsiteY0" fmla="*/ 0 h 2004371"/>
                <a:gd name="connsiteX1" fmla="*/ 252664 w 3862137"/>
                <a:gd name="connsiteY1" fmla="*/ 312821 h 2004371"/>
                <a:gd name="connsiteX2" fmla="*/ 517358 w 3862137"/>
                <a:gd name="connsiteY2" fmla="*/ 577516 h 2004371"/>
                <a:gd name="connsiteX3" fmla="*/ 830179 w 3862137"/>
                <a:gd name="connsiteY3" fmla="*/ 818148 h 2004371"/>
                <a:gd name="connsiteX4" fmla="*/ 1239253 w 3862137"/>
                <a:gd name="connsiteY4" fmla="*/ 1094874 h 2004371"/>
                <a:gd name="connsiteX5" fmla="*/ 1864895 w 3862137"/>
                <a:gd name="connsiteY5" fmla="*/ 1383632 h 2004371"/>
                <a:gd name="connsiteX6" fmla="*/ 2671011 w 3862137"/>
                <a:gd name="connsiteY6" fmla="*/ 1672390 h 2004371"/>
                <a:gd name="connsiteX7" fmla="*/ 3344779 w 3862137"/>
                <a:gd name="connsiteY7" fmla="*/ 1900990 h 2004371"/>
                <a:gd name="connsiteX8" fmla="*/ 3765885 w 3862137"/>
                <a:gd name="connsiteY8" fmla="*/ 1997242 h 2004371"/>
                <a:gd name="connsiteX9" fmla="*/ 3862137 w 3862137"/>
                <a:gd name="connsiteY9" fmla="*/ 1997242 h 2004371"/>
                <a:gd name="connsiteX10" fmla="*/ 3862137 w 3862137"/>
                <a:gd name="connsiteY10" fmla="*/ 1997242 h 200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2137" h="2004371">
                  <a:moveTo>
                    <a:pt x="0" y="0"/>
                  </a:moveTo>
                  <a:cubicBezTo>
                    <a:pt x="83219" y="108284"/>
                    <a:pt x="166438" y="216568"/>
                    <a:pt x="252664" y="312821"/>
                  </a:cubicBezTo>
                  <a:cubicBezTo>
                    <a:pt x="338890" y="409074"/>
                    <a:pt x="421106" y="493295"/>
                    <a:pt x="517358" y="577516"/>
                  </a:cubicBezTo>
                  <a:cubicBezTo>
                    <a:pt x="613611" y="661737"/>
                    <a:pt x="709863" y="731922"/>
                    <a:pt x="830179" y="818148"/>
                  </a:cubicBezTo>
                  <a:cubicBezTo>
                    <a:pt x="950495" y="904374"/>
                    <a:pt x="1066800" y="1000627"/>
                    <a:pt x="1239253" y="1094874"/>
                  </a:cubicBezTo>
                  <a:cubicBezTo>
                    <a:pt x="1411706" y="1189121"/>
                    <a:pt x="1626269" y="1287379"/>
                    <a:pt x="1864895" y="1383632"/>
                  </a:cubicBezTo>
                  <a:cubicBezTo>
                    <a:pt x="2103521" y="1479885"/>
                    <a:pt x="2424364" y="1586164"/>
                    <a:pt x="2671011" y="1672390"/>
                  </a:cubicBezTo>
                  <a:cubicBezTo>
                    <a:pt x="2917658" y="1758616"/>
                    <a:pt x="3162300" y="1846848"/>
                    <a:pt x="3344779" y="1900990"/>
                  </a:cubicBezTo>
                  <a:cubicBezTo>
                    <a:pt x="3527258" y="1955132"/>
                    <a:pt x="3679659" y="1981200"/>
                    <a:pt x="3765885" y="1997242"/>
                  </a:cubicBezTo>
                  <a:cubicBezTo>
                    <a:pt x="3852111" y="2013284"/>
                    <a:pt x="3862137" y="1997242"/>
                    <a:pt x="3862137" y="1997242"/>
                  </a:cubicBezTo>
                  <a:lnTo>
                    <a:pt x="3862137" y="1997242"/>
                  </a:lnTo>
                </a:path>
              </a:pathLst>
            </a:cu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5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Commercial-scale fractional distillation</a:t>
            </a:r>
          </a:p>
        </p:txBody>
      </p:sp>
      <p:pic>
        <p:nvPicPr>
          <p:cNvPr id="1030" name="Picture 6" descr="Image result for industrial fractionation distillation apparatus">
            <a:extLst>
              <a:ext uri="{FF2B5EF4-FFF2-40B4-BE49-F238E27FC236}">
                <a16:creationId xmlns:a16="http://schemas.microsoft.com/office/drawing/2014/main" id="{FF2AA14C-2D3B-314F-B080-01296293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3" y="610666"/>
            <a:ext cx="4283182" cy="56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laboratory distillation">
            <a:extLst>
              <a:ext uri="{FF2B5EF4-FFF2-40B4-BE49-F238E27FC236}">
                <a16:creationId xmlns:a16="http://schemas.microsoft.com/office/drawing/2014/main" id="{02CCDE9B-459F-0747-9B3D-2F14AEC2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26" y="1136038"/>
            <a:ext cx="3112331" cy="49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45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work … predict the composition of a distillation </a:t>
            </a:r>
          </a:p>
        </p:txBody>
      </p:sp>
      <p:pic>
        <p:nvPicPr>
          <p:cNvPr id="1026" name="Picture 2" descr="Melting And Boiling Point Chart">
            <a:extLst>
              <a:ext uri="{FF2B5EF4-FFF2-40B4-BE49-F238E27FC236}">
                <a16:creationId xmlns:a16="http://schemas.microsoft.com/office/drawing/2014/main" id="{AD799A34-897D-393B-8284-8443AA3E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17" y="469130"/>
            <a:ext cx="6895017" cy="63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F26EEF-D38E-E0B1-F335-CFA0215D7773}"/>
              </a:ext>
            </a:extLst>
          </p:cNvPr>
          <p:cNvSpPr txBox="1"/>
          <p:nvPr/>
        </p:nvSpPr>
        <p:spPr>
          <a:xfrm>
            <a:off x="9360569" y="2644170"/>
            <a:ext cx="2490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www.researchgate.net</a:t>
            </a:r>
            <a:r>
              <a:rPr lang="en-US" sz="1200" dirty="0"/>
              <a:t>/profile/Vera-Montalbano/publication/259470569/figure/fig2/AS:614303761723443@1523472838539/Boiling-point-in-function-of-liquid-composition-of-a-mixture-of-ethanol-and-water-at-a.png</a:t>
            </a:r>
          </a:p>
        </p:txBody>
      </p:sp>
    </p:spTree>
    <p:extLst>
      <p:ext uri="{BB962C8B-B14F-4D97-AF65-F5344CB8AC3E}">
        <p14:creationId xmlns:p14="http://schemas.microsoft.com/office/powerpoint/2010/main" val="7275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45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95.6% EtOH/4.4% H</a:t>
            </a:r>
            <a:r>
              <a:rPr lang="en-US" sz="2400" b="1" baseline="-25000" dirty="0"/>
              <a:t>2</a:t>
            </a:r>
            <a:r>
              <a:rPr lang="en-US" sz="2400" b="1" dirty="0"/>
              <a:t>O azeotrope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9E5467EB-9E22-2847-A7BC-F1F1F8F15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57" y="1835685"/>
            <a:ext cx="50165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63607-F74F-B04C-AE78-497F4CB99449}"/>
                  </a:ext>
                </a:extLst>
              </p:cNvPr>
              <p:cNvSpPr txBox="1"/>
              <p:nvPr/>
            </p:nvSpPr>
            <p:spPr>
              <a:xfrm>
                <a:off x="3884607" y="825601"/>
                <a:ext cx="373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Low-boiling azeotrope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𝑡𝑂𝐻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63607-F74F-B04C-AE78-497F4CB9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07" y="825601"/>
                <a:ext cx="3733800" cy="830997"/>
              </a:xfrm>
              <a:prstGeom prst="rect">
                <a:avLst/>
              </a:prstGeom>
              <a:blipFill>
                <a:blip r:embed="rId3"/>
                <a:stretch>
                  <a:fillRect l="-2373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5DE76-76CC-AB99-4BCB-E376925E6584}"/>
              </a:ext>
            </a:extLst>
          </p:cNvPr>
          <p:cNvSpPr txBox="1"/>
          <p:nvPr/>
        </p:nvSpPr>
        <p:spPr>
          <a:xfrm>
            <a:off x="6640802" y="5902559"/>
            <a:ext cx="19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is  ethanol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AFB61-72C4-ECB9-EB66-78569B33415F}"/>
              </a:ext>
            </a:extLst>
          </p:cNvPr>
          <p:cNvSpPr txBox="1"/>
          <p:nvPr/>
        </p:nvSpPr>
        <p:spPr>
          <a:xfrm>
            <a:off x="3087475" y="5902558"/>
            <a:ext cx="19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is  water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91CA7A2-3871-0198-FBF2-5BA37875D05F}"/>
              </a:ext>
            </a:extLst>
          </p:cNvPr>
          <p:cNvSpPr/>
          <p:nvPr/>
        </p:nvSpPr>
        <p:spPr>
          <a:xfrm>
            <a:off x="3801979" y="2225842"/>
            <a:ext cx="3910263" cy="2192782"/>
          </a:xfrm>
          <a:custGeom>
            <a:avLst/>
            <a:gdLst>
              <a:gd name="connsiteX0" fmla="*/ 0 w 3910263"/>
              <a:gd name="connsiteY0" fmla="*/ 0 h 2192782"/>
              <a:gd name="connsiteX1" fmla="*/ 637674 w 3910263"/>
              <a:gd name="connsiteY1" fmla="*/ 348916 h 2192782"/>
              <a:gd name="connsiteX2" fmla="*/ 1082842 w 3910263"/>
              <a:gd name="connsiteY2" fmla="*/ 553453 h 2192782"/>
              <a:gd name="connsiteX3" fmla="*/ 1684421 w 3910263"/>
              <a:gd name="connsiteY3" fmla="*/ 914400 h 2192782"/>
              <a:gd name="connsiteX4" fmla="*/ 2213810 w 3910263"/>
              <a:gd name="connsiteY4" fmla="*/ 1239253 h 2192782"/>
              <a:gd name="connsiteX5" fmla="*/ 2719137 w 3910263"/>
              <a:gd name="connsiteY5" fmla="*/ 1576137 h 2192782"/>
              <a:gd name="connsiteX6" fmla="*/ 3188368 w 3910263"/>
              <a:gd name="connsiteY6" fmla="*/ 1925053 h 2192782"/>
              <a:gd name="connsiteX7" fmla="*/ 3501189 w 3910263"/>
              <a:gd name="connsiteY7" fmla="*/ 2165684 h 2192782"/>
              <a:gd name="connsiteX8" fmla="*/ 3513221 w 3910263"/>
              <a:gd name="connsiteY8" fmla="*/ 2177716 h 2192782"/>
              <a:gd name="connsiteX9" fmla="*/ 3537284 w 3910263"/>
              <a:gd name="connsiteY9" fmla="*/ 2081463 h 2192782"/>
              <a:gd name="connsiteX10" fmla="*/ 3585410 w 3910263"/>
              <a:gd name="connsiteY10" fmla="*/ 1973179 h 2192782"/>
              <a:gd name="connsiteX11" fmla="*/ 3669632 w 3910263"/>
              <a:gd name="connsiteY11" fmla="*/ 1840832 h 2192782"/>
              <a:gd name="connsiteX12" fmla="*/ 3777916 w 3910263"/>
              <a:gd name="connsiteY12" fmla="*/ 1792705 h 2192782"/>
              <a:gd name="connsiteX13" fmla="*/ 3910263 w 3910263"/>
              <a:gd name="connsiteY13" fmla="*/ 1744579 h 219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10263" h="2192782">
                <a:moveTo>
                  <a:pt x="0" y="0"/>
                </a:moveTo>
                <a:cubicBezTo>
                  <a:pt x="228600" y="128337"/>
                  <a:pt x="457200" y="256674"/>
                  <a:pt x="637674" y="348916"/>
                </a:cubicBezTo>
                <a:cubicBezTo>
                  <a:pt x="818148" y="441158"/>
                  <a:pt x="908384" y="459206"/>
                  <a:pt x="1082842" y="553453"/>
                </a:cubicBezTo>
                <a:cubicBezTo>
                  <a:pt x="1257300" y="647700"/>
                  <a:pt x="1684421" y="914400"/>
                  <a:pt x="1684421" y="914400"/>
                </a:cubicBezTo>
                <a:cubicBezTo>
                  <a:pt x="1872916" y="1028700"/>
                  <a:pt x="2041357" y="1128963"/>
                  <a:pt x="2213810" y="1239253"/>
                </a:cubicBezTo>
                <a:cubicBezTo>
                  <a:pt x="2386263" y="1349543"/>
                  <a:pt x="2556711" y="1461837"/>
                  <a:pt x="2719137" y="1576137"/>
                </a:cubicBezTo>
                <a:cubicBezTo>
                  <a:pt x="2881563" y="1690437"/>
                  <a:pt x="3058026" y="1826795"/>
                  <a:pt x="3188368" y="1925053"/>
                </a:cubicBezTo>
                <a:cubicBezTo>
                  <a:pt x="3318710" y="2023311"/>
                  <a:pt x="3501189" y="2165684"/>
                  <a:pt x="3501189" y="2165684"/>
                </a:cubicBezTo>
                <a:cubicBezTo>
                  <a:pt x="3555331" y="2207795"/>
                  <a:pt x="3507205" y="2191753"/>
                  <a:pt x="3513221" y="2177716"/>
                </a:cubicBezTo>
                <a:cubicBezTo>
                  <a:pt x="3519237" y="2163679"/>
                  <a:pt x="3525253" y="2115552"/>
                  <a:pt x="3537284" y="2081463"/>
                </a:cubicBezTo>
                <a:cubicBezTo>
                  <a:pt x="3549315" y="2047374"/>
                  <a:pt x="3563352" y="2013284"/>
                  <a:pt x="3585410" y="1973179"/>
                </a:cubicBezTo>
                <a:cubicBezTo>
                  <a:pt x="3607468" y="1933074"/>
                  <a:pt x="3637548" y="1870911"/>
                  <a:pt x="3669632" y="1840832"/>
                </a:cubicBezTo>
                <a:cubicBezTo>
                  <a:pt x="3701716" y="1810753"/>
                  <a:pt x="3737811" y="1808747"/>
                  <a:pt x="3777916" y="1792705"/>
                </a:cubicBezTo>
                <a:cubicBezTo>
                  <a:pt x="3818021" y="1776663"/>
                  <a:pt x="3864142" y="1760621"/>
                  <a:pt x="3910263" y="1744579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A138403-6019-5E6B-E693-05CC7798AB98}"/>
              </a:ext>
            </a:extLst>
          </p:cNvPr>
          <p:cNvSpPr/>
          <p:nvPr/>
        </p:nvSpPr>
        <p:spPr>
          <a:xfrm>
            <a:off x="3838074" y="2286000"/>
            <a:ext cx="3866767" cy="2131594"/>
          </a:xfrm>
          <a:custGeom>
            <a:avLst/>
            <a:gdLst>
              <a:gd name="connsiteX0" fmla="*/ 0 w 3866767"/>
              <a:gd name="connsiteY0" fmla="*/ 0 h 2131594"/>
              <a:gd name="connsiteX1" fmla="*/ 372979 w 3866767"/>
              <a:gd name="connsiteY1" fmla="*/ 421105 h 2131594"/>
              <a:gd name="connsiteX2" fmla="*/ 733926 w 3866767"/>
              <a:gd name="connsiteY2" fmla="*/ 782053 h 2131594"/>
              <a:gd name="connsiteX3" fmla="*/ 1251284 w 3866767"/>
              <a:gd name="connsiteY3" fmla="*/ 1215189 h 2131594"/>
              <a:gd name="connsiteX4" fmla="*/ 1828800 w 3866767"/>
              <a:gd name="connsiteY4" fmla="*/ 1636295 h 2131594"/>
              <a:gd name="connsiteX5" fmla="*/ 2394284 w 3866767"/>
              <a:gd name="connsiteY5" fmla="*/ 1888958 h 2131594"/>
              <a:gd name="connsiteX6" fmla="*/ 3080084 w 3866767"/>
              <a:gd name="connsiteY6" fmla="*/ 2081463 h 2131594"/>
              <a:gd name="connsiteX7" fmla="*/ 3501189 w 3866767"/>
              <a:gd name="connsiteY7" fmla="*/ 2129589 h 2131594"/>
              <a:gd name="connsiteX8" fmla="*/ 3693694 w 3866767"/>
              <a:gd name="connsiteY8" fmla="*/ 2033337 h 2131594"/>
              <a:gd name="connsiteX9" fmla="*/ 3814010 w 3866767"/>
              <a:gd name="connsiteY9" fmla="*/ 1925053 h 2131594"/>
              <a:gd name="connsiteX10" fmla="*/ 3862137 w 3866767"/>
              <a:gd name="connsiteY10" fmla="*/ 1744579 h 2131594"/>
              <a:gd name="connsiteX11" fmla="*/ 3862137 w 3866767"/>
              <a:gd name="connsiteY11" fmla="*/ 1768642 h 213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6767" h="2131594">
                <a:moveTo>
                  <a:pt x="0" y="0"/>
                </a:moveTo>
                <a:cubicBezTo>
                  <a:pt x="125329" y="145381"/>
                  <a:pt x="250658" y="290763"/>
                  <a:pt x="372979" y="421105"/>
                </a:cubicBezTo>
                <a:cubicBezTo>
                  <a:pt x="495300" y="551447"/>
                  <a:pt x="587542" y="649706"/>
                  <a:pt x="733926" y="782053"/>
                </a:cubicBezTo>
                <a:cubicBezTo>
                  <a:pt x="880310" y="914400"/>
                  <a:pt x="1068805" y="1072815"/>
                  <a:pt x="1251284" y="1215189"/>
                </a:cubicBezTo>
                <a:cubicBezTo>
                  <a:pt x="1433763" y="1357563"/>
                  <a:pt x="1638300" y="1524000"/>
                  <a:pt x="1828800" y="1636295"/>
                </a:cubicBezTo>
                <a:cubicBezTo>
                  <a:pt x="2019300" y="1748590"/>
                  <a:pt x="2185737" y="1814763"/>
                  <a:pt x="2394284" y="1888958"/>
                </a:cubicBezTo>
                <a:cubicBezTo>
                  <a:pt x="2602831" y="1963153"/>
                  <a:pt x="2895600" y="2041358"/>
                  <a:pt x="3080084" y="2081463"/>
                </a:cubicBezTo>
                <a:cubicBezTo>
                  <a:pt x="3264568" y="2121568"/>
                  <a:pt x="3398921" y="2137610"/>
                  <a:pt x="3501189" y="2129589"/>
                </a:cubicBezTo>
                <a:cubicBezTo>
                  <a:pt x="3603457" y="2121568"/>
                  <a:pt x="3641557" y="2067426"/>
                  <a:pt x="3693694" y="2033337"/>
                </a:cubicBezTo>
                <a:cubicBezTo>
                  <a:pt x="3745831" y="1999248"/>
                  <a:pt x="3785936" y="1973179"/>
                  <a:pt x="3814010" y="1925053"/>
                </a:cubicBezTo>
                <a:cubicBezTo>
                  <a:pt x="3842084" y="1876927"/>
                  <a:pt x="3854116" y="1770647"/>
                  <a:pt x="3862137" y="1744579"/>
                </a:cubicBezTo>
                <a:cubicBezTo>
                  <a:pt x="3870158" y="1718511"/>
                  <a:pt x="3866147" y="1743576"/>
                  <a:pt x="3862137" y="1768642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183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76</cp:revision>
  <cp:lastPrinted>2018-11-19T15:56:13Z</cp:lastPrinted>
  <dcterms:created xsi:type="dcterms:W3CDTF">2018-09-17T04:21:57Z</dcterms:created>
  <dcterms:modified xsi:type="dcterms:W3CDTF">2024-12-06T15:53:00Z</dcterms:modified>
</cp:coreProperties>
</file>