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2"/>
    <p:restoredTop sz="95946"/>
  </p:normalViewPr>
  <p:slideViewPr>
    <p:cSldViewPr snapToGrid="0">
      <p:cViewPr>
        <p:scale>
          <a:sx n="101" d="100"/>
          <a:sy n="101" d="100"/>
        </p:scale>
        <p:origin x="7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396F-572D-7323-BD95-C4D37E000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8045-3EE0-8198-B722-0C707777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806B-2C0B-9777-1D1F-0D48B05C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F4AA-8929-D1B2-49D7-EEC4D69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AB2D-0E81-32F2-C439-05604DA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49F-D85C-23F7-D682-929024EF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4D9F-44D0-7AB3-0483-B740D9D6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63E3-BBDC-4138-7691-0F88BED6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5349-FC6E-D31B-BF19-AD8A9A9C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B15-F76C-970F-8A48-353B3D00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A385A-B110-F094-7323-99DCDA048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FCEDE-EC5F-7C2C-F894-18581F2D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F2-E791-8367-6B17-4F7C0D9E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31E4-A48B-7A31-5A53-AEE432A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0816-E62E-99FB-59C5-49B223AD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C053-0EE0-00A9-24F5-F45EE49F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A6EF-F2D9-C05F-3120-5CD09FE5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5C0A-2BDF-E341-7EE4-BA596F88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A461-21DA-D8A0-60EE-A4F270F2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4EBE-D737-4EF4-63B0-03C3DEDF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5ED0-78F7-A28D-D93F-1A576E03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B43B-EC57-D0AB-726F-F3A82627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8AD6-C360-CAD7-2317-8E748E3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FF51-0CAE-3353-DB39-D630F8D8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2287-77CB-4033-81A2-422D819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608A-D685-49CD-9ED2-80ED795E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C537-EACB-380A-8CF7-56E6461B6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F6820-1291-6D59-701B-2D0981E4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9EE4-3694-0F04-3303-BA055694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E420C-0190-5077-6136-0C8CEE15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616D-B854-A107-643D-4B7D052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E5F-3654-7F8C-64F1-4E414F06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0B91-2F14-9B1D-FB75-545DFE58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2B47-FE69-1C28-AF60-151F7790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2133F-AE8E-8D36-676C-A6A9C2599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1DC80-C86D-EDCC-C13D-594F3B6B2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49673-2856-858C-123F-E289D79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DE7E7-1619-792E-7692-B0C47C3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4DD1B-E527-0A59-82F8-731EC979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875E-AD9B-552D-7B5B-C79FBCD8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42CBA-AFCA-739A-B0CB-40BD083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7C28-6E54-1119-6E5B-4B8A501D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E5A69-7C79-CB64-B86D-DB027E96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D18E4-AA33-0FF7-5032-F584F015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18244-E026-725D-82F3-108EDB4C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29764-22FB-F90E-6785-997EF45B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890-63C6-C164-16EA-EC734C20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5A8B-5AF8-B904-34D2-D3577356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52CA3-D245-0800-9230-D004168D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B932F-870B-CC29-673B-055D4E8F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802A-03B4-9B64-61EF-428D7DAC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F58E-8F5A-E3B5-099C-6B4CFF5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05A-8495-4E59-749D-E65E0B7F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70C1B-3BBD-F048-0175-AC2227DA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EF7FA-D3D4-8D44-2674-5C4EBD4D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F5BC-CC0D-BCDA-C546-E17A3D23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31F0-9308-375A-0587-390E5AC6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AD33-F97A-315E-FF50-4EB3EDA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FA7EF-8952-59C0-7986-9CC71A31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2795-E64D-0E20-2A19-0396F188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903B-0A64-FD02-3F8D-675CB5AA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0386-8485-C84D-9BD1-F7405BE42FF2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6CEC-62D9-E9EF-83C7-A16F03596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B25C-0F00-AC24-DAD1-A2C492CF5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23E6-CFE9-A048-A3A4-02D2B350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71E466-1D9E-5BFA-F9DF-DDB9713DA5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6384" y="916657"/>
              <a:ext cx="9339232" cy="5246851"/>
            </p:xfrm>
            <a:graphic>
              <a:graphicData uri="http://schemas.openxmlformats.org/drawingml/2006/table">
                <a:tbl>
                  <a:tblPr/>
                  <a:tblGrid>
                    <a:gridCol w="1443473">
                      <a:extLst>
                        <a:ext uri="{9D8B030D-6E8A-4147-A177-3AD203B41FA5}">
                          <a16:colId xmlns:a16="http://schemas.microsoft.com/office/drawing/2014/main" val="1798213402"/>
                        </a:ext>
                      </a:extLst>
                    </a:gridCol>
                    <a:gridCol w="1030811">
                      <a:extLst>
                        <a:ext uri="{9D8B030D-6E8A-4147-A177-3AD203B41FA5}">
                          <a16:colId xmlns:a16="http://schemas.microsoft.com/office/drawing/2014/main" val="2934198407"/>
                        </a:ext>
                      </a:extLst>
                    </a:gridCol>
                    <a:gridCol w="1856135">
                      <a:extLst>
                        <a:ext uri="{9D8B030D-6E8A-4147-A177-3AD203B41FA5}">
                          <a16:colId xmlns:a16="http://schemas.microsoft.com/office/drawing/2014/main" val="320345858"/>
                        </a:ext>
                      </a:extLst>
                    </a:gridCol>
                    <a:gridCol w="1650994">
                      <a:extLst>
                        <a:ext uri="{9D8B030D-6E8A-4147-A177-3AD203B41FA5}">
                          <a16:colId xmlns:a16="http://schemas.microsoft.com/office/drawing/2014/main" val="2108516021"/>
                        </a:ext>
                      </a:extLst>
                    </a:gridCol>
                    <a:gridCol w="3357819">
                      <a:extLst>
                        <a:ext uri="{9D8B030D-6E8A-4147-A177-3AD203B41FA5}">
                          <a16:colId xmlns:a16="http://schemas.microsoft.com/office/drawing/2014/main" val="357770747"/>
                        </a:ext>
                      </a:extLst>
                    </a:gridCol>
                  </a:tblGrid>
                  <a:tr h="209199">
                    <a:tc>
                      <a:txBody>
                        <a:bodyPr/>
                        <a:lstStyle/>
                        <a:p>
                          <a:r>
                            <a:rPr lang="en-US" sz="1200" b="1">
                              <a:effectLst/>
                              <a:latin typeface="TimesNewRomanPS"/>
                            </a:rPr>
                            <a:t>Name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Symbol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Dimension (SI unit)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Definition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Comment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976765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Joule-Thomson coefficient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Volume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190867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Adiabatic Joule-Thomson coefficient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Temp/Pressure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𝑃𝑎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Measured in the Joule- Thomson experiment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952212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Joule coefficient (aka internal pressure)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Pressure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Measured in the Joule experiment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6838709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Isobaric heat capacity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Energy/Temp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Measure, or approximate as</a:t>
                          </a:r>
                          <a:br>
                            <a:rPr lang="en-US" sz="1200" dirty="0">
                              <a:effectLst/>
                              <a:latin typeface="TimesNewRomanPSMT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𝑛𝑅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7933524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Isochoric heat capacity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Energy/Temp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Est. from equipartition, or approximate as</a:t>
                          </a:r>
                          <a:br>
                            <a:rPr lang="en-US" sz="1200" dirty="0">
                              <a:effectLst/>
                              <a:latin typeface="TimesNewRomanPSMT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𝑛𝑅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19041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compressibility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1/Pressure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Water density at the ocean floor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570667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Isobaric thermal expansivity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1/Temp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Sea level rise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525261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Expansivity-to-compressibility ratio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Pressure/Temp 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  <m:r>
                                <a:rPr lang="en-US" sz="12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From Euler chain relation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95308"/>
                      </a:ext>
                    </a:extLst>
                  </a:tr>
                  <a:tr h="35563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Inversion temperature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Temp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Temp at which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vdw: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𝑅𝑏</m:t>
                                  </m:r>
                                </m:den>
                              </m:f>
                            </m:oMath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30469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Critical temperature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Temp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  <a:latin typeface="CambriaMath"/>
                            </a:rPr>
                            <a:t>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Temp at which </a:t>
                          </a:r>
                          <a:endParaRPr lang="en-US" sz="1200" dirty="0">
                            <a:effectLst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vdw: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𝑅𝑏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𝑅𝑏</m:t>
                                  </m:r>
                                </m:den>
                              </m:f>
                            </m:oMath>
                          </a14:m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8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71E466-1D9E-5BFA-F9DF-DDB9713DA5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6384" y="916657"/>
              <a:ext cx="9339232" cy="5246851"/>
            </p:xfrm>
            <a:graphic>
              <a:graphicData uri="http://schemas.openxmlformats.org/drawingml/2006/table">
                <a:tbl>
                  <a:tblPr/>
                  <a:tblGrid>
                    <a:gridCol w="1443473">
                      <a:extLst>
                        <a:ext uri="{9D8B030D-6E8A-4147-A177-3AD203B41FA5}">
                          <a16:colId xmlns:a16="http://schemas.microsoft.com/office/drawing/2014/main" val="1798213402"/>
                        </a:ext>
                      </a:extLst>
                    </a:gridCol>
                    <a:gridCol w="1030811">
                      <a:extLst>
                        <a:ext uri="{9D8B030D-6E8A-4147-A177-3AD203B41FA5}">
                          <a16:colId xmlns:a16="http://schemas.microsoft.com/office/drawing/2014/main" val="2934198407"/>
                        </a:ext>
                      </a:extLst>
                    </a:gridCol>
                    <a:gridCol w="1856135">
                      <a:extLst>
                        <a:ext uri="{9D8B030D-6E8A-4147-A177-3AD203B41FA5}">
                          <a16:colId xmlns:a16="http://schemas.microsoft.com/office/drawing/2014/main" val="320345858"/>
                        </a:ext>
                      </a:extLst>
                    </a:gridCol>
                    <a:gridCol w="1650994">
                      <a:extLst>
                        <a:ext uri="{9D8B030D-6E8A-4147-A177-3AD203B41FA5}">
                          <a16:colId xmlns:a16="http://schemas.microsoft.com/office/drawing/2014/main" val="2108516021"/>
                        </a:ext>
                      </a:extLst>
                    </a:gridCol>
                    <a:gridCol w="3357819">
                      <a:extLst>
                        <a:ext uri="{9D8B030D-6E8A-4147-A177-3AD203B41FA5}">
                          <a16:colId xmlns:a16="http://schemas.microsoft.com/office/drawing/2014/main" val="357770747"/>
                        </a:ext>
                      </a:extLst>
                    </a:gridCol>
                  </a:tblGrid>
                  <a:tr h="245640">
                    <a:tc>
                      <a:txBody>
                        <a:bodyPr/>
                        <a:lstStyle/>
                        <a:p>
                          <a:r>
                            <a:rPr lang="en-US" sz="1200" b="1">
                              <a:effectLst/>
                              <a:latin typeface="TimesNewRomanPS"/>
                            </a:rPr>
                            <a:t>Name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Symbol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Dimension (SI unit)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Definition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  <a:latin typeface="TimesNewRomanPS"/>
                            </a:rPr>
                            <a:t>Comment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976765"/>
                      </a:ext>
                    </a:extLst>
                  </a:tr>
                  <a:tr h="438172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Joule-Thomson coefficient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60000" r="-669136" b="-10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60000" r="-271233" b="-10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60000" r="-204615" b="-10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13" t="-60000" r="-377" b="-10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190867"/>
                      </a:ext>
                    </a:extLst>
                  </a:tr>
                  <a:tr h="519389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Adiabatic Joule-Thomson coefficient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136585" r="-669136" b="-7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136585" r="-271233" b="-7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136585" r="-204615" b="-7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Measured in the Joule- Thomson experiment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952212"/>
                      </a:ext>
                    </a:extLst>
                  </a:tr>
                  <a:tr h="611400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Joule coefficient (aka internal pressure)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202083" r="-66913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202083" r="-271233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202083" r="-204615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Measured in the Joule experiment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6838709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Isobaric heat capacity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362500" r="-669136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362500" r="-271233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362500" r="-20461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13" t="-362500" r="-377" b="-5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7933524"/>
                      </a:ext>
                    </a:extLst>
                  </a:tr>
                  <a:tr h="502077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Isochoric heat capacity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474359" r="-669136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474359" r="-271233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474359" r="-204615" b="-4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13" t="-474359" r="-377" b="-4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19041"/>
                      </a:ext>
                    </a:extLst>
                  </a:tr>
                  <a:tr h="438172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Isothermal compressibility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640000" r="-669136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640000" r="-271233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640000" r="-204615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Water density at the ocean floor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570667"/>
                      </a:ext>
                    </a:extLst>
                  </a:tr>
                  <a:tr h="438172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Isobaric thermal expansivity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740000" r="-669136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740000" r="-271233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740000" r="-204615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>
                              <a:effectLst/>
                              <a:latin typeface="TimesNewRomanPSMT"/>
                            </a:rPr>
                            <a:t>Sea level rise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525261"/>
                      </a:ext>
                    </a:extLst>
                  </a:tr>
                  <a:tr h="439188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Expansivity-to-compressibility ratio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864706" r="-669136" b="-2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864706" r="-271233" b="-2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864706" r="-204615" b="-2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ffectLst/>
                              <a:latin typeface="TimesNewRomanPSMT"/>
                            </a:rPr>
                            <a:t>From Euler chain relation </a:t>
                          </a:r>
                          <a:endParaRPr lang="en-US" sz="1200" dirty="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595308"/>
                      </a:ext>
                    </a:extLst>
                  </a:tr>
                  <a:tr h="428520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Inversion temperature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964706" r="-669136" b="-1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964706" r="-271233" b="-1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964706" r="-204615" b="-1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13" t="-964706" r="-377" b="-16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30469"/>
                      </a:ext>
                    </a:extLst>
                  </a:tr>
                  <a:tr h="684044">
                    <a:tc>
                      <a:txBody>
                        <a:bodyPr/>
                        <a:lstStyle/>
                        <a:p>
                          <a:r>
                            <a:rPr lang="en-US" sz="1200">
                              <a:effectLst/>
                              <a:latin typeface="TimesNewRomanPSMT"/>
                            </a:rPr>
                            <a:t>Critical temperature </a:t>
                          </a:r>
                          <a:endParaRPr lang="en-US" sz="1200">
                            <a:effectLst/>
                          </a:endParaRPr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975" t="-670370" r="-66913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247" t="-670370" r="-2712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077" t="-670370" r="-20461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31380" marB="31380" anchor="ctr">
                        <a:lnL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179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13" t="-670370" r="-37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890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65FA43E-A66D-BB81-5A41-2074BB3363DF}"/>
              </a:ext>
            </a:extLst>
          </p:cNvPr>
          <p:cNvSpPr txBox="1"/>
          <p:nvPr/>
        </p:nvSpPr>
        <p:spPr>
          <a:xfrm>
            <a:off x="0" y="23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Summary of measurable quantities </a:t>
            </a:r>
          </a:p>
        </p:txBody>
      </p:sp>
    </p:spTree>
    <p:extLst>
      <p:ext uri="{BB962C8B-B14F-4D97-AF65-F5344CB8AC3E}">
        <p14:creationId xmlns:p14="http://schemas.microsoft.com/office/powerpoint/2010/main" val="5317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CambriaMath</vt:lpstr>
      <vt:lpstr>TimesNewRomanPS</vt:lpstr>
      <vt:lpstr>TimesNewRomanPSMT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</cp:revision>
  <dcterms:created xsi:type="dcterms:W3CDTF">2024-12-08T20:21:07Z</dcterms:created>
  <dcterms:modified xsi:type="dcterms:W3CDTF">2024-12-08T20:45:11Z</dcterms:modified>
</cp:coreProperties>
</file>