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78" r:id="rId3"/>
    <p:sldId id="376" r:id="rId4"/>
    <p:sldId id="377" r:id="rId5"/>
    <p:sldId id="3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7"/>
    <p:restoredTop sz="94686"/>
  </p:normalViewPr>
  <p:slideViewPr>
    <p:cSldViewPr snapToGrid="0" snapToObjects="1">
      <p:cViewPr varScale="1">
        <p:scale>
          <a:sx n="105" d="100"/>
          <a:sy n="105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209A4-A4D3-9148-A9AD-2CB10B89C2EE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1FC1-AA9D-5040-86FA-C96A5D17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8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882765-B54A-6E47-A680-7F84B3BB57E6}"/>
              </a:ext>
            </a:extLst>
          </p:cNvPr>
          <p:cNvGrpSpPr/>
          <p:nvPr/>
        </p:nvGrpSpPr>
        <p:grpSpPr>
          <a:xfrm>
            <a:off x="2093625" y="802724"/>
            <a:ext cx="7272727" cy="845986"/>
            <a:chOff x="1723869" y="1777849"/>
            <a:chExt cx="7272727" cy="84598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E5E4AA8-69C6-0040-A60B-B03FCF293BE7}"/>
                </a:ext>
              </a:extLst>
            </p:cNvPr>
            <p:cNvCxnSpPr>
              <a:cxnSpLocks/>
            </p:cNvCxnSpPr>
            <p:nvPr/>
          </p:nvCxnSpPr>
          <p:spPr>
            <a:xfrm>
              <a:off x="4249611" y="2193348"/>
              <a:ext cx="1858780" cy="0"/>
            </a:xfrm>
            <a:prstGeom prst="straightConnector1">
              <a:avLst/>
            </a:prstGeom>
            <a:ln w="635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0ABD80-4098-D74F-B132-950294B8C930}"/>
                </a:ext>
              </a:extLst>
            </p:cNvPr>
            <p:cNvSpPr txBox="1"/>
            <p:nvPr/>
          </p:nvSpPr>
          <p:spPr>
            <a:xfrm>
              <a:off x="1723869" y="1792838"/>
              <a:ext cx="2278505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Macroscopic world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6DF1A2-65C8-DB43-9B35-66D552B26981}"/>
                </a:ext>
              </a:extLst>
            </p:cNvPr>
            <p:cNvSpPr txBox="1"/>
            <p:nvPr/>
          </p:nvSpPr>
          <p:spPr>
            <a:xfrm>
              <a:off x="6718091" y="1777849"/>
              <a:ext cx="2278505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Microscopic world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92C84CB-1E70-AEFC-34C9-A1B378D6D4B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Recap: Thermodynamics and molecular insight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9ED30-CF7C-CCBE-EC1C-6BBEFB412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33" y="1865375"/>
            <a:ext cx="1701255" cy="16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7C83BE-D403-F613-D207-3DFA832FB1CB}"/>
              </a:ext>
            </a:extLst>
          </p:cNvPr>
          <p:cNvSpPr/>
          <p:nvPr/>
        </p:nvSpPr>
        <p:spPr>
          <a:xfrm>
            <a:off x="2642934" y="1918438"/>
            <a:ext cx="76704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</a:t>
            </a:r>
            <a:r>
              <a:rPr lang="en-US" sz="2400" dirty="0"/>
              <a:t> </a:t>
            </a:r>
            <a:r>
              <a:rPr lang="en-US" sz="2400" b="1" dirty="0"/>
              <a:t>kinetic-molecular theory of gases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molecules are in constant motion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Slower-moving molecules=&gt; lower 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Faster-moving molecules =&gt; higher temperature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C50C50-E26A-9EB1-39E7-0D86F34DC3A9}"/>
              </a:ext>
            </a:extLst>
          </p:cNvPr>
          <p:cNvGrpSpPr/>
          <p:nvPr/>
        </p:nvGrpSpPr>
        <p:grpSpPr>
          <a:xfrm>
            <a:off x="279399" y="4265054"/>
            <a:ext cx="2552707" cy="2300842"/>
            <a:chOff x="279399" y="4265054"/>
            <a:chExt cx="2552707" cy="230084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7AB155-8199-7CC6-EFE3-15AEEF754558}"/>
                </a:ext>
              </a:extLst>
            </p:cNvPr>
            <p:cNvGrpSpPr/>
            <p:nvPr/>
          </p:nvGrpSpPr>
          <p:grpSpPr>
            <a:xfrm>
              <a:off x="279399" y="4265054"/>
              <a:ext cx="841375" cy="2292443"/>
              <a:chOff x="279399" y="4265054"/>
              <a:chExt cx="841375" cy="2292443"/>
            </a:xfrm>
          </p:grpSpPr>
          <p:pic>
            <p:nvPicPr>
              <p:cNvPr id="18" name="Picture 2" descr="Airpower America - Manual Tire Pump - Walmart.com">
                <a:extLst>
                  <a:ext uri="{FF2B5EF4-FFF2-40B4-BE49-F238E27FC236}">
                    <a16:creationId xmlns:a16="http://schemas.microsoft.com/office/drawing/2014/main" id="{1BA16260-FFB6-E1BD-B556-FEA837AF49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85" r="28871" b="89821"/>
              <a:stretch/>
            </p:blipFill>
            <p:spPr bwMode="auto">
              <a:xfrm>
                <a:off x="279399" y="4265054"/>
                <a:ext cx="841375" cy="198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Airpower America - Manual Tire Pump - Walmart.com">
                <a:extLst>
                  <a:ext uri="{FF2B5EF4-FFF2-40B4-BE49-F238E27FC236}">
                    <a16:creationId xmlns:a16="http://schemas.microsoft.com/office/drawing/2014/main" id="{3BFF433E-8248-C96F-D78C-B593C51CB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45" t="10426" r="35205"/>
              <a:stretch/>
            </p:blipFill>
            <p:spPr bwMode="auto">
              <a:xfrm>
                <a:off x="409575" y="4806602"/>
                <a:ext cx="587375" cy="17508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4D7DE66-EAC8-79FC-C69A-D4137C5DDBA1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 flipH="1">
                <a:off x="698240" y="4464019"/>
                <a:ext cx="1847" cy="44735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8175151-9EA6-6732-EF88-7F0286463DCB}"/>
                </a:ext>
              </a:extLst>
            </p:cNvPr>
            <p:cNvGrpSpPr/>
            <p:nvPr/>
          </p:nvGrpSpPr>
          <p:grpSpPr>
            <a:xfrm>
              <a:off x="1990731" y="4394322"/>
              <a:ext cx="841375" cy="2171574"/>
              <a:chOff x="279399" y="4385923"/>
              <a:chExt cx="841375" cy="2171574"/>
            </a:xfrm>
          </p:grpSpPr>
          <p:pic>
            <p:nvPicPr>
              <p:cNvPr id="15" name="Picture 14" descr="Airpower America - Manual Tire Pump - Walmart.com">
                <a:extLst>
                  <a:ext uri="{FF2B5EF4-FFF2-40B4-BE49-F238E27FC236}">
                    <a16:creationId xmlns:a16="http://schemas.microsoft.com/office/drawing/2014/main" id="{8C2BF7D8-A02B-7D6E-5FC6-AD18C528DA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85" r="28871" b="89821"/>
              <a:stretch/>
            </p:blipFill>
            <p:spPr bwMode="auto">
              <a:xfrm>
                <a:off x="279399" y="4385923"/>
                <a:ext cx="841375" cy="198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Airpower America - Manual Tire Pump - Walmart.com">
                <a:extLst>
                  <a:ext uri="{FF2B5EF4-FFF2-40B4-BE49-F238E27FC236}">
                    <a16:creationId xmlns:a16="http://schemas.microsoft.com/office/drawing/2014/main" id="{3B4F19A5-8055-ECAC-BED3-63338BB89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45" t="10426" r="35205"/>
              <a:stretch/>
            </p:blipFill>
            <p:spPr bwMode="auto">
              <a:xfrm>
                <a:off x="409575" y="4806602"/>
                <a:ext cx="587375" cy="17508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1070648-F349-0840-D7C8-9B4703165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240" y="4574111"/>
                <a:ext cx="1846" cy="33726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A8088904-6D13-DD6B-6247-71113D4C81F9}"/>
                </a:ext>
              </a:extLst>
            </p:cNvPr>
            <p:cNvSpPr/>
            <p:nvPr/>
          </p:nvSpPr>
          <p:spPr>
            <a:xfrm rot="10800000">
              <a:off x="1025726" y="5207447"/>
              <a:ext cx="609566" cy="4834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44255FE8-1A7E-16D9-DE2E-E7EA68F1E090}"/>
              </a:ext>
            </a:extLst>
          </p:cNvPr>
          <p:cNvCxnSpPr/>
          <p:nvPr/>
        </p:nvCxnSpPr>
        <p:spPr>
          <a:xfrm flipV="1">
            <a:off x="2700083" y="4887006"/>
            <a:ext cx="692947" cy="365760"/>
          </a:xfrm>
          <a:prstGeom prst="curvedConnector3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C7C4C039-5709-095E-D9AF-85B589601244}"/>
              </a:ext>
            </a:extLst>
          </p:cNvPr>
          <p:cNvCxnSpPr>
            <a:cxnSpLocks/>
          </p:cNvCxnSpPr>
          <p:nvPr/>
        </p:nvCxnSpPr>
        <p:spPr>
          <a:xfrm>
            <a:off x="2635649" y="5615981"/>
            <a:ext cx="549723" cy="376214"/>
          </a:xfrm>
          <a:prstGeom prst="curvedConnector3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D497ED6-0414-FC83-265B-F819CD9B8EB9}"/>
              </a:ext>
            </a:extLst>
          </p:cNvPr>
          <p:cNvCxnSpPr>
            <a:cxnSpLocks/>
          </p:cNvCxnSpPr>
          <p:nvPr/>
        </p:nvCxnSpPr>
        <p:spPr>
          <a:xfrm rot="10800000">
            <a:off x="1527071" y="4948306"/>
            <a:ext cx="566554" cy="304461"/>
          </a:xfrm>
          <a:prstGeom prst="curvedConnector3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E45363B-C161-3251-0F98-C99F3A963D4A}"/>
              </a:ext>
            </a:extLst>
          </p:cNvPr>
          <p:cNvSpPr txBox="1"/>
          <p:nvPr/>
        </p:nvSpPr>
        <p:spPr>
          <a:xfrm>
            <a:off x="3360194" y="4815001"/>
            <a:ext cx="1589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Adiabatic heating &amp; cooling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FDF8C3-5741-1AED-847D-898A58A95509}"/>
              </a:ext>
            </a:extLst>
          </p:cNvPr>
          <p:cNvGrpSpPr>
            <a:grpSpLocks noChangeAspect="1"/>
          </p:cNvGrpSpPr>
          <p:nvPr/>
        </p:nvGrpSpPr>
        <p:grpSpPr>
          <a:xfrm>
            <a:off x="5873056" y="4114177"/>
            <a:ext cx="2100513" cy="2186540"/>
            <a:chOff x="907575" y="1033740"/>
            <a:chExt cx="3664425" cy="381450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8642A2C-DFD9-2C1B-6C51-6EACB87B4B12}"/>
                </a:ext>
              </a:extLst>
            </p:cNvPr>
            <p:cNvGrpSpPr/>
            <p:nvPr/>
          </p:nvGrpSpPr>
          <p:grpSpPr>
            <a:xfrm>
              <a:off x="907575" y="1033740"/>
              <a:ext cx="3664425" cy="3814502"/>
              <a:chOff x="6935396" y="2658004"/>
              <a:chExt cx="3664425" cy="3814502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3E17053-D397-ECA8-C7AD-B0ADA22B01A5}"/>
                  </a:ext>
                </a:extLst>
              </p:cNvPr>
              <p:cNvGrpSpPr/>
              <p:nvPr/>
            </p:nvGrpSpPr>
            <p:grpSpPr>
              <a:xfrm>
                <a:off x="6935396" y="2658004"/>
                <a:ext cx="3664425" cy="3814502"/>
                <a:chOff x="8650032" y="2150586"/>
                <a:chExt cx="2341029" cy="2522375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0B6775C3-6D6E-8FBA-8A59-E2CFA036EE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55188" y="2150586"/>
                  <a:ext cx="1935873" cy="1274450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DC77E99C-ABF6-25CA-A587-9EE03D0AB1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50032" y="3398511"/>
                  <a:ext cx="1935873" cy="1274450"/>
                </a:xfrm>
                <a:prstGeom prst="rect">
                  <a:avLst/>
                </a:prstGeom>
              </p:spPr>
            </p:pic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9D58E8-A764-597B-4E81-2F6C25468C55}"/>
                  </a:ext>
                </a:extLst>
              </p:cNvPr>
              <p:cNvSpPr txBox="1"/>
              <p:nvPr/>
            </p:nvSpPr>
            <p:spPr>
              <a:xfrm>
                <a:off x="8009614" y="3438660"/>
                <a:ext cx="50430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-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9637C75-80F6-55FF-4501-2AFABB72E77B}"/>
                  </a:ext>
                </a:extLst>
              </p:cNvPr>
              <p:cNvSpPr txBox="1"/>
              <p:nvPr/>
            </p:nvSpPr>
            <p:spPr>
              <a:xfrm>
                <a:off x="9858467" y="3091437"/>
                <a:ext cx="50430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-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7D19E02-E2FC-D5A9-CDED-E207FA261405}"/>
                  </a:ext>
                </a:extLst>
              </p:cNvPr>
              <p:cNvSpPr txBox="1"/>
              <p:nvPr/>
            </p:nvSpPr>
            <p:spPr>
              <a:xfrm>
                <a:off x="7317436" y="5394014"/>
                <a:ext cx="50430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-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E702A8-59E3-0BB1-ECE0-52F51B3589C8}"/>
                  </a:ext>
                </a:extLst>
              </p:cNvPr>
              <p:cNvSpPr txBox="1"/>
              <p:nvPr/>
            </p:nvSpPr>
            <p:spPr>
              <a:xfrm>
                <a:off x="9221475" y="5069407"/>
                <a:ext cx="50430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-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8BF85-7A7B-55FB-6E93-BC6C53367363}"/>
                  </a:ext>
                </a:extLst>
              </p:cNvPr>
              <p:cNvSpPr txBox="1"/>
              <p:nvPr/>
            </p:nvSpPr>
            <p:spPr>
              <a:xfrm>
                <a:off x="8895960" y="3553369"/>
                <a:ext cx="50430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+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721923-CB58-B47F-35E3-6E9EF985F114}"/>
                  </a:ext>
                </a:extLst>
              </p:cNvPr>
              <p:cNvSpPr txBox="1"/>
              <p:nvPr/>
            </p:nvSpPr>
            <p:spPr>
              <a:xfrm>
                <a:off x="8111815" y="4775717"/>
                <a:ext cx="50430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+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71E7BB-FF3C-3D89-E478-76167F681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099" y="2665245"/>
              <a:ext cx="269216" cy="657384"/>
            </a:xfrm>
            <a:prstGeom prst="straightConnector1">
              <a:avLst/>
            </a:prstGeom>
            <a:ln w="22225">
              <a:solidFill>
                <a:schemeClr val="accent3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B56D8C4-E3D6-5B72-DB37-D753B0A263D5}"/>
              </a:ext>
            </a:extLst>
          </p:cNvPr>
          <p:cNvSpPr txBox="1"/>
          <p:nvPr/>
        </p:nvSpPr>
        <p:spPr>
          <a:xfrm>
            <a:off x="7691546" y="5274949"/>
            <a:ext cx="203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Intermolecular stickiness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60C1F22-5FB9-1FF3-5A0B-E870C8AB17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335" t="19315" r="37993" b="47321"/>
          <a:stretch/>
        </p:blipFill>
        <p:spPr>
          <a:xfrm>
            <a:off x="8733869" y="3563797"/>
            <a:ext cx="3101196" cy="10636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867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78156-39DA-9856-959A-91945368316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Today we’re going to get good at plotting 1D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DFFBB-02BF-BF19-B0EF-042A41B8D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936" y="742571"/>
            <a:ext cx="7552690" cy="567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C0BBEA-BD11-B9EE-8B97-8CF5666B7194}"/>
                  </a:ext>
                </a:extLst>
              </p:cNvPr>
              <p:cNvSpPr txBox="1"/>
              <p:nvPr/>
            </p:nvSpPr>
            <p:spPr>
              <a:xfrm>
                <a:off x="304800" y="1572768"/>
                <a:ext cx="418185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Making graphs like this requires that we be able to …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Lay out a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-values (which we’ll do with a function called </a:t>
                </a:r>
                <a:r>
                  <a:rPr lang="en-US" sz="2400" i="1" dirty="0" err="1"/>
                  <a:t>np.linspace</a:t>
                </a:r>
                <a:r>
                  <a:rPr lang="en-US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Calculate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and plot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a legend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C0BBEA-BD11-B9EE-8B97-8CF5666B7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72768"/>
                <a:ext cx="4181856" cy="3046988"/>
              </a:xfrm>
              <a:prstGeom prst="rect">
                <a:avLst/>
              </a:prstGeom>
              <a:blipFill>
                <a:blip r:embed="rId3"/>
                <a:stretch>
                  <a:fillRect l="-2424" t="-1245" r="-1818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58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78156-39DA-9856-959A-91945368316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Also, how to take numerical derivatives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FB5C4D-DEE7-2250-B586-CF986729E58B}"/>
              </a:ext>
            </a:extLst>
          </p:cNvPr>
          <p:cNvGrpSpPr/>
          <p:nvPr/>
        </p:nvGrpSpPr>
        <p:grpSpPr>
          <a:xfrm>
            <a:off x="2514261" y="836281"/>
            <a:ext cx="7163477" cy="4398788"/>
            <a:chOff x="4930987" y="458329"/>
            <a:chExt cx="7163477" cy="4398788"/>
          </a:xfrm>
        </p:grpSpPr>
        <p:pic>
          <p:nvPicPr>
            <p:cNvPr id="11" name="Picture 2" descr="Calculus 3.04a - Numerical Derivatives - YouTube">
              <a:extLst>
                <a:ext uri="{FF2B5EF4-FFF2-40B4-BE49-F238E27FC236}">
                  <a16:creationId xmlns:a16="http://schemas.microsoft.com/office/drawing/2014/main" id="{E96BAB44-F452-B43D-ECF6-1075BC03E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987" y="458329"/>
              <a:ext cx="7163477" cy="4029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9D6FE9-1302-F1B9-B0EC-83C4B243F469}"/>
                </a:ext>
              </a:extLst>
            </p:cNvPr>
            <p:cNvSpPr txBox="1"/>
            <p:nvPr/>
          </p:nvSpPr>
          <p:spPr>
            <a:xfrm>
              <a:off x="5596128" y="4580118"/>
              <a:ext cx="614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https://</a:t>
              </a:r>
              <a:r>
                <a:rPr lang="en-US" sz="1200" dirty="0" err="1"/>
                <a:t>i.ytimg.com</a:t>
              </a:r>
              <a:r>
                <a:rPr lang="en-US" sz="1200" dirty="0"/>
                <a:t>/vi/oi2mrzVu0AE/</a:t>
              </a:r>
              <a:r>
                <a:rPr lang="en-US" sz="1200" dirty="0" err="1"/>
                <a:t>maxresdefault.jpg</a:t>
              </a:r>
              <a:endParaRPr lang="en-US" sz="1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115E1-DA59-53BA-B7C2-BBDB73C43F4F}"/>
                  </a:ext>
                </a:extLst>
              </p:cNvPr>
              <p:cNvSpPr txBox="1"/>
              <p:nvPr/>
            </p:nvSpPr>
            <p:spPr>
              <a:xfrm>
                <a:off x="1548384" y="5652387"/>
                <a:ext cx="964387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 key idea here is that taking a numerical derivative in this way produces a new array that has one fewer value than the original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115E1-DA59-53BA-B7C2-BBDB73C4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384" y="5652387"/>
                <a:ext cx="9643872" cy="830997"/>
              </a:xfrm>
              <a:prstGeom prst="rect">
                <a:avLst/>
              </a:prstGeom>
              <a:blipFill>
                <a:blip r:embed="rId3"/>
                <a:stretch>
                  <a:fillRect l="-920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80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78156-39DA-9856-959A-91945368316E}"/>
              </a:ext>
            </a:extLst>
          </p:cNvPr>
          <p:cNvSpPr txBox="1"/>
          <p:nvPr/>
        </p:nvSpPr>
        <p:spPr>
          <a:xfrm>
            <a:off x="0" y="0"/>
            <a:ext cx="525475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Also, how to take numerical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C0BBEA-BD11-B9EE-8B97-8CF5666B7194}"/>
                  </a:ext>
                </a:extLst>
              </p:cNvPr>
              <p:cNvSpPr txBox="1"/>
              <p:nvPr/>
            </p:nvSpPr>
            <p:spPr>
              <a:xfrm>
                <a:off x="304800" y="1572768"/>
                <a:ext cx="470611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Making graphs like this requires that we be able to …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Use </a:t>
                </a:r>
                <a:r>
                  <a:rPr lang="en-US" sz="2400" dirty="0" err="1"/>
                  <a:t>Numpy’s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np.diff</a:t>
                </a:r>
                <a:r>
                  <a:rPr lang="en-US" sz="2400" dirty="0"/>
                  <a:t> function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Shorten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-array by one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a legend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C0BBEA-BD11-B9EE-8B97-8CF5666B7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72768"/>
                <a:ext cx="4706112" cy="2308324"/>
              </a:xfrm>
              <a:prstGeom prst="rect">
                <a:avLst/>
              </a:prstGeom>
              <a:blipFill>
                <a:blip r:embed="rId2"/>
                <a:stretch>
                  <a:fillRect l="-2156" t="-1639" r="-2695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>
            <a:extLst>
              <a:ext uri="{FF2B5EF4-FFF2-40B4-BE49-F238E27FC236}">
                <a16:creationId xmlns:a16="http://schemas.microsoft.com/office/drawing/2014/main" id="{B995C2DE-EAFC-0D2E-21E8-4B76ACF7B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613" y="0"/>
            <a:ext cx="5719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0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60E234-633B-63EA-EFE0-F33C9267D19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OK, let’s get started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B1904-19A3-BAF4-C960-35A8DA1BA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17" y="1236897"/>
            <a:ext cx="11384165" cy="46017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66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183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107</cp:revision>
  <dcterms:created xsi:type="dcterms:W3CDTF">2018-08-07T04:05:17Z</dcterms:created>
  <dcterms:modified xsi:type="dcterms:W3CDTF">2024-09-03T04:12:34Z</dcterms:modified>
</cp:coreProperties>
</file>