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78" r:id="rId2"/>
    <p:sldId id="377" r:id="rId3"/>
    <p:sldId id="327" r:id="rId4"/>
    <p:sldId id="315" r:id="rId5"/>
    <p:sldId id="316" r:id="rId6"/>
    <p:sldId id="337" r:id="rId7"/>
    <p:sldId id="375" r:id="rId8"/>
    <p:sldId id="304" r:id="rId9"/>
    <p:sldId id="30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/>
    <p:restoredTop sz="94686"/>
  </p:normalViewPr>
  <p:slideViewPr>
    <p:cSldViewPr snapToGrid="0" snapToObjects="1">
      <p:cViewPr varScale="1">
        <p:scale>
          <a:sx n="105" d="100"/>
          <a:sy n="105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209A4-A4D3-9148-A9AD-2CB10B89C2EE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DC1FC1-AA9D-5040-86FA-C96A5D177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88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EF451B-E41F-CAF2-5636-A6288368DED2}"/>
              </a:ext>
            </a:extLst>
          </p:cNvPr>
          <p:cNvSpPr txBox="1"/>
          <p:nvPr/>
        </p:nvSpPr>
        <p:spPr>
          <a:xfrm>
            <a:off x="0" y="815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Today we’re going to talk about slices of thermodynamic functions, and their slopes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3283E5-D9A4-560F-EB8D-A959492CB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6"/>
          <a:stretch/>
        </p:blipFill>
        <p:spPr>
          <a:xfrm>
            <a:off x="6096000" y="1826507"/>
            <a:ext cx="5099221" cy="38179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639E4E-B7D8-A5AC-110F-64ADAABEA52C}"/>
              </a:ext>
            </a:extLst>
          </p:cNvPr>
          <p:cNvSpPr txBox="1"/>
          <p:nvPr/>
        </p:nvSpPr>
        <p:spPr>
          <a:xfrm>
            <a:off x="755903" y="1364842"/>
            <a:ext cx="3998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may notice that there are some extra files in your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D11E7-37CA-D12B-BFAF-20DE7B768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3" y="2516886"/>
            <a:ext cx="2882591" cy="2335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499BDA-167B-B7BD-B1BE-0F5CF84E6891}"/>
              </a:ext>
            </a:extLst>
          </p:cNvPr>
          <p:cNvSpPr txBox="1"/>
          <p:nvPr/>
        </p:nvSpPr>
        <p:spPr>
          <a:xfrm>
            <a:off x="5983308" y="1318013"/>
            <a:ext cx="5099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commands load in that data </a:t>
            </a:r>
          </a:p>
        </p:txBody>
      </p:sp>
    </p:spTree>
    <p:extLst>
      <p:ext uri="{BB962C8B-B14F-4D97-AF65-F5344CB8AC3E}">
        <p14:creationId xmlns:p14="http://schemas.microsoft.com/office/powerpoint/2010/main" val="4875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5541463-4894-79EB-ADBB-BA6741D88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501" y="2354792"/>
            <a:ext cx="3751259" cy="1203234"/>
          </a:xfrm>
          <a:prstGeom prst="rect">
            <a:avLst/>
          </a:prstGeom>
        </p:spPr>
      </p:pic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17623CB1-8A3D-CA59-EC2B-B4FBE845D019}"/>
              </a:ext>
            </a:extLst>
          </p:cNvPr>
          <p:cNvSpPr/>
          <p:nvPr/>
        </p:nvSpPr>
        <p:spPr>
          <a:xfrm rot="16463792">
            <a:off x="5566192" y="-810760"/>
            <a:ext cx="1368037" cy="4332769"/>
          </a:xfrm>
          <a:prstGeom prst="curvedLeftArrow">
            <a:avLst/>
          </a:prstGeom>
          <a:solidFill>
            <a:schemeClr val="tx1">
              <a:alpha val="3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EF451B-E41F-CAF2-5636-A6288368DED2}"/>
                  </a:ext>
                </a:extLst>
              </p:cNvPr>
              <p:cNvSpPr txBox="1"/>
              <p:nvPr/>
            </p:nvSpPr>
            <p:spPr>
              <a:xfrm>
                <a:off x="0" y="815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Slicing out the first isotherm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EF451B-E41F-CAF2-5636-A6288368D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5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5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urved Left Arrow 2">
            <a:extLst>
              <a:ext uri="{FF2B5EF4-FFF2-40B4-BE49-F238E27FC236}">
                <a16:creationId xmlns:a16="http://schemas.microsoft.com/office/drawing/2014/main" id="{17623CB1-8A3D-CA59-EC2B-B4FBE845D019}"/>
              </a:ext>
            </a:extLst>
          </p:cNvPr>
          <p:cNvSpPr/>
          <p:nvPr/>
        </p:nvSpPr>
        <p:spPr>
          <a:xfrm rot="16463792">
            <a:off x="6945204" y="433713"/>
            <a:ext cx="1141490" cy="1811240"/>
          </a:xfrm>
          <a:prstGeom prst="curvedLeftArrow">
            <a:avLst/>
          </a:prstGeom>
          <a:solidFill>
            <a:schemeClr val="tx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6EF93-BD5E-DDFC-B3C7-4352628C1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501" y="2026312"/>
            <a:ext cx="4195793" cy="1276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63EAB5-1307-1855-64C3-4A3707ED80C2}"/>
                  </a:ext>
                </a:extLst>
              </p:cNvPr>
              <p:cNvSpPr txBox="1"/>
              <p:nvPr/>
            </p:nvSpPr>
            <p:spPr>
              <a:xfrm>
                <a:off x="0" y="815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Slicing out the last isotherm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63EAB5-1307-1855-64C3-4A3707ED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5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2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5BF619-65B2-5249-9E4B-EA43D832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3" y="1088136"/>
            <a:ext cx="7147673" cy="536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07CB1DA5-5655-5B4A-90E7-D56D95CF8D27}"/>
              </a:ext>
            </a:extLst>
          </p:cNvPr>
          <p:cNvGrpSpPr/>
          <p:nvPr/>
        </p:nvGrpSpPr>
        <p:grpSpPr>
          <a:xfrm>
            <a:off x="5242560" y="1919950"/>
            <a:ext cx="1680754" cy="3676178"/>
            <a:chOff x="5242560" y="1919950"/>
            <a:chExt cx="1680754" cy="36761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1C0D51-F48E-5146-A64A-DE84E52E99BB}"/>
                </a:ext>
              </a:extLst>
            </p:cNvPr>
            <p:cNvCxnSpPr/>
            <p:nvPr/>
          </p:nvCxnSpPr>
          <p:spPr>
            <a:xfrm flipV="1">
              <a:off x="5242560" y="3060192"/>
              <a:ext cx="0" cy="2535936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2E68881-69E6-D043-8FA6-B3C4B6498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1" y="4455886"/>
              <a:ext cx="1550125" cy="1140242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E22016C-8220-5A4D-8D86-262223A8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1919950"/>
              <a:ext cx="1680752" cy="1140242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4131585-9D9D-0A4E-81E2-115DCC30D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6" y="1919950"/>
              <a:ext cx="130628" cy="2535936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FDD8008-6BC1-2542-AF9E-59DA3BD90F1B}"/>
              </a:ext>
            </a:extLst>
          </p:cNvPr>
          <p:cNvGrpSpPr/>
          <p:nvPr/>
        </p:nvGrpSpPr>
        <p:grpSpPr>
          <a:xfrm>
            <a:off x="7759528" y="1646978"/>
            <a:ext cx="3814583" cy="3564044"/>
            <a:chOff x="1267328" y="891841"/>
            <a:chExt cx="6765756" cy="5074317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87DE8750-A14C-3E42-A59F-AF0119FD3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7328" y="891841"/>
              <a:ext cx="6765756" cy="5074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3325653" y="1902624"/>
              <a:ext cx="3404514" cy="1183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“Boyle Isotherms”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B79B7-1282-4F43-8A90-93BE569C889F}"/>
              </a:ext>
            </a:extLst>
          </p:cNvPr>
          <p:cNvGrpSpPr/>
          <p:nvPr/>
        </p:nvGrpSpPr>
        <p:grpSpPr>
          <a:xfrm>
            <a:off x="2594112" y="1767840"/>
            <a:ext cx="1639263" cy="3258167"/>
            <a:chOff x="5153423" y="2337961"/>
            <a:chExt cx="1639263" cy="32581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7BC71F1-B0B1-7F4A-A2A3-4E0E5A862A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423" y="3191401"/>
              <a:ext cx="89137" cy="2404727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747DA4-F96F-B14D-B846-3E269FB4B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2562" y="5258031"/>
              <a:ext cx="484952" cy="338097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D700BF-DF56-384F-9E50-A58B732952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423" y="2337961"/>
              <a:ext cx="1639263" cy="853440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6430E0-01D2-3142-974F-52D283126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2685" y="2337962"/>
              <a:ext cx="1" cy="1941274"/>
            </a:xfrm>
            <a:prstGeom prst="line">
              <a:avLst/>
            </a:prstGeom>
            <a:ln w="63500">
              <a:solidFill>
                <a:schemeClr val="accent4">
                  <a:lumMod val="75000"/>
                  <a:alpha val="4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E3B53F-7D05-FB6E-1DBD-10CF5A9A907C}"/>
                  </a:ext>
                </a:extLst>
              </p:cNvPr>
              <p:cNvSpPr txBox="1"/>
              <p:nvPr/>
            </p:nvSpPr>
            <p:spPr>
              <a:xfrm>
                <a:off x="0" y="815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Plotting two isotherms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together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E3B53F-7D05-FB6E-1DBD-10CF5A9A9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5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6C46211-A5DD-F7A2-F522-7FDFD896B05C}"/>
              </a:ext>
            </a:extLst>
          </p:cNvPr>
          <p:cNvGrpSpPr/>
          <p:nvPr/>
        </p:nvGrpSpPr>
        <p:grpSpPr>
          <a:xfrm>
            <a:off x="0" y="1303002"/>
            <a:ext cx="10963726" cy="5364480"/>
            <a:chOff x="969023" y="1088136"/>
            <a:chExt cx="10963726" cy="536448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A5BF619-65B2-5249-9E4B-EA43D8326D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81219E-12B5-2D43-9990-A6BE7B970BC7}"/>
                </a:ext>
              </a:extLst>
            </p:cNvPr>
            <p:cNvGrpSpPr/>
            <p:nvPr/>
          </p:nvGrpSpPr>
          <p:grpSpPr>
            <a:xfrm>
              <a:off x="2853515" y="2302782"/>
              <a:ext cx="2621201" cy="3127831"/>
              <a:chOff x="2621359" y="2490071"/>
              <a:chExt cx="2621201" cy="312783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03254AEE-C976-E74F-AE58-3ED6BF5FF275}"/>
                  </a:ext>
                </a:extLst>
              </p:cNvPr>
              <p:cNvGrpSpPr/>
              <p:nvPr/>
            </p:nvGrpSpPr>
            <p:grpSpPr>
              <a:xfrm>
                <a:off x="2621359" y="2490071"/>
                <a:ext cx="2621201" cy="3127831"/>
                <a:chOff x="5242560" y="3060192"/>
                <a:chExt cx="2621201" cy="3127831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69D0DC2-773B-864B-86EB-BFE4B6C47846}"/>
                    </a:ext>
                  </a:extLst>
                </p:cNvPr>
                <p:cNvCxnSpPr/>
                <p:nvPr/>
              </p:nvCxnSpPr>
              <p:spPr>
                <a:xfrm flipV="1">
                  <a:off x="5242560" y="3060192"/>
                  <a:ext cx="0" cy="2535936"/>
                </a:xfrm>
                <a:prstGeom prst="line">
                  <a:avLst/>
                </a:prstGeom>
                <a:ln w="63500">
                  <a:solidFill>
                    <a:schemeClr val="tx1">
                      <a:alpha val="4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E87FE0CD-BDF7-5645-8838-F51BF546A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3" y="5552587"/>
                  <a:ext cx="2621198" cy="635436"/>
                </a:xfrm>
                <a:prstGeom prst="line">
                  <a:avLst/>
                </a:prstGeom>
                <a:ln w="63500">
                  <a:solidFill>
                    <a:schemeClr val="tx1">
                      <a:alpha val="4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338F8EC-F345-0C41-843B-69E795C19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chemeClr val="tx1">
                      <a:alpha val="4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67DC9B7-8F30-C84D-9DF8-F6DF128A5202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chemeClr val="tx1">
                    <a:alpha val="4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0173151-010B-1E41-BFAC-8C8CAB5BCE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4902" y="1609292"/>
              <a:ext cx="4247847" cy="318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FA9F952-17E4-D148-A947-1EFD5873A712}"/>
                </a:ext>
              </a:extLst>
            </p:cNvPr>
            <p:cNvSpPr txBox="1"/>
            <p:nvPr/>
          </p:nvSpPr>
          <p:spPr>
            <a:xfrm>
              <a:off x="8995253" y="2972583"/>
              <a:ext cx="1919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isochores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F6D7A52-A1BC-494B-9355-B13B06B5B0AD}"/>
                </a:ext>
              </a:extLst>
            </p:cNvPr>
            <p:cNvGrpSpPr/>
            <p:nvPr/>
          </p:nvGrpSpPr>
          <p:grpSpPr>
            <a:xfrm>
              <a:off x="4159158" y="1427387"/>
              <a:ext cx="2621199" cy="3127831"/>
              <a:chOff x="2621361" y="2490071"/>
              <a:chExt cx="2621199" cy="312783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F86DDC7-5458-5143-8C25-CD2E78AF8111}"/>
                  </a:ext>
                </a:extLst>
              </p:cNvPr>
              <p:cNvGrpSpPr/>
              <p:nvPr/>
            </p:nvGrpSpPr>
            <p:grpSpPr>
              <a:xfrm>
                <a:off x="2621361" y="2490071"/>
                <a:ext cx="2621199" cy="3127831"/>
                <a:chOff x="5242562" y="3060192"/>
                <a:chExt cx="2621199" cy="3127831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99B6AF54-0D3C-6C4A-9F49-C62228EAB2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55439" y="3098831"/>
                  <a:ext cx="0" cy="2159744"/>
                </a:xfrm>
                <a:prstGeom prst="line">
                  <a:avLst/>
                </a:prstGeom>
                <a:ln w="63500">
                  <a:solidFill>
                    <a:schemeClr val="tx1">
                      <a:alpha val="4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EB137DA-BD04-9346-ACA9-693C32EDE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352614" y="5881192"/>
                  <a:ext cx="1511147" cy="306831"/>
                </a:xfrm>
                <a:prstGeom prst="line">
                  <a:avLst/>
                </a:prstGeom>
                <a:ln w="63500">
                  <a:solidFill>
                    <a:schemeClr val="tx1">
                      <a:alpha val="4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1CB2E26-1A08-424E-8423-99898753E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42562" y="3060192"/>
                  <a:ext cx="2621199" cy="570121"/>
                </a:xfrm>
                <a:prstGeom prst="line">
                  <a:avLst/>
                </a:prstGeom>
                <a:ln w="63500">
                  <a:solidFill>
                    <a:schemeClr val="tx1">
                      <a:alpha val="44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188966-EE61-A647-A01D-B9D351BC279D}"/>
                  </a:ext>
                </a:extLst>
              </p:cNvPr>
              <p:cNvCxnSpPr/>
              <p:nvPr/>
            </p:nvCxnSpPr>
            <p:spPr>
              <a:xfrm flipV="1">
                <a:off x="5191762" y="3081966"/>
                <a:ext cx="0" cy="2535936"/>
              </a:xfrm>
              <a:prstGeom prst="line">
                <a:avLst/>
              </a:prstGeom>
              <a:ln w="63500">
                <a:solidFill>
                  <a:schemeClr val="tx1">
                    <a:alpha val="4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/>
              <p:nvPr/>
            </p:nvSpPr>
            <p:spPr>
              <a:xfrm>
                <a:off x="0" y="-5485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Plotting two isochores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together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CDBA09-35B1-0741-8647-31209C5FF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5485"/>
                <a:ext cx="12192000" cy="461665"/>
              </a:xfrm>
              <a:prstGeom prst="rect">
                <a:avLst/>
              </a:prstGeom>
              <a:blipFill>
                <a:blip r:embed="rId4"/>
                <a:stretch>
                  <a:fillRect l="-832" t="-810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83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-333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Taking derivatives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3D092-BC26-D44F-8C3C-B58045C6D33E}"/>
                  </a:ext>
                </a:extLst>
              </p:cNvPr>
              <p:cNvSpPr txBox="1"/>
              <p:nvPr/>
            </p:nvSpPr>
            <p:spPr>
              <a:xfrm>
                <a:off x="97536" y="1767840"/>
                <a:ext cx="11740896" cy="240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ym typeface="Wingdings" pitchFamily="2" charset="2"/>
                  </a:rPr>
                  <a:t>Analytically, we know that</a:t>
                </a:r>
                <a:r>
                  <a:rPr lang="en-US" sz="2400" b="1" i="1" dirty="0"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</m:oMath>
                </a14:m>
                <a:r>
                  <a:rPr lang="en-US" sz="2400" dirty="0">
                    <a:sym typeface="Wingdings" pitchFamily="2" charset="2"/>
                  </a:rPr>
                  <a:t>  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𝒏𝑹𝑻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But what if we 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d>
                  </m:oMath>
                </a14:m>
                <a:r>
                  <a:rPr lang="en-US" sz="2400" dirty="0"/>
                  <a:t> from measurements? How do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num>
                              <m:den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then?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Numerically. 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3D092-BC26-D44F-8C3C-B58045C6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6" y="1767840"/>
                <a:ext cx="11740896" cy="2401940"/>
              </a:xfrm>
              <a:prstGeom prst="rect">
                <a:avLst/>
              </a:prstGeom>
              <a:blipFill>
                <a:blip r:embed="rId2"/>
                <a:stretch>
                  <a:fillRect l="-756" b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5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CE9097-5319-F2E7-0570-ED096AA5BBA4}"/>
              </a:ext>
            </a:extLst>
          </p:cNvPr>
          <p:cNvGrpSpPr/>
          <p:nvPr/>
        </p:nvGrpSpPr>
        <p:grpSpPr>
          <a:xfrm>
            <a:off x="73751" y="1242705"/>
            <a:ext cx="4761940" cy="3690242"/>
            <a:chOff x="969023" y="1088136"/>
            <a:chExt cx="7147673" cy="536448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0DA1576-4D1E-377D-705A-ED43EAEB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B5C9AC-593B-3178-C045-65C979A11A0F}"/>
                </a:ext>
              </a:extLst>
            </p:cNvPr>
            <p:cNvGrpSpPr/>
            <p:nvPr/>
          </p:nvGrpSpPr>
          <p:grpSpPr>
            <a:xfrm>
              <a:off x="5242560" y="1919950"/>
              <a:ext cx="1680754" cy="3676178"/>
              <a:chOff x="5242560" y="1919950"/>
              <a:chExt cx="1680754" cy="367617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E750D0-4D9D-A3F1-E29E-DFF061602E21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ACBA9-9133-9727-872B-65BDED4F3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1" y="4455886"/>
                <a:ext cx="1550125" cy="1140242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1D12EFA-D211-1630-A774-8C26457E1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1919950"/>
                <a:ext cx="1680752" cy="1140242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ABAA8A-E8B9-A7F4-640A-C81C7170E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6" y="1919950"/>
                <a:ext cx="130628" cy="2535936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DE572D-3010-4583-371E-A54CC835C513}"/>
                </a:ext>
              </a:extLst>
            </p:cNvPr>
            <p:cNvGrpSpPr/>
            <p:nvPr/>
          </p:nvGrpSpPr>
          <p:grpSpPr>
            <a:xfrm>
              <a:off x="2594112" y="1767840"/>
              <a:ext cx="1639263" cy="3258167"/>
              <a:chOff x="5153423" y="2337961"/>
              <a:chExt cx="1639263" cy="325816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9942737-5E8E-C0EF-3A61-E45E5F7B8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3423" y="3191401"/>
                <a:ext cx="89137" cy="2404727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7A3EC1-4EF5-AB01-7124-A93101BB1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5258031"/>
                <a:ext cx="484952" cy="338097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13B566D-476C-50C8-5366-210E69BF5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3423" y="2337961"/>
                <a:ext cx="1639263" cy="853440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47F8F6-A511-B5D4-1E1D-CFBA1B1C9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5" y="2337962"/>
                <a:ext cx="1" cy="1941274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E854AEF6-BAF0-3940-81EA-7A6B7C94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1" y="83835"/>
            <a:ext cx="5665749" cy="33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8919EA-FCE8-0FC7-1422-0C5E95454454}"/>
              </a:ext>
            </a:extLst>
          </p:cNvPr>
          <p:cNvGrpSpPr/>
          <p:nvPr/>
        </p:nvGrpSpPr>
        <p:grpSpPr>
          <a:xfrm>
            <a:off x="4609540" y="3561343"/>
            <a:ext cx="5635350" cy="3304678"/>
            <a:chOff x="3683109" y="3561343"/>
            <a:chExt cx="5635350" cy="3304678"/>
          </a:xfrm>
        </p:grpSpPr>
        <p:sp>
          <p:nvSpPr>
            <p:cNvPr id="2" name="Frame 1">
              <a:extLst>
                <a:ext uri="{FF2B5EF4-FFF2-40B4-BE49-F238E27FC236}">
                  <a16:creationId xmlns:a16="http://schemas.microsoft.com/office/drawing/2014/main" id="{3FCD87BC-4B27-2D4D-9019-FA6704BCECB9}"/>
                </a:ext>
              </a:extLst>
            </p:cNvPr>
            <p:cNvSpPr/>
            <p:nvPr/>
          </p:nvSpPr>
          <p:spPr>
            <a:xfrm>
              <a:off x="4331369" y="3561343"/>
              <a:ext cx="4451684" cy="2899610"/>
            </a:xfrm>
            <a:prstGeom prst="frame">
              <a:avLst>
                <a:gd name="adj1" fmla="val 88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41051F-918F-F248-AB97-E98495310F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0049"/>
            <a:stretch/>
          </p:blipFill>
          <p:spPr bwMode="auto">
            <a:xfrm>
              <a:off x="3683109" y="6533147"/>
              <a:ext cx="5635350" cy="332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DA7F5-C988-3DCF-DA3D-43E76400A03B}"/>
                  </a:ext>
                </a:extLst>
              </p:cNvPr>
              <p:cNvSpPr txBox="1"/>
              <p:nvPr/>
            </p:nvSpPr>
            <p:spPr>
              <a:xfrm>
                <a:off x="9770645" y="4078705"/>
                <a:ext cx="2171700" cy="1373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Sketch what you think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would look like for the cold and hot isotherms.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4DA7F5-C988-3DCF-DA3D-43E76400A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645" y="4078705"/>
                <a:ext cx="2171700" cy="1373966"/>
              </a:xfrm>
              <a:prstGeom prst="rect">
                <a:avLst/>
              </a:prstGeom>
              <a:blipFill>
                <a:blip r:embed="rId4"/>
                <a:stretch>
                  <a:fillRect l="-2326" t="-1835" b="-5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-333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derivatives of Boyle isotherms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25E35-77BB-B028-B2C7-9DCF5D647195}"/>
                  </a:ext>
                </a:extLst>
              </p:cNvPr>
              <p:cNvSpPr txBox="1"/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125E35-77BB-B028-B2C7-9DCF5D64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A1FAA4-64D5-69E5-330A-388E88CB20AA}"/>
                  </a:ext>
                </a:extLst>
              </p:cNvPr>
              <p:cNvSpPr txBox="1"/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A1FAA4-64D5-69E5-330A-388E88CB2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blipFill>
                <a:blip r:embed="rId6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23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CE9097-5319-F2E7-0570-ED096AA5BBA4}"/>
              </a:ext>
            </a:extLst>
          </p:cNvPr>
          <p:cNvGrpSpPr/>
          <p:nvPr/>
        </p:nvGrpSpPr>
        <p:grpSpPr>
          <a:xfrm>
            <a:off x="73751" y="1242705"/>
            <a:ext cx="4761940" cy="3690242"/>
            <a:chOff x="969023" y="1088136"/>
            <a:chExt cx="7147673" cy="5364480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0DA1576-4D1E-377D-705A-ED43EAEBC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23" y="1088136"/>
              <a:ext cx="7147673" cy="5364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AB5C9AC-593B-3178-C045-65C979A11A0F}"/>
                </a:ext>
              </a:extLst>
            </p:cNvPr>
            <p:cNvGrpSpPr/>
            <p:nvPr/>
          </p:nvGrpSpPr>
          <p:grpSpPr>
            <a:xfrm>
              <a:off x="5242560" y="1919950"/>
              <a:ext cx="1680754" cy="3676178"/>
              <a:chOff x="5242560" y="1919950"/>
              <a:chExt cx="1680754" cy="367617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6E750D0-4D9D-A3F1-E29E-DFF061602E21}"/>
                  </a:ext>
                </a:extLst>
              </p:cNvPr>
              <p:cNvCxnSpPr/>
              <p:nvPr/>
            </p:nvCxnSpPr>
            <p:spPr>
              <a:xfrm flipV="1">
                <a:off x="5242560" y="3060192"/>
                <a:ext cx="0" cy="2535936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67ACBA9-9133-9727-872B-65BDED4F30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1" y="4455886"/>
                <a:ext cx="1550125" cy="1140242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1D12EFA-D211-1630-A774-8C26457E1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1919950"/>
                <a:ext cx="1680752" cy="1140242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3ABAA8A-E8B9-A7F4-640A-C81C7170EF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6" y="1919950"/>
                <a:ext cx="130628" cy="2535936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7DE572D-3010-4583-371E-A54CC835C513}"/>
                </a:ext>
              </a:extLst>
            </p:cNvPr>
            <p:cNvGrpSpPr/>
            <p:nvPr/>
          </p:nvGrpSpPr>
          <p:grpSpPr>
            <a:xfrm>
              <a:off x="2594112" y="1767840"/>
              <a:ext cx="1639263" cy="3258167"/>
              <a:chOff x="5153423" y="2337961"/>
              <a:chExt cx="1639263" cy="325816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9942737-5E8E-C0EF-3A61-E45E5F7B81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3423" y="3191401"/>
                <a:ext cx="89137" cy="2404727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97A3EC1-4EF5-AB01-7124-A93101BB13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42562" y="5258031"/>
                <a:ext cx="484952" cy="338097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13B566D-476C-50C8-5366-210E69BF51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53423" y="2337961"/>
                <a:ext cx="1639263" cy="853440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147F8F6-A511-B5D4-1E1D-CFBA1B1C93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2685" y="2337962"/>
                <a:ext cx="1" cy="1941274"/>
              </a:xfrm>
              <a:prstGeom prst="line">
                <a:avLst/>
              </a:prstGeom>
              <a:ln w="63500">
                <a:solidFill>
                  <a:schemeClr val="accent4">
                    <a:lumMod val="75000"/>
                    <a:alpha val="43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2">
            <a:extLst>
              <a:ext uri="{FF2B5EF4-FFF2-40B4-BE49-F238E27FC236}">
                <a16:creationId xmlns:a16="http://schemas.microsoft.com/office/drawing/2014/main" id="{E854AEF6-BAF0-3940-81EA-7A6B7C94F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41" y="83835"/>
            <a:ext cx="5665749" cy="33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D873-6119-C64B-9F55-ABF4FC9B4179}"/>
                  </a:ext>
                </a:extLst>
              </p:cNvPr>
              <p:cNvSpPr txBox="1"/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ED873-6119-C64B-9F55-ABF4FC9B4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55" y="868726"/>
                <a:ext cx="3274035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9B02-2D16-3842-B367-B281BF1DEA30}"/>
                  </a:ext>
                </a:extLst>
              </p:cNvPr>
              <p:cNvSpPr txBox="1"/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239B02-2D16-3842-B367-B281BF1DE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45" y="4628203"/>
                <a:ext cx="3274035" cy="661015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01E6560-CC53-5691-ECF0-E9A5E7F06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980" y="3327530"/>
            <a:ext cx="5528009" cy="321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E0304-B3FA-6970-FA7A-2094E4D1B726}"/>
              </a:ext>
            </a:extLst>
          </p:cNvPr>
          <p:cNvSpPr txBox="1"/>
          <p:nvPr/>
        </p:nvSpPr>
        <p:spPr>
          <a:xfrm>
            <a:off x="0" y="-3336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Numerical derivatives of Boyle isotherms</a:t>
            </a:r>
          </a:p>
        </p:txBody>
      </p:sp>
    </p:spTree>
    <p:extLst>
      <p:ext uri="{BB962C8B-B14F-4D97-AF65-F5344CB8AC3E}">
        <p14:creationId xmlns:p14="http://schemas.microsoft.com/office/powerpoint/2010/main" val="269163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FCCA82-DDBA-BEE5-0136-BFD560FE4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0" y="998251"/>
            <a:ext cx="9671190" cy="26338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98A01D-FAD4-3DCA-CB4A-A517E75C7B3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OK, let’s get started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F3DE19-4E74-793D-CCC4-01FC8A4C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98" y="4174976"/>
            <a:ext cx="8173651" cy="168477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0640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160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105</cp:revision>
  <dcterms:created xsi:type="dcterms:W3CDTF">2018-08-07T04:05:17Z</dcterms:created>
  <dcterms:modified xsi:type="dcterms:W3CDTF">2024-09-03T04:13:08Z</dcterms:modified>
</cp:coreProperties>
</file>