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0" r:id="rId2"/>
    <p:sldId id="313" r:id="rId3"/>
    <p:sldId id="333" r:id="rId4"/>
    <p:sldId id="376" r:id="rId5"/>
    <p:sldId id="356" r:id="rId6"/>
    <p:sldId id="314" r:id="rId7"/>
    <p:sldId id="321" r:id="rId8"/>
    <p:sldId id="323" r:id="rId9"/>
    <p:sldId id="315" r:id="rId10"/>
    <p:sldId id="326" r:id="rId11"/>
    <p:sldId id="708" r:id="rId12"/>
    <p:sldId id="316" r:id="rId13"/>
    <p:sldId id="327" r:id="rId14"/>
    <p:sldId id="328" r:id="rId15"/>
    <p:sldId id="320" r:id="rId16"/>
    <p:sldId id="311" r:id="rId17"/>
    <p:sldId id="312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49"/>
    <p:restoredTop sz="92793"/>
  </p:normalViewPr>
  <p:slideViewPr>
    <p:cSldViewPr snapToGrid="0" snapToObjects="1">
      <p:cViewPr varScale="1">
        <p:scale>
          <a:sx n="100" d="100"/>
          <a:sy n="100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5BF05-48E6-6C4E-A493-101DC34CBDA4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2D13B-A0D4-D442-AE8A-0B6E3614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+mn-lt"/>
              </a:rPr>
              <a:t>Week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F8E1-D078-1143-9A1A-657540FB87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7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5.png"/><Relationship Id="rId7" Type="http://schemas.openxmlformats.org/officeDocument/2006/relationships/image" Target="../media/image2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9.png"/><Relationship Id="rId9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6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-26382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Recap: Slices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are isotherms and isochores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382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D8B9B2-9137-1D6A-D953-04A29DC24292}"/>
              </a:ext>
            </a:extLst>
          </p:cNvPr>
          <p:cNvGrpSpPr/>
          <p:nvPr/>
        </p:nvGrpSpPr>
        <p:grpSpPr>
          <a:xfrm>
            <a:off x="969023" y="1210523"/>
            <a:ext cx="10605088" cy="5419515"/>
            <a:chOff x="969023" y="842032"/>
            <a:chExt cx="10605088" cy="54195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8B5F07-4792-98C9-D0AC-8A3AD1B84DC4}"/>
                </a:ext>
              </a:extLst>
            </p:cNvPr>
            <p:cNvGrpSpPr/>
            <p:nvPr/>
          </p:nvGrpSpPr>
          <p:grpSpPr>
            <a:xfrm>
              <a:off x="969023" y="842032"/>
              <a:ext cx="10605088" cy="5419515"/>
              <a:chOff x="969023" y="1033101"/>
              <a:chExt cx="10605088" cy="5419515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A5BF619-65B2-5249-9E4B-EA43D8326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023" y="1088136"/>
                <a:ext cx="7147673" cy="536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FDD8008-6BC1-2542-AF9E-59DA3BD90F1B}"/>
                  </a:ext>
                </a:extLst>
              </p:cNvPr>
              <p:cNvGrpSpPr/>
              <p:nvPr/>
            </p:nvGrpSpPr>
            <p:grpSpPr>
              <a:xfrm>
                <a:off x="7759528" y="1646978"/>
                <a:ext cx="3814583" cy="3564044"/>
                <a:chOff x="1267328" y="891841"/>
                <a:chExt cx="6765756" cy="5074317"/>
              </a:xfrm>
            </p:grpSpPr>
            <p:pic>
              <p:nvPicPr>
                <p:cNvPr id="50" name="Picture 2">
                  <a:extLst>
                    <a:ext uri="{FF2B5EF4-FFF2-40B4-BE49-F238E27FC236}">
                      <a16:creationId xmlns:a16="http://schemas.microsoft.com/office/drawing/2014/main" id="{87DE8750-A14C-3E42-A59F-AF0119FD3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7328" y="891841"/>
                  <a:ext cx="6765756" cy="50743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FA9F952-17E4-D148-A947-1EFD5873A712}"/>
                    </a:ext>
                  </a:extLst>
                </p:cNvPr>
                <p:cNvSpPr txBox="1"/>
                <p:nvPr/>
              </p:nvSpPr>
              <p:spPr>
                <a:xfrm>
                  <a:off x="3459078" y="2779175"/>
                  <a:ext cx="3404514" cy="6572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isotherms</a:t>
                  </a:r>
                </a:p>
              </p:txBody>
            </p:sp>
          </p:grpSp>
          <p:sp>
            <p:nvSpPr>
              <p:cNvPr id="63" name="Curved Left Arrow 62">
                <a:extLst>
                  <a:ext uri="{FF2B5EF4-FFF2-40B4-BE49-F238E27FC236}">
                    <a16:creationId xmlns:a16="http://schemas.microsoft.com/office/drawing/2014/main" id="{B06C39F6-5D2B-2045-9090-9D9B6BEB509D}"/>
                  </a:ext>
                </a:extLst>
              </p:cNvPr>
              <p:cNvSpPr/>
              <p:nvPr/>
            </p:nvSpPr>
            <p:spPr>
              <a:xfrm rot="16463792">
                <a:off x="6559721" y="-93285"/>
                <a:ext cx="1012941" cy="3265714"/>
              </a:xfrm>
              <a:prstGeom prst="curved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A0BED1-2458-C1F2-2694-BD97C2F0181C}"/>
                  </a:ext>
                </a:extLst>
              </p:cNvPr>
              <p:cNvSpPr txBox="1"/>
              <p:nvPr/>
            </p:nvSpPr>
            <p:spPr>
              <a:xfrm>
                <a:off x="8940825" y="5211022"/>
                <a:ext cx="19739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42 volumes</a:t>
                </a:r>
                <a:endParaRPr lang="en-US" sz="2400" b="1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456FE6-9F2D-428E-8AF5-DC0E53F8112C}"/>
                </a:ext>
              </a:extLst>
            </p:cNvPr>
            <p:cNvSpPr txBox="1"/>
            <p:nvPr/>
          </p:nvSpPr>
          <p:spPr>
            <a:xfrm rot="18799331">
              <a:off x="6027498" y="5020310"/>
              <a:ext cx="1973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42 volumes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981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5" y="5179314"/>
            <a:ext cx="1332883" cy="1484551"/>
            <a:chOff x="1143305" y="5179314"/>
            <a:chExt cx="1332883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8" y="5179314"/>
            <a:ext cx="1337691" cy="1484551"/>
            <a:chOff x="1143305" y="5179314"/>
            <a:chExt cx="1337691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313628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313628" cy="661591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D584E6-4044-D4FC-71A9-75C9A51BF1E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“no-brainer” rules of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366612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207297" y="702835"/>
            <a:ext cx="1003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thermodynamic surface is this?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F0C5D5-C022-924E-8657-AAD4B476518B}"/>
              </a:ext>
            </a:extLst>
          </p:cNvPr>
          <p:cNvGrpSpPr/>
          <p:nvPr/>
        </p:nvGrpSpPr>
        <p:grpSpPr>
          <a:xfrm>
            <a:off x="9459532" y="1899288"/>
            <a:ext cx="1327898" cy="3737613"/>
            <a:chOff x="10406573" y="1936855"/>
            <a:chExt cx="1327898" cy="3737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8044095-921D-9640-A170-51AC75A4C7F5}"/>
                    </a:ext>
                  </a:extLst>
                </p:cNvPr>
                <p:cNvSpPr/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8044095-921D-9640-A170-51AC75A4C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  <a:blipFill>
                  <a:blip r:embed="rId4"/>
                  <a:stretch>
                    <a:fillRect l="-6667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88C431-E495-1249-B77F-A21AA7A16139}"/>
                    </a:ext>
                  </a:extLst>
                </p:cNvPr>
                <p:cNvSpPr/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2. 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88C431-E495-1249-B77F-A21AA7A16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  <a:blipFill>
                  <a:blip r:embed="rId5"/>
                  <a:stretch>
                    <a:fillRect l="-971"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D90538-688F-854F-BF2E-F52D87F02414}"/>
                    </a:ext>
                  </a:extLst>
                </p:cNvPr>
                <p:cNvSpPr/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D90538-688F-854F-BF2E-F52D87F0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  <a:blipFill>
                  <a:blip r:embed="rId6"/>
                  <a:stretch>
                    <a:fillRect l="-980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A988B0-C5AE-ED48-90D8-39C8DDD2764F}"/>
                    </a:ext>
                  </a:extLst>
                </p:cNvPr>
                <p:cNvSpPr/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A988B0-C5AE-ED48-90D8-39C8DDD27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  <a:blipFill>
                  <a:blip r:embed="rId7"/>
                  <a:stretch>
                    <a:fillRect l="-980"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AAB3795E-68E9-E04E-BD9E-4B70E50D1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6"/>
          <a:stretch/>
        </p:blipFill>
        <p:spPr bwMode="auto">
          <a:xfrm>
            <a:off x="1807443" y="1462350"/>
            <a:ext cx="5760419" cy="486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E592541-14C9-AE57-D5C8-F085C4E4D92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457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Just checking …</a:t>
            </a:r>
          </a:p>
        </p:txBody>
      </p:sp>
    </p:spTree>
    <p:extLst>
      <p:ext uri="{BB962C8B-B14F-4D97-AF65-F5344CB8AC3E}">
        <p14:creationId xmlns:p14="http://schemas.microsoft.com/office/powerpoint/2010/main" val="10678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Slopes (with respect to volume)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18" y="1109472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D065D9-CC87-E7CF-3544-334BAFBABA77}"/>
              </a:ext>
            </a:extLst>
          </p:cNvPr>
          <p:cNvGrpSpPr/>
          <p:nvPr/>
        </p:nvGrpSpPr>
        <p:grpSpPr>
          <a:xfrm>
            <a:off x="9336538" y="1998790"/>
            <a:ext cx="1680754" cy="3676178"/>
            <a:chOff x="5242560" y="1919950"/>
            <a:chExt cx="1680754" cy="367617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D5BF4-4F07-7B72-05F2-F9520CEFE735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5FB4F0-BFEF-129D-7873-63059EB12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E7E097-A429-74A4-4C6F-81517EC5E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49466-94A0-6716-F1F9-0D1E9CE4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45DF2-94F9-3124-15C4-64F010879A09}"/>
              </a:ext>
            </a:extLst>
          </p:cNvPr>
          <p:cNvGrpSpPr/>
          <p:nvPr/>
        </p:nvGrpSpPr>
        <p:grpSpPr>
          <a:xfrm>
            <a:off x="3561670" y="1956601"/>
            <a:ext cx="1680754" cy="3676178"/>
            <a:chOff x="5242560" y="1919950"/>
            <a:chExt cx="1680754" cy="367617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DC01A9-91FD-DE6D-DB5E-382BA59B4DE8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8FB807-4343-3107-CEB2-42183E59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3003A7-7F3F-329E-0BA3-27BAABF5C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C054B4-1779-A793-58CE-799672FD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1AB276-D2EC-74EC-D317-1C6E55CBBFAC}"/>
              </a:ext>
            </a:extLst>
          </p:cNvPr>
          <p:cNvGrpSpPr/>
          <p:nvPr/>
        </p:nvGrpSpPr>
        <p:grpSpPr>
          <a:xfrm>
            <a:off x="847853" y="1683616"/>
            <a:ext cx="1639263" cy="3258167"/>
            <a:chOff x="5153423" y="2337961"/>
            <a:chExt cx="1639263" cy="3258167"/>
          </a:xfrm>
        </p:grpSpPr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DCF3A506-74A7-D63D-6C1C-D9B9BA9D5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0ED2E58-2202-41B1-69AD-778D4C4E0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Straight Connector 4098">
              <a:extLst>
                <a:ext uri="{FF2B5EF4-FFF2-40B4-BE49-F238E27FC236}">
                  <a16:creationId xmlns:a16="http://schemas.microsoft.com/office/drawing/2014/main" id="{A8CA3B35-6AB2-5917-7458-0B890E39C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546A5740-3FBD-6718-EEA4-D920A203B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D6ECFB2-5453-CB08-0FA9-D9221E6AABBC}"/>
              </a:ext>
            </a:extLst>
          </p:cNvPr>
          <p:cNvGrpSpPr/>
          <p:nvPr/>
        </p:nvGrpSpPr>
        <p:grpSpPr>
          <a:xfrm>
            <a:off x="6801625" y="1799916"/>
            <a:ext cx="1639263" cy="3258167"/>
            <a:chOff x="5153423" y="2337961"/>
            <a:chExt cx="1639263" cy="3258167"/>
          </a:xfrm>
        </p:grpSpPr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51D5985-20C5-8180-49CE-96F6516A8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0030717A-BD59-9464-27DA-6A28279E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038046"/>
              <a:ext cx="865547" cy="558082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401D9946-DE9F-19A9-88B6-8BBA7245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07CF7548-632C-5966-34BA-880222280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2337962"/>
              <a:ext cx="0" cy="602196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19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18" y="1109472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D065D9-CC87-E7CF-3544-334BAFBABA77}"/>
              </a:ext>
            </a:extLst>
          </p:cNvPr>
          <p:cNvGrpSpPr/>
          <p:nvPr/>
        </p:nvGrpSpPr>
        <p:grpSpPr>
          <a:xfrm>
            <a:off x="9336538" y="1998790"/>
            <a:ext cx="1680754" cy="3676178"/>
            <a:chOff x="5242560" y="1919950"/>
            <a:chExt cx="1680754" cy="367617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D5BF4-4F07-7B72-05F2-F9520CEFE735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5FB4F0-BFEF-129D-7873-63059EB12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E7E097-A429-74A4-4C6F-81517EC5E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49466-94A0-6716-F1F9-0D1E9CE4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45DF2-94F9-3124-15C4-64F010879A09}"/>
              </a:ext>
            </a:extLst>
          </p:cNvPr>
          <p:cNvGrpSpPr/>
          <p:nvPr/>
        </p:nvGrpSpPr>
        <p:grpSpPr>
          <a:xfrm>
            <a:off x="3561670" y="1956601"/>
            <a:ext cx="1680754" cy="3676178"/>
            <a:chOff x="5242560" y="1919950"/>
            <a:chExt cx="1680754" cy="367617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DC01A9-91FD-DE6D-DB5E-382BA59B4DE8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8FB807-4343-3107-CEB2-42183E59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3003A7-7F3F-329E-0BA3-27BAABF5C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C054B4-1779-A793-58CE-799672FD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1AB276-D2EC-74EC-D317-1C6E55CBBFAC}"/>
              </a:ext>
            </a:extLst>
          </p:cNvPr>
          <p:cNvGrpSpPr/>
          <p:nvPr/>
        </p:nvGrpSpPr>
        <p:grpSpPr>
          <a:xfrm>
            <a:off x="847853" y="1683616"/>
            <a:ext cx="1639263" cy="3258167"/>
            <a:chOff x="5153423" y="2337961"/>
            <a:chExt cx="1639263" cy="3258167"/>
          </a:xfrm>
        </p:grpSpPr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DCF3A506-74A7-D63D-6C1C-D9B9BA9D5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0ED2E58-2202-41B1-69AD-778D4C4E0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Straight Connector 4098">
              <a:extLst>
                <a:ext uri="{FF2B5EF4-FFF2-40B4-BE49-F238E27FC236}">
                  <a16:creationId xmlns:a16="http://schemas.microsoft.com/office/drawing/2014/main" id="{A8CA3B35-6AB2-5917-7458-0B890E39C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546A5740-3FBD-6718-EEA4-D920A203B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D6ECFB2-5453-CB08-0FA9-D9221E6AABBC}"/>
              </a:ext>
            </a:extLst>
          </p:cNvPr>
          <p:cNvGrpSpPr/>
          <p:nvPr/>
        </p:nvGrpSpPr>
        <p:grpSpPr>
          <a:xfrm>
            <a:off x="6801625" y="1799916"/>
            <a:ext cx="1639263" cy="3258167"/>
            <a:chOff x="5153423" y="2337961"/>
            <a:chExt cx="1639263" cy="3258167"/>
          </a:xfrm>
        </p:grpSpPr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51D5985-20C5-8180-49CE-96F6516A8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0030717A-BD59-9464-27DA-6A28279E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038046"/>
              <a:ext cx="865547" cy="558082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401D9946-DE9F-19A9-88B6-8BBA7245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07CF7548-632C-5966-34BA-880222280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2337962"/>
              <a:ext cx="0" cy="602196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B18A178-4EB6-A24E-D846-B92107E02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798" y="772698"/>
            <a:ext cx="8096996" cy="617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52613-2DF4-07CC-9EE6-506779566ACA}"/>
                  </a:ext>
                </a:extLst>
              </p:cNvPr>
              <p:cNvSpPr txBox="1"/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Slopes (with respect to volume)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52613-2DF4-07CC-9EE6-50677956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blipFill>
                <a:blip r:embed="rId8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18" y="1109472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D065D9-CC87-E7CF-3544-334BAFBABA77}"/>
              </a:ext>
            </a:extLst>
          </p:cNvPr>
          <p:cNvGrpSpPr/>
          <p:nvPr/>
        </p:nvGrpSpPr>
        <p:grpSpPr>
          <a:xfrm>
            <a:off x="9336538" y="1998790"/>
            <a:ext cx="1680754" cy="3676178"/>
            <a:chOff x="5242560" y="1919950"/>
            <a:chExt cx="1680754" cy="367617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D5BF4-4F07-7B72-05F2-F9520CEFE735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5FB4F0-BFEF-129D-7873-63059EB12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E7E097-A429-74A4-4C6F-81517EC5E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49466-94A0-6716-F1F9-0D1E9CE4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45DF2-94F9-3124-15C4-64F010879A09}"/>
              </a:ext>
            </a:extLst>
          </p:cNvPr>
          <p:cNvGrpSpPr/>
          <p:nvPr/>
        </p:nvGrpSpPr>
        <p:grpSpPr>
          <a:xfrm>
            <a:off x="3561670" y="1956601"/>
            <a:ext cx="1680754" cy="3676178"/>
            <a:chOff x="5242560" y="1919950"/>
            <a:chExt cx="1680754" cy="367617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DC01A9-91FD-DE6D-DB5E-382BA59B4DE8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8FB807-4343-3107-CEB2-42183E59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3003A7-7F3F-329E-0BA3-27BAABF5C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C054B4-1779-A793-58CE-799672FD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1AB276-D2EC-74EC-D317-1C6E55CBBFAC}"/>
              </a:ext>
            </a:extLst>
          </p:cNvPr>
          <p:cNvGrpSpPr/>
          <p:nvPr/>
        </p:nvGrpSpPr>
        <p:grpSpPr>
          <a:xfrm>
            <a:off x="847853" y="1683616"/>
            <a:ext cx="1639263" cy="3258167"/>
            <a:chOff x="5153423" y="2337961"/>
            <a:chExt cx="1639263" cy="3258167"/>
          </a:xfrm>
        </p:grpSpPr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DCF3A506-74A7-D63D-6C1C-D9B9BA9D5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0ED2E58-2202-41B1-69AD-778D4C4E0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Straight Connector 4098">
              <a:extLst>
                <a:ext uri="{FF2B5EF4-FFF2-40B4-BE49-F238E27FC236}">
                  <a16:creationId xmlns:a16="http://schemas.microsoft.com/office/drawing/2014/main" id="{A8CA3B35-6AB2-5917-7458-0B890E39C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546A5740-3FBD-6718-EEA4-D920A203B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D6ECFB2-5453-CB08-0FA9-D9221E6AABBC}"/>
              </a:ext>
            </a:extLst>
          </p:cNvPr>
          <p:cNvGrpSpPr/>
          <p:nvPr/>
        </p:nvGrpSpPr>
        <p:grpSpPr>
          <a:xfrm>
            <a:off x="6801625" y="1799916"/>
            <a:ext cx="1639263" cy="3258167"/>
            <a:chOff x="5153423" y="2337961"/>
            <a:chExt cx="1639263" cy="3258167"/>
          </a:xfrm>
        </p:grpSpPr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51D5985-20C5-8180-49CE-96F6516A8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0030717A-BD59-9464-27DA-6A28279E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038046"/>
              <a:ext cx="865547" cy="558082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401D9946-DE9F-19A9-88B6-8BBA7245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07CF7548-632C-5966-34BA-880222280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2337962"/>
              <a:ext cx="0" cy="602196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6ADA1F-5588-A90B-FFB4-3329625099D6}"/>
              </a:ext>
            </a:extLst>
          </p:cNvPr>
          <p:cNvGrpSpPr/>
          <p:nvPr/>
        </p:nvGrpSpPr>
        <p:grpSpPr>
          <a:xfrm>
            <a:off x="6806600" y="5135628"/>
            <a:ext cx="5614517" cy="1168298"/>
            <a:chOff x="6806600" y="5135628"/>
            <a:chExt cx="5614517" cy="11682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673F61-5CBE-0BA1-BC72-5F5FEE91922E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41 volumes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B89ED3-6983-7FC1-F370-CCC86E15FA39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6469787-F8E7-F709-CBD7-53B53152F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798" y="772698"/>
            <a:ext cx="8096996" cy="6177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2358D-1AC6-E1B7-5457-781AB8ACF456}"/>
              </a:ext>
            </a:extLst>
          </p:cNvPr>
          <p:cNvGrpSpPr/>
          <p:nvPr/>
        </p:nvGrpSpPr>
        <p:grpSpPr>
          <a:xfrm>
            <a:off x="1096427" y="5199912"/>
            <a:ext cx="5614517" cy="1168298"/>
            <a:chOff x="6806600" y="5135628"/>
            <a:chExt cx="5614517" cy="11682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E639A-A20F-D0CA-0D84-250715B85FA1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BD8073-AB1B-C3B1-126F-C3C180603654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9FC3D2-5A07-9041-ACCC-0AD8A9A0493A}"/>
                  </a:ext>
                </a:extLst>
              </p:cNvPr>
              <p:cNvSpPr txBox="1"/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Slopes (with respect to volume)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9FC3D2-5A07-9041-ACCC-0AD8A9A0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blipFill>
                <a:blip r:embed="rId8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73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18DE3D2-EA52-7745-9213-69E3132F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89" y="1567091"/>
            <a:ext cx="6380752" cy="47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-592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Slopes (with respect to temperature)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592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281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168DB7D2-6DEA-D144-9636-966A979DDA22}"/>
              </a:ext>
            </a:extLst>
          </p:cNvPr>
          <p:cNvSpPr/>
          <p:nvPr/>
        </p:nvSpPr>
        <p:spPr>
          <a:xfrm rot="16463792">
            <a:off x="6058359" y="1028022"/>
            <a:ext cx="1263299" cy="2531805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502FA29-7BEE-7049-8776-C81E3AEE97D6}"/>
              </a:ext>
            </a:extLst>
          </p:cNvPr>
          <p:cNvGrpSpPr/>
          <p:nvPr/>
        </p:nvGrpSpPr>
        <p:grpSpPr>
          <a:xfrm>
            <a:off x="2456661" y="1990593"/>
            <a:ext cx="2717223" cy="2593872"/>
            <a:chOff x="2621361" y="3024030"/>
            <a:chExt cx="2717223" cy="25938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1DCA67-3C3E-C09E-6A74-52E52113D325}"/>
                </a:ext>
              </a:extLst>
            </p:cNvPr>
            <p:cNvGrpSpPr/>
            <p:nvPr/>
          </p:nvGrpSpPr>
          <p:grpSpPr>
            <a:xfrm>
              <a:off x="2621361" y="3024030"/>
              <a:ext cx="2691116" cy="2593872"/>
              <a:chOff x="5242562" y="3594151"/>
              <a:chExt cx="2691116" cy="259387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B55484-CB56-3A79-E534-902E2FE55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630313"/>
                <a:ext cx="12877" cy="1628262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A42867-7D83-3A67-C985-41614585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5764" y="5869617"/>
                <a:ext cx="1437197" cy="31840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ED8B0C4-F26A-7C63-4815-239719763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0238" y="3594151"/>
                <a:ext cx="2643440" cy="518331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483178-DB1B-C568-3762-6E22D3E3A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483176"/>
              <a:ext cx="146822" cy="2134726"/>
            </a:xfrm>
            <a:prstGeom prst="line">
              <a:avLst/>
            </a:prstGeom>
            <a:ln w="63500">
              <a:solidFill>
                <a:srgbClr val="C0000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0274B5-77FF-BD74-8C32-372BA48C0EC2}"/>
              </a:ext>
            </a:extLst>
          </p:cNvPr>
          <p:cNvGrpSpPr/>
          <p:nvPr/>
        </p:nvGrpSpPr>
        <p:grpSpPr>
          <a:xfrm>
            <a:off x="1107243" y="2741603"/>
            <a:ext cx="2621201" cy="2861613"/>
            <a:chOff x="2621359" y="2756289"/>
            <a:chExt cx="2621201" cy="286161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2479F5A-36BD-3DBE-B25A-50A03593F859}"/>
                </a:ext>
              </a:extLst>
            </p:cNvPr>
            <p:cNvGrpSpPr/>
            <p:nvPr/>
          </p:nvGrpSpPr>
          <p:grpSpPr>
            <a:xfrm>
              <a:off x="2621359" y="2756289"/>
              <a:ext cx="2621201" cy="2861613"/>
              <a:chOff x="5242560" y="3326410"/>
              <a:chExt cx="2621201" cy="2861613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E859AF-DA45-6EE2-8760-86C354200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2560" y="3341381"/>
                <a:ext cx="0" cy="2254747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3A51258-794B-0FEC-785F-26C97BC9A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3F2014E-E0FF-3151-00F5-DEBB0494FF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326410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18FCDE-2DCF-C6ED-A1A6-810FCC214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326410"/>
              <a:ext cx="50798" cy="2291492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9C6DAB1D-D443-DF4B-B011-9570A60FD569}"/>
              </a:ext>
            </a:extLst>
          </p:cNvPr>
          <p:cNvGrpSpPr/>
          <p:nvPr/>
        </p:nvGrpSpPr>
        <p:grpSpPr>
          <a:xfrm>
            <a:off x="7063059" y="2716414"/>
            <a:ext cx="2621201" cy="2861613"/>
            <a:chOff x="2621359" y="2756289"/>
            <a:chExt cx="2621201" cy="2861613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3B869E1-A19E-BE28-B06A-CC18D0D8A9C4}"/>
                </a:ext>
              </a:extLst>
            </p:cNvPr>
            <p:cNvGrpSpPr/>
            <p:nvPr/>
          </p:nvGrpSpPr>
          <p:grpSpPr>
            <a:xfrm>
              <a:off x="2621359" y="2756289"/>
              <a:ext cx="2621201" cy="2861613"/>
              <a:chOff x="5242560" y="3326410"/>
              <a:chExt cx="2621201" cy="2861613"/>
            </a:xfrm>
          </p:grpSpPr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3CCD7385-378B-34F1-D14A-6AEBFAB0A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2560" y="3341381"/>
                <a:ext cx="0" cy="2254747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B6D52737-08CA-F72D-2A35-E871193B3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CB712E7-CB3E-FC91-9E6D-0FA37408B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326410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4C60E746-E38E-FBA3-404F-399E7E111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326410"/>
              <a:ext cx="50798" cy="2291492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FA0E19DE-501A-FDB7-362C-5F97AE63BF11}"/>
              </a:ext>
            </a:extLst>
          </p:cNvPr>
          <p:cNvGrpSpPr/>
          <p:nvPr/>
        </p:nvGrpSpPr>
        <p:grpSpPr>
          <a:xfrm>
            <a:off x="8501484" y="2383955"/>
            <a:ext cx="2390234" cy="2236672"/>
            <a:chOff x="2923682" y="3381230"/>
            <a:chExt cx="2390234" cy="223667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75D07E62-B7EF-4D93-A9BA-8DF42FF85B69}"/>
                </a:ext>
              </a:extLst>
            </p:cNvPr>
            <p:cNvGrpSpPr/>
            <p:nvPr/>
          </p:nvGrpSpPr>
          <p:grpSpPr>
            <a:xfrm>
              <a:off x="2923682" y="3381230"/>
              <a:ext cx="2341491" cy="2236672"/>
              <a:chOff x="5544883" y="3951351"/>
              <a:chExt cx="2341491" cy="2236672"/>
            </a:xfrm>
          </p:grpSpPr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515DF421-E55D-21D4-92F0-96B1B0402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4883" y="3951351"/>
                <a:ext cx="0" cy="1064058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8544727E-9808-03DC-704F-92B36D08B7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5764" y="5869617"/>
                <a:ext cx="1437197" cy="31840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8E80FF13-4BF3-5C23-0E47-42F29AEA8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3627" y="3951351"/>
                <a:ext cx="2292747" cy="396763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4584D5C3-4233-E442-19B0-8FE70A88D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753849"/>
              <a:ext cx="122154" cy="1864053"/>
            </a:xfrm>
            <a:prstGeom prst="line">
              <a:avLst/>
            </a:prstGeom>
            <a:ln w="63500">
              <a:solidFill>
                <a:srgbClr val="C0000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4410CC6F-1779-89BA-D82E-4B48A4E20429}"/>
              </a:ext>
            </a:extLst>
          </p:cNvPr>
          <p:cNvGrpSpPr/>
          <p:nvPr/>
        </p:nvGrpSpPr>
        <p:grpSpPr>
          <a:xfrm>
            <a:off x="6806600" y="5135628"/>
            <a:ext cx="5614517" cy="1168298"/>
            <a:chOff x="6806600" y="5135628"/>
            <a:chExt cx="5614517" cy="1168298"/>
          </a:xfrm>
        </p:grpSpPr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F9CE742C-9FFB-A199-3A09-733BE2B87656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22AF883F-7F6A-5A57-2A79-89534C7C72B9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50 temperatures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85D8AC-DBFF-66D1-0865-C20CDE8A7716}"/>
              </a:ext>
            </a:extLst>
          </p:cNvPr>
          <p:cNvGrpSpPr/>
          <p:nvPr/>
        </p:nvGrpSpPr>
        <p:grpSpPr>
          <a:xfrm>
            <a:off x="1096427" y="5199912"/>
            <a:ext cx="5614517" cy="1168298"/>
            <a:chOff x="6806600" y="5135628"/>
            <a:chExt cx="5614517" cy="11682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7E82B8-CAF4-4D56-B84F-609E1D5D02BA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6753F9-A897-DE04-7068-852F41A9D3B4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54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8A9549-E639-1842-909A-51C9EDAFB1C7}"/>
              </a:ext>
            </a:extLst>
          </p:cNvPr>
          <p:cNvGrpSpPr/>
          <p:nvPr/>
        </p:nvGrpSpPr>
        <p:grpSpPr>
          <a:xfrm>
            <a:off x="280416" y="2503853"/>
            <a:ext cx="7624874" cy="3884193"/>
            <a:chOff x="280416" y="2503853"/>
            <a:chExt cx="7624874" cy="38841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D4585F-C0D0-FD48-B220-DE17314C9EF7}"/>
                </a:ext>
              </a:extLst>
            </p:cNvPr>
            <p:cNvGrpSpPr/>
            <p:nvPr/>
          </p:nvGrpSpPr>
          <p:grpSpPr>
            <a:xfrm>
              <a:off x="280416" y="2503853"/>
              <a:ext cx="7624874" cy="3884193"/>
              <a:chOff x="-701281" y="901022"/>
              <a:chExt cx="12751851" cy="559702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A5BF619-65B2-5249-9E4B-EA43D8326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01281" y="1088136"/>
                <a:ext cx="7147673" cy="536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F02FA2D7-0C46-ED4D-A2D6-56ED806BE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156" y="1426464"/>
                <a:ext cx="6757414" cy="5071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Curved Left Arrow 34">
                <a:extLst>
                  <a:ext uri="{FF2B5EF4-FFF2-40B4-BE49-F238E27FC236}">
                    <a16:creationId xmlns:a16="http://schemas.microsoft.com/office/drawing/2014/main" id="{C7CA8443-5A35-4642-9477-FE99FE0994A0}"/>
                  </a:ext>
                </a:extLst>
              </p:cNvPr>
              <p:cNvSpPr/>
              <p:nvPr/>
            </p:nvSpPr>
            <p:spPr>
              <a:xfrm rot="16200000">
                <a:off x="5737020" y="107259"/>
                <a:ext cx="973325" cy="2560851"/>
              </a:xfrm>
              <a:prstGeom prst="curved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55494CC-7D07-B649-82DF-6691E99D6867}"/>
                    </a:ext>
                  </a:extLst>
                </p:cNvPr>
                <p:cNvSpPr/>
                <p:nvPr/>
              </p:nvSpPr>
              <p:spPr>
                <a:xfrm>
                  <a:off x="1522515" y="3600100"/>
                  <a:ext cx="1227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55494CC-7D07-B649-82DF-6691E99D6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515" y="3600100"/>
                  <a:ext cx="12271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E93DBF-E228-4740-9BBE-629345FC2715}"/>
                    </a:ext>
                  </a:extLst>
                </p:cNvPr>
                <p:cNvSpPr/>
                <p:nvPr/>
              </p:nvSpPr>
              <p:spPr>
                <a:xfrm>
                  <a:off x="6047174" y="2841585"/>
                  <a:ext cx="997709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E93DBF-E228-4740-9BBE-629345FC2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174" y="2841585"/>
                  <a:ext cx="997709" cy="693138"/>
                </a:xfrm>
                <a:prstGeom prst="rect">
                  <a:avLst/>
                </a:prstGeom>
                <a:blipFill>
                  <a:blip r:embed="rId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7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3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D4585F-C0D0-FD48-B220-DE17314C9EF7}"/>
              </a:ext>
            </a:extLst>
          </p:cNvPr>
          <p:cNvGrpSpPr/>
          <p:nvPr/>
        </p:nvGrpSpPr>
        <p:grpSpPr>
          <a:xfrm>
            <a:off x="280416" y="2503853"/>
            <a:ext cx="7624874" cy="3884193"/>
            <a:chOff x="-701281" y="901022"/>
            <a:chExt cx="12751851" cy="55970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02FA2D7-0C46-ED4D-A2D6-56ED806BE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156" y="1426464"/>
              <a:ext cx="6757414" cy="507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rved Left Arrow 34">
              <a:extLst>
                <a:ext uri="{FF2B5EF4-FFF2-40B4-BE49-F238E27FC236}">
                  <a16:creationId xmlns:a16="http://schemas.microsoft.com/office/drawing/2014/main" id="{C7CA8443-5A35-4642-9477-FE99FE0994A0}"/>
                </a:ext>
              </a:extLst>
            </p:cNvPr>
            <p:cNvSpPr/>
            <p:nvPr/>
          </p:nvSpPr>
          <p:spPr>
            <a:xfrm rot="16200000">
              <a:off x="5737020" y="107259"/>
              <a:ext cx="973325" cy="2560851"/>
            </a:xfrm>
            <a:prstGeom prst="curved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7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/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/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  <a:blipFill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E71B7-5531-FCBF-76A2-FACCFC6D146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E71B7-5531-FCBF-76A2-FACCFC6D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blipFill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2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8E71B7-5531-FCBF-76A2-FACCFC6D146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0DC16-7E2C-8D61-7A26-D65C917A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89" y="502609"/>
            <a:ext cx="9261909" cy="41091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CFF87-BF23-4735-77B4-1F6C7C66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35" y="4954138"/>
            <a:ext cx="8901726" cy="16405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839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Today: Visualizing Partial Derivatives (as surfaces)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D8002D7-8753-0463-0E1E-9DB26E114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02" y="461665"/>
            <a:ext cx="6430198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5759A7-0020-4A13-C199-3169CEF79CE2}"/>
                  </a:ext>
                </a:extLst>
              </p:cNvPr>
              <p:cNvSpPr txBox="1"/>
              <p:nvPr/>
            </p:nvSpPr>
            <p:spPr>
              <a:xfrm>
                <a:off x="266700" y="1570335"/>
                <a:ext cx="61341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Next we’re going to examine some related quantities: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state space variables themselves as thermodynamic surface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Slopes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/>
                  <a:t> in the temperature and volume directions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5759A7-0020-4A13-C199-3169CEF7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1570335"/>
                <a:ext cx="6134100" cy="3046988"/>
              </a:xfrm>
              <a:prstGeom prst="rect">
                <a:avLst/>
              </a:prstGeom>
              <a:blipFill>
                <a:blip r:embed="rId3"/>
                <a:stretch>
                  <a:fillRect l="-1653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96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State space variables as thermodynamic surfaces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5448B0-0197-2CC2-A5E8-2B240DC2932E}"/>
              </a:ext>
            </a:extLst>
          </p:cNvPr>
          <p:cNvGrpSpPr/>
          <p:nvPr/>
        </p:nvGrpSpPr>
        <p:grpSpPr>
          <a:xfrm>
            <a:off x="1481386" y="3598756"/>
            <a:ext cx="3872511" cy="2332219"/>
            <a:chOff x="1481386" y="3598756"/>
            <a:chExt cx="3872511" cy="23322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8445B7-06F0-4011-689D-BEE8C6BE49CF}"/>
                </a:ext>
              </a:extLst>
            </p:cNvPr>
            <p:cNvSpPr txBox="1"/>
            <p:nvPr/>
          </p:nvSpPr>
          <p:spPr>
            <a:xfrm rot="2794638">
              <a:off x="499942" y="4580200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921FC3-DB84-2464-3D91-6D9C7F4EFE54}"/>
                </a:ext>
              </a:extLst>
            </p:cNvPr>
            <p:cNvSpPr txBox="1"/>
            <p:nvPr/>
          </p:nvSpPr>
          <p:spPr>
            <a:xfrm rot="21238454">
              <a:off x="3021678" y="4911757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3A40FD-54F0-1AAB-FC0D-2D5303D8154A}"/>
              </a:ext>
            </a:extLst>
          </p:cNvPr>
          <p:cNvGrpSpPr/>
          <p:nvPr/>
        </p:nvGrpSpPr>
        <p:grpSpPr>
          <a:xfrm>
            <a:off x="6213455" y="4772427"/>
            <a:ext cx="5116990" cy="369332"/>
            <a:chOff x="685137" y="4580200"/>
            <a:chExt cx="511699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D0932-5B02-66F2-148E-CC1B24F924A7}"/>
                </a:ext>
              </a:extLst>
            </p:cNvPr>
            <p:cNvSpPr txBox="1"/>
            <p:nvPr/>
          </p:nvSpPr>
          <p:spPr>
            <a:xfrm rot="2096072">
              <a:off x="685137" y="4580200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5FFF86-167B-FC24-16F5-4852DB868795}"/>
                </a:ext>
              </a:extLst>
            </p:cNvPr>
            <p:cNvSpPr txBox="1"/>
            <p:nvPr/>
          </p:nvSpPr>
          <p:spPr>
            <a:xfrm rot="20324886">
              <a:off x="3469908" y="4580200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10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F17E805-F7CE-B7A3-E807-05F59793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260" y="1593048"/>
            <a:ext cx="4366012" cy="3432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-602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Indices in the grids allow us to refer to specific elements (scalars)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BF1854-7BE2-95BE-2FB4-F2356905CFE6}"/>
              </a:ext>
            </a:extLst>
          </p:cNvPr>
          <p:cNvCxnSpPr/>
          <p:nvPr/>
        </p:nvCxnSpPr>
        <p:spPr>
          <a:xfrm flipV="1">
            <a:off x="4864608" y="4511040"/>
            <a:ext cx="0" cy="1010150"/>
          </a:xfrm>
          <a:prstGeom prst="straightConnector1">
            <a:avLst/>
          </a:prstGeom>
          <a:ln w="635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0F2AD8-6DDD-F1FA-E3D5-87E6C8B3AECF}"/>
              </a:ext>
            </a:extLst>
          </p:cNvPr>
          <p:cNvGrpSpPr/>
          <p:nvPr/>
        </p:nvGrpSpPr>
        <p:grpSpPr>
          <a:xfrm>
            <a:off x="123569" y="3526380"/>
            <a:ext cx="3948559" cy="461665"/>
            <a:chOff x="62609" y="4183117"/>
            <a:chExt cx="3948559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923E9C-9489-E44F-475E-E7AE68A41FFE}"/>
                </a:ext>
              </a:extLst>
            </p:cNvPr>
            <p:cNvSpPr txBox="1"/>
            <p:nvPr/>
          </p:nvSpPr>
          <p:spPr>
            <a:xfrm>
              <a:off x="62609" y="4183117"/>
              <a:ext cx="32127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6">
                      <a:lumMod val="50000"/>
                    </a:schemeClr>
                  </a:solidFill>
                </a:rPr>
                <a:t>Tgrid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[0,41] = </a:t>
              </a:r>
              <a:r>
                <a:rPr lang="en-US" sz="2400" dirty="0" err="1">
                  <a:solidFill>
                    <a:schemeClr val="accent6">
                      <a:lumMod val="50000"/>
                    </a:schemeClr>
                  </a:solidFill>
                </a:rPr>
                <a:t>Tgrid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[0,-1]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D57B80-F808-2626-9E1E-AE26D9B65003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10" y="4418352"/>
              <a:ext cx="834658" cy="0"/>
            </a:xfrm>
            <a:prstGeom prst="straightConnector1">
              <a:avLst/>
            </a:prstGeom>
            <a:ln w="635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438888-1BDC-BC26-74E7-C57AA06D3F31}"/>
              </a:ext>
            </a:extLst>
          </p:cNvPr>
          <p:cNvCxnSpPr>
            <a:cxnSpLocks/>
          </p:cNvCxnSpPr>
          <p:nvPr/>
        </p:nvCxnSpPr>
        <p:spPr>
          <a:xfrm flipH="1" flipV="1">
            <a:off x="6949440" y="2511552"/>
            <a:ext cx="1408176" cy="516743"/>
          </a:xfrm>
          <a:prstGeom prst="straightConnector1">
            <a:avLst/>
          </a:prstGeom>
          <a:ln w="635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048DC2E-800C-D763-4633-7D48A8631B30}"/>
              </a:ext>
            </a:extLst>
          </p:cNvPr>
          <p:cNvGrpSpPr/>
          <p:nvPr/>
        </p:nvGrpSpPr>
        <p:grpSpPr>
          <a:xfrm>
            <a:off x="4650507" y="821724"/>
            <a:ext cx="3027405" cy="1081217"/>
            <a:chOff x="458271" y="4229864"/>
            <a:chExt cx="3027405" cy="10812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1B7C94-7DE4-2543-E926-4716E2D8769A}"/>
                </a:ext>
              </a:extLst>
            </p:cNvPr>
            <p:cNvSpPr txBox="1"/>
            <p:nvPr/>
          </p:nvSpPr>
          <p:spPr>
            <a:xfrm>
              <a:off x="458271" y="4229864"/>
              <a:ext cx="30274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 err="1">
                  <a:solidFill>
                    <a:schemeClr val="accent6">
                      <a:lumMod val="50000"/>
                    </a:schemeClr>
                  </a:solidFill>
                </a:rPr>
                <a:t>Tgrid</a:t>
              </a:r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</a:rPr>
                <a:t>[-1,-1]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B5B5075-F72D-476E-7B9D-9711B5EAD7B6}"/>
                </a:ext>
              </a:extLst>
            </p:cNvPr>
            <p:cNvCxnSpPr>
              <a:cxnSpLocks/>
            </p:cNvCxnSpPr>
            <p:nvPr/>
          </p:nvCxnSpPr>
          <p:spPr>
            <a:xfrm>
              <a:off x="1971974" y="4801412"/>
              <a:ext cx="0" cy="509669"/>
            </a:xfrm>
            <a:prstGeom prst="straightConnector1">
              <a:avLst/>
            </a:prstGeom>
            <a:ln w="635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48A61BC-78A8-449B-C94B-CED1AED9A185}"/>
              </a:ext>
            </a:extLst>
          </p:cNvPr>
          <p:cNvSpPr txBox="1"/>
          <p:nvPr/>
        </p:nvSpPr>
        <p:spPr>
          <a:xfrm>
            <a:off x="3734706" y="5543623"/>
            <a:ext cx="2353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Tgrid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[0,0]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7CC922-7906-997C-2D10-FAB6EC2717E1}"/>
              </a:ext>
            </a:extLst>
          </p:cNvPr>
          <p:cNvSpPr txBox="1"/>
          <p:nvPr/>
        </p:nvSpPr>
        <p:spPr>
          <a:xfrm>
            <a:off x="8455151" y="2864267"/>
            <a:ext cx="34279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Tgrid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[50,0] =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Tgrid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[-1,0]</a:t>
            </a:r>
          </a:p>
        </p:txBody>
      </p:sp>
    </p:spTree>
    <p:extLst>
      <p:ext uri="{BB962C8B-B14F-4D97-AF65-F5344CB8AC3E}">
        <p14:creationId xmlns:p14="http://schemas.microsoft.com/office/powerpoint/2010/main" val="347866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-602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Indices in the grids allow us to refer to specific elements (scalars)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501288-7EFF-87DF-A0D3-81E7D034C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t="16315" r="12193" b="6316"/>
          <a:stretch/>
        </p:blipFill>
        <p:spPr bwMode="auto">
          <a:xfrm>
            <a:off x="3986786" y="1910704"/>
            <a:ext cx="3776465" cy="334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E6EECEE-F99B-5566-22DF-3927A7CE6373}"/>
              </a:ext>
            </a:extLst>
          </p:cNvPr>
          <p:cNvGrpSpPr/>
          <p:nvPr/>
        </p:nvGrpSpPr>
        <p:grpSpPr>
          <a:xfrm>
            <a:off x="3870960" y="4230624"/>
            <a:ext cx="2353056" cy="1606742"/>
            <a:chOff x="2450592" y="4632145"/>
            <a:chExt cx="2353056" cy="160674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591B64-7118-0B7B-FFD7-F07256C00BBF}"/>
                </a:ext>
              </a:extLst>
            </p:cNvPr>
            <p:cNvSpPr txBox="1"/>
            <p:nvPr/>
          </p:nvSpPr>
          <p:spPr>
            <a:xfrm>
              <a:off x="2450592" y="5777222"/>
              <a:ext cx="23530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</a:rPr>
                <a:t>Vgrid</a:t>
              </a:r>
              <a:r>
                <a:rPr lang="en-US" sz="2400" dirty="0">
                  <a:solidFill>
                    <a:srgbClr val="7030A0"/>
                  </a:solidFill>
                </a:rPr>
                <a:t>[0,0]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55796F-5526-FF39-4653-2FED872B2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656" y="4632145"/>
              <a:ext cx="91440" cy="1145077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8CEC22-933F-8331-F003-7269BA02B355}"/>
              </a:ext>
            </a:extLst>
          </p:cNvPr>
          <p:cNvGrpSpPr/>
          <p:nvPr/>
        </p:nvGrpSpPr>
        <p:grpSpPr>
          <a:xfrm>
            <a:off x="5490970" y="897573"/>
            <a:ext cx="2933702" cy="1118310"/>
            <a:chOff x="2284474" y="5017656"/>
            <a:chExt cx="2933702" cy="111831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F10BC0-B3F0-9BBC-B53D-FB95BF74614B}"/>
                </a:ext>
              </a:extLst>
            </p:cNvPr>
            <p:cNvSpPr txBox="1"/>
            <p:nvPr/>
          </p:nvSpPr>
          <p:spPr>
            <a:xfrm>
              <a:off x="2865120" y="5017656"/>
              <a:ext cx="23530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</a:rPr>
                <a:t>Vgrid</a:t>
              </a:r>
              <a:r>
                <a:rPr lang="en-US" sz="2400" dirty="0">
                  <a:solidFill>
                    <a:srgbClr val="7030A0"/>
                  </a:solidFill>
                </a:rPr>
                <a:t>[0,-1]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9CFD8F0-6A02-EA2B-DBED-45DB3B7B2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4474" y="5479321"/>
              <a:ext cx="580646" cy="656645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F4FB2A-8385-D407-6283-E3B234566784}"/>
              </a:ext>
            </a:extLst>
          </p:cNvPr>
          <p:cNvGrpSpPr/>
          <p:nvPr/>
        </p:nvGrpSpPr>
        <p:grpSpPr>
          <a:xfrm>
            <a:off x="5443726" y="4803162"/>
            <a:ext cx="2353056" cy="1606742"/>
            <a:chOff x="2450592" y="4632145"/>
            <a:chExt cx="2353056" cy="160674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9FF763-DC91-2683-37CF-C740E5716CEF}"/>
                </a:ext>
              </a:extLst>
            </p:cNvPr>
            <p:cNvSpPr txBox="1"/>
            <p:nvPr/>
          </p:nvSpPr>
          <p:spPr>
            <a:xfrm>
              <a:off x="2450592" y="5777222"/>
              <a:ext cx="23530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</a:rPr>
                <a:t>Vgrid</a:t>
              </a:r>
              <a:r>
                <a:rPr lang="en-US" sz="2400" dirty="0">
                  <a:solidFill>
                    <a:srgbClr val="7030A0"/>
                  </a:solidFill>
                </a:rPr>
                <a:t>[-1,0]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EA57FE-5815-16AF-2039-903F9B949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2656" y="4632145"/>
              <a:ext cx="91440" cy="1145077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4FFF53-6087-0B33-74BA-1EB60B58485C}"/>
              </a:ext>
            </a:extLst>
          </p:cNvPr>
          <p:cNvGrpSpPr/>
          <p:nvPr/>
        </p:nvGrpSpPr>
        <p:grpSpPr>
          <a:xfrm>
            <a:off x="6957821" y="1359238"/>
            <a:ext cx="2933702" cy="1118310"/>
            <a:chOff x="2284474" y="5017656"/>
            <a:chExt cx="2933702" cy="11183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895684-C4C2-095B-4573-516B78B1AF26}"/>
                </a:ext>
              </a:extLst>
            </p:cNvPr>
            <p:cNvSpPr txBox="1"/>
            <p:nvPr/>
          </p:nvSpPr>
          <p:spPr>
            <a:xfrm>
              <a:off x="2865120" y="5017656"/>
              <a:ext cx="23530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</a:rPr>
                <a:t>Vgrid</a:t>
              </a:r>
              <a:r>
                <a:rPr lang="en-US" sz="2400" dirty="0">
                  <a:solidFill>
                    <a:srgbClr val="7030A0"/>
                  </a:solidFill>
                </a:rPr>
                <a:t>[-1,-1]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98633FE-7EEB-12B6-04D3-11198195A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4474" y="5479321"/>
              <a:ext cx="580646" cy="656645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36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“no-brainer” rules of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4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091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989C4F-2B29-5848-B21D-DE139A7BE00A}"/>
                  </a:ext>
                </a:extLst>
              </p:cNvPr>
              <p:cNvSpPr/>
              <p:nvPr/>
            </p:nvSpPr>
            <p:spPr>
              <a:xfrm>
                <a:off x="1143304" y="6002274"/>
                <a:ext cx="1441869" cy="66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989C4F-2B29-5848-B21D-DE139A7BE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04" y="6002274"/>
                <a:ext cx="1441869" cy="661015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/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2583-82E1-636D-E58B-F51F59E7119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“no-brainer” rules of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82846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/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  <a:blipFill>
                <a:blip r:embed="rId8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1B33EE-F7B4-09B0-B8DF-564834ACFE31}"/>
                  </a:ext>
                </a:extLst>
              </p:cNvPr>
              <p:cNvSpPr/>
              <p:nvPr/>
            </p:nvSpPr>
            <p:spPr>
              <a:xfrm>
                <a:off x="1167368" y="6002274"/>
                <a:ext cx="1308820" cy="6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1B33EE-F7B4-09B0-B8DF-564834ACF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68" y="6002274"/>
                <a:ext cx="1308820" cy="661591"/>
              </a:xfrm>
              <a:prstGeom prst="rect">
                <a:avLst/>
              </a:prstGeom>
              <a:blipFill>
                <a:blip r:embed="rId9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34E754-60A2-C070-9B98-D2A45EDE451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“no-brainer” rules of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51586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5" y="5179314"/>
            <a:ext cx="1332883" cy="1484551"/>
            <a:chOff x="1143305" y="5179314"/>
            <a:chExt cx="1332883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8" y="5179314"/>
            <a:ext cx="1424255" cy="1484551"/>
            <a:chOff x="1143305" y="5179314"/>
            <a:chExt cx="1424255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400192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400192" cy="661591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0D54FA-B261-186E-7C2E-0DD6ABE6DE2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“no-brainer” rules of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56997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446</Words>
  <Application>Microsoft Macintosh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104</cp:revision>
  <dcterms:created xsi:type="dcterms:W3CDTF">2018-08-07T04:05:17Z</dcterms:created>
  <dcterms:modified xsi:type="dcterms:W3CDTF">2024-12-17T00:21:00Z</dcterms:modified>
</cp:coreProperties>
</file>