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359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/>
    <p:restoredTop sz="94611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B69E-D9B9-0444-BCC8-1C1CD9965834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F870A-492B-184A-B701-AD81EED75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F870A-492B-184A-B701-AD81EED752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challenge #1: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depend on temperature and volume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908"/>
              </a:xfrm>
              <a:prstGeom prst="rect">
                <a:avLst/>
              </a:prstGeom>
              <a:blipFill>
                <a:blip r:embed="rId2"/>
                <a:stretch>
                  <a:fillRect l="-8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4CDFE4C-FC54-2B4F-BF5A-CFB14FCFDF00}"/>
              </a:ext>
            </a:extLst>
          </p:cNvPr>
          <p:cNvSpPr/>
          <p:nvPr/>
        </p:nvSpPr>
        <p:spPr>
          <a:xfrm>
            <a:off x="15461" y="737360"/>
            <a:ext cx="11908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are slopes of the pressure of an ideal gas, depicted as thermodynamic surfaces: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EB48C-AA1E-4DAF-27D2-1BF41DD46CCD}"/>
              </a:ext>
            </a:extLst>
          </p:cNvPr>
          <p:cNvGrpSpPr/>
          <p:nvPr/>
        </p:nvGrpSpPr>
        <p:grpSpPr>
          <a:xfrm>
            <a:off x="844417" y="1409008"/>
            <a:ext cx="9592559" cy="2776738"/>
            <a:chOff x="844417" y="2752970"/>
            <a:chExt cx="9592559" cy="27767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571695-FF64-0847-9214-DB75E98E46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4417" y="2776379"/>
              <a:ext cx="4212418" cy="2637180"/>
              <a:chOff x="6247855" y="213950"/>
              <a:chExt cx="4932792" cy="3088169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5C590606-1872-144C-9E86-F3863AAD6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28" t="13703" r="6284" b="5637"/>
              <a:stretch/>
            </p:blipFill>
            <p:spPr bwMode="auto">
              <a:xfrm>
                <a:off x="7411378" y="213950"/>
                <a:ext cx="3769269" cy="3088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/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7030A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462591F-2362-2749-828C-D83363E6E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855" y="1007044"/>
                    <a:ext cx="1168329" cy="8116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688BC7-0A8B-8948-81B0-57E7667DCF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36490" y="2752970"/>
              <a:ext cx="4200486" cy="2776738"/>
              <a:chOff x="6687511" y="3555882"/>
              <a:chExt cx="4611518" cy="3048451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B8559398-2E75-6F4A-96C2-B3B4495FB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13" t="14871" r="6173" b="5970"/>
              <a:stretch/>
            </p:blipFill>
            <p:spPr bwMode="auto">
              <a:xfrm>
                <a:off x="7411378" y="3555882"/>
                <a:ext cx="3887651" cy="30484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/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oMath>
                    </a14:m>
                    <a:r>
                      <a:rPr lang="en-US" sz="2400" b="1" dirty="0">
                        <a:solidFill>
                          <a:srgbClr val="00B050"/>
                        </a:solidFill>
                      </a:rPr>
                      <a:t> </a:t>
                    </a:r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6189A47-8A6C-4A47-B60B-FF81EFAF78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511" y="4437379"/>
                    <a:ext cx="1102378" cy="7618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/>
              <p:nvPr/>
            </p:nvSpPr>
            <p:spPr>
              <a:xfrm>
                <a:off x="768096" y="3984899"/>
                <a:ext cx="10655808" cy="277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These figures suggest the following claims: 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of an ideal gas depends on </a:t>
                </a:r>
                <a:r>
                  <a:rPr lang="en-US" sz="2400" b="1" dirty="0"/>
                  <a:t>both volume and temperature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of an ideal gas is</a:t>
                </a:r>
                <a:r>
                  <a:rPr lang="en-US" sz="2400" b="1" dirty="0"/>
                  <a:t> strictly a function of volume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Use your calculus skills to support these claims. Then repeat for a vdw gas.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C0E76FA-AE93-C6AB-F2F6-269CE1E07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3984899"/>
                <a:ext cx="10655808" cy="2772041"/>
              </a:xfrm>
              <a:prstGeom prst="rect">
                <a:avLst/>
              </a:prstGeom>
              <a:blipFill>
                <a:blip r:embed="rId7"/>
                <a:stretch>
                  <a:fillRect l="-952"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5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-1" y="-2656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challenge #2: Analytical derivation of the Boyle temperature of a vdw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/>
              <p:nvPr/>
            </p:nvSpPr>
            <p:spPr>
              <a:xfrm>
                <a:off x="0" y="508124"/>
                <a:ext cx="12100336" cy="123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“crossover temperature” is the temperature 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𝑣𝑑𝑤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𝑖𝑑𝑒𝑎𝑙</m:t>
                        </m:r>
                      </m:sub>
                    </m:sSub>
                  </m:oMath>
                </a14:m>
                <a:r>
                  <a:rPr lang="en-US" sz="2400" dirty="0"/>
                  <a:t>. You can see from the graph on the left that this temperature gets a little higher at higher volumes, flattening out asymptotically. </a:t>
                </a:r>
                <a:r>
                  <a:rPr lang="en-US" sz="2400" b="1" dirty="0"/>
                  <a:t>That asymptotic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𝑩𝒐𝒚𝒍𝒆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2F3AC64-583D-A5FF-EB8D-8853614DF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124"/>
                <a:ext cx="12100336" cy="1234184"/>
              </a:xfrm>
              <a:prstGeom prst="rect">
                <a:avLst/>
              </a:prstGeom>
              <a:blipFill>
                <a:blip r:embed="rId3"/>
                <a:stretch>
                  <a:fillRect l="-839" t="-303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568977F-E472-CE54-3DDC-101D06DFFCB4}"/>
              </a:ext>
            </a:extLst>
          </p:cNvPr>
          <p:cNvGrpSpPr/>
          <p:nvPr/>
        </p:nvGrpSpPr>
        <p:grpSpPr>
          <a:xfrm>
            <a:off x="209103" y="1809844"/>
            <a:ext cx="5271319" cy="4287408"/>
            <a:chOff x="209103" y="2248756"/>
            <a:chExt cx="5271319" cy="42874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58463E-7A0C-82D8-07D6-5708EF20FD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103" y="2248756"/>
              <a:ext cx="5271319" cy="4287408"/>
              <a:chOff x="7124403" y="2131685"/>
              <a:chExt cx="4746444" cy="3860503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C9867C-DA52-3F68-7F20-1B4124FA35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52" t="21942" r="18560" b="11235"/>
              <a:stretch/>
            </p:blipFill>
            <p:spPr bwMode="auto">
              <a:xfrm>
                <a:off x="7124403" y="2314861"/>
                <a:ext cx="4746444" cy="3677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4FAB91-1A40-EC89-9273-1C1788BBD669}"/>
                      </a:ext>
                    </a:extLst>
                  </p:cNvPr>
                  <p:cNvSpPr txBox="1"/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𝑣𝑑𝑤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(Argon)</a:t>
                    </a: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F4FAB91-1A40-EC89-9273-1C1788BBD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2" t="-7317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F774B2-9284-9EDF-8FBA-FEC55D3683DE}"/>
                </a:ext>
              </a:extLst>
            </p:cNvPr>
            <p:cNvGrpSpPr/>
            <p:nvPr/>
          </p:nvGrpSpPr>
          <p:grpSpPr>
            <a:xfrm>
              <a:off x="3825667" y="3346932"/>
              <a:ext cx="355010" cy="2118316"/>
              <a:chOff x="3482767" y="3423132"/>
              <a:chExt cx="355010" cy="2118316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3760FF5-81ED-45A7-0FA6-6FAD85DF5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7237" y="3870122"/>
                <a:ext cx="40540" cy="1572047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59770DA-19C3-06B8-23B0-CC9E2CA97466}"/>
                  </a:ext>
                </a:extLst>
              </p:cNvPr>
              <p:cNvSpPr/>
              <p:nvPr/>
            </p:nvSpPr>
            <p:spPr>
              <a:xfrm>
                <a:off x="3510667" y="3423132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F396307-5003-CE85-DD51-0419056D85F8}"/>
                  </a:ext>
                </a:extLst>
              </p:cNvPr>
              <p:cNvSpPr/>
              <p:nvPr/>
            </p:nvSpPr>
            <p:spPr>
              <a:xfrm>
                <a:off x="3482767" y="5106683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D7361E9-D497-BE49-0BA0-91DD5C128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2767" y="4178699"/>
                <a:ext cx="14908" cy="864484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7CCB28-ABA9-2BD2-20BA-07F756B91470}"/>
              </a:ext>
            </a:extLst>
          </p:cNvPr>
          <p:cNvGrpSpPr/>
          <p:nvPr/>
        </p:nvGrpSpPr>
        <p:grpSpPr>
          <a:xfrm>
            <a:off x="5991027" y="1881828"/>
            <a:ext cx="6251485" cy="3962561"/>
            <a:chOff x="5698927" y="2320740"/>
            <a:chExt cx="6251485" cy="396256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C4545B-66A8-830B-2BC7-F3276C9CD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927" y="2320740"/>
              <a:ext cx="5274242" cy="396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/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𝐵𝑜𝑦𝑙𝑒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335FFE-BD0E-2114-F86E-7695167F7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5926" y="2658664"/>
                  <a:ext cx="1954486" cy="457561"/>
                </a:xfrm>
                <a:prstGeom prst="rect">
                  <a:avLst/>
                </a:prstGeom>
                <a:blipFill>
                  <a:blip r:embed="rId7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72CB9-82E9-A54E-8249-B2596F207B03}"/>
                  </a:ext>
                </a:extLst>
              </p:cNvPr>
              <p:cNvSpPr txBox="1"/>
              <p:nvPr/>
            </p:nvSpPr>
            <p:spPr>
              <a:xfrm>
                <a:off x="157168" y="5972950"/>
                <a:ext cx="11943167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𝑩𝒐𝒚𝒍𝒆</m:t>
                        </m:r>
                      </m:sub>
                    </m:sSub>
                  </m:oMath>
                </a14:m>
                <a:r>
                  <a:rPr lang="en-US" sz="2400" dirty="0"/>
                  <a:t>, the asymptotic (large V) limit of the crossover temperature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272CB9-82E9-A54E-8249-B2596F20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8" y="5972950"/>
                <a:ext cx="11943167" cy="495520"/>
              </a:xfrm>
              <a:prstGeom prst="rect">
                <a:avLst/>
              </a:prstGeom>
              <a:blipFill>
                <a:blip r:embed="rId8"/>
                <a:stretch>
                  <a:fillRect l="-850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42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challenge #3: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38128-7832-7C4E-9BD7-7E3C832DD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/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out, a pretty important quantity in thermodynamics is a quantity called the “internal pressure,” given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 The internal pressure can be measured, but it can also be obtained analytically, according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Use this equation to come up with an </a:t>
                </a:r>
                <a:r>
                  <a:rPr lang="en-US" sz="2400" b="1" dirty="0"/>
                  <a:t>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an </a:t>
                </a:r>
                <a:r>
                  <a:rPr lang="en-US" sz="2400" b="1" dirty="0"/>
                  <a:t>ideal gas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 </a:t>
                </a:r>
                <a:r>
                  <a:rPr lang="en-US" sz="2400" b="1" dirty="0"/>
                  <a:t>vdw gas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" y="928596"/>
                <a:ext cx="10705155" cy="4176656"/>
              </a:xfrm>
              <a:prstGeom prst="rect">
                <a:avLst/>
              </a:prstGeom>
              <a:blipFill>
                <a:blip r:embed="rId3"/>
                <a:stretch>
                  <a:fillRect l="-949" t="-909" r="-1423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234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76</cp:revision>
  <dcterms:created xsi:type="dcterms:W3CDTF">2018-08-07T04:05:17Z</dcterms:created>
  <dcterms:modified xsi:type="dcterms:W3CDTF">2024-09-13T15:06:37Z</dcterms:modified>
</cp:coreProperties>
</file>