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3" r:id="rId4"/>
    <p:sldId id="336" r:id="rId5"/>
    <p:sldId id="339" r:id="rId6"/>
    <p:sldId id="266" r:id="rId7"/>
    <p:sldId id="272" r:id="rId8"/>
    <p:sldId id="271" r:id="rId9"/>
    <p:sldId id="333" r:id="rId10"/>
    <p:sldId id="334" r:id="rId11"/>
    <p:sldId id="3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78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1349C-8F0E-3048-B158-7A2352BEA13C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888F8-5298-F344-BE86-F5BDF43E7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4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x 2e-4 x 100 = 0.5%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888F8-5298-F344-BE86-F5BDF43E72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0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E11E-8A1B-8342-9777-9969090AB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D4E0B-FAE7-1E4C-A2FC-77D49BBC1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3F9ED-C69C-234F-A384-1E3314B3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E0B66-E8FA-E94D-8ACD-169B4E73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60B4-AD16-8940-8DBF-8661EDBC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F3C5-2E7D-154F-B2E7-08CA1478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CD24D-9831-A84D-9B8E-1B7CF66B3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0F48-5390-F74D-9A70-2556AC7D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8E8D-7306-FE42-B0F3-16527F8A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A8123-FA87-984D-A870-267BCC40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5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0859A-798C-FD44-9138-F486FB458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21003-4AE8-3E4D-A638-C07F1C11A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FD4BE-F7B1-BA4C-A437-6E7CBF5E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31BB-28F8-3A4F-9CD3-062D02DD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B56BE-E15C-9B42-B567-43F9FC57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6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1C4E-FC19-BF4B-A80D-0B3B0F73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6DA2-8505-D945-BFA4-4184601EC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5C1E1-1F7F-514E-8751-A31BB694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5301-E5DD-2F4A-9183-5057A72E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36F9D-119D-ED43-8D31-B87ED001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3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25D7-0F5C-6441-9363-70ADBA8C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EB7B5-CFCD-774A-8832-893454F3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5D4A7-6456-0D45-A452-3690DC17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BCBE0-C740-9B44-A2A6-9E0B5200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B38E9-6F76-7E42-83C9-310E9918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9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960D-4F3A-5B48-99F9-55B93A6B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8B8C4-F137-7C40-92B3-980B644C7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129A5-638B-B347-A2B8-AC611A9E1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A2A18-4A3F-714E-A44F-5614CFC5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A1AF2-432D-C544-ABEA-9ECEE3D3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21851-68DD-974D-B2AD-0193AAC0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7E1E-8825-1A48-A2F6-2E9A2EED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02FBB-08EE-4248-9B6D-1E6669F9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19BB5-A339-2549-8617-1E72C941B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84B5D-7A01-1845-B293-7EEC68CF7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15A06-B868-2841-AD1B-858784055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87514-EC29-5840-B764-A3718874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765FC-8C29-5B47-8014-3F686174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2A272-6C08-074C-A88E-81C1D4E0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1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B1F5-9932-6849-8E7D-C0983187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BCC44-66E5-1A47-98DD-3DC5665A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30EE9-83F9-5D4C-9F33-C1E83B7E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768EE-1F5B-3D45-B633-2E29A75D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E7CB5-3022-6743-AD67-F3300364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2C04E-934E-7A49-84AB-75D7B658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374A0-0137-424E-B9A1-4937046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791A-D00E-6C4F-91CF-24F189B3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29B4-4A98-0D4C-A592-B95B29346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B3749-3BAC-AC47-BCA2-D2841A476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AE8CC-E6D8-D74E-9E67-4153B95A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9E58E-55CB-AD4E-B7F7-67C56512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6D4B7-DAB1-A346-8C01-7059EC44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C39F-6D01-AE44-B0B4-237C8E52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76EBB-83FE-7345-8726-8BB4A3461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C4330-E830-E94D-862E-5B9AC1BF4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F8259-E64E-7443-BCD3-22084C6D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6B69-B27F-1747-907D-795278FDDEF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5936-9738-4E48-AE92-6084B5E3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1354A-889F-5C40-BBE5-F3450EBF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A1F2B4-059E-D64B-B6D4-316E7109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C2491-E536-A24D-BDC2-D2651038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BD2D7-F57F-FA43-99EE-B3CC84335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6B69-B27F-1747-907D-795278FDDEFA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B803F-8AEA-8E40-AD43-C89B0328D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484E8-3D51-6E48-A3FA-848D0787D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1822-FBD6-6D41-937D-BD821182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7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5D6853-6F73-1A4C-858F-0AD6B864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08" y="645627"/>
            <a:ext cx="8936736" cy="60333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42D18F-2189-274D-894A-C16B2848A0A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Assumptions of the kinetic-molecular theory of gases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31AA2-CFCE-EB13-8454-EB987124B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943" y="3429000"/>
            <a:ext cx="2691801" cy="23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0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Using Python to visualize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BFC1C0C-8C5F-EF69-AF34-366439A55EDB}"/>
              </a:ext>
            </a:extLst>
          </p:cNvPr>
          <p:cNvGrpSpPr/>
          <p:nvPr/>
        </p:nvGrpSpPr>
        <p:grpSpPr>
          <a:xfrm>
            <a:off x="90534" y="578515"/>
            <a:ext cx="3885727" cy="1924951"/>
            <a:chOff x="90534" y="578515"/>
            <a:chExt cx="3885727" cy="19249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CEDEC6A-F6BB-2F42-9BC5-98AD5744C0E4}"/>
                    </a:ext>
                  </a:extLst>
                </p:cNvPr>
                <p:cNvSpPr/>
                <p:nvPr/>
              </p:nvSpPr>
              <p:spPr>
                <a:xfrm>
                  <a:off x="90534" y="578515"/>
                  <a:ext cx="3701796" cy="19249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func>
                          <m:func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𝐞𝐱𝐩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</a:t>
                  </a:r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CEDEC6A-F6BB-2F42-9BC5-98AD5744C0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4" y="578515"/>
                  <a:ext cx="3701796" cy="1924951"/>
                </a:xfrm>
                <a:prstGeom prst="rect">
                  <a:avLst/>
                </a:prstGeom>
                <a:blipFill>
                  <a:blip r:embed="rId3"/>
                  <a:stretch>
                    <a:fillRect l="-171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2366C88-2BAF-BB45-91F7-000FBA3A1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2961" y="1068366"/>
              <a:ext cx="1003300" cy="1435100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D2C23F-C173-B570-BA47-7D916AD79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8" t="23999" r="15404" b="13834"/>
          <a:stretch/>
        </p:blipFill>
        <p:spPr bwMode="auto">
          <a:xfrm>
            <a:off x="170112" y="3110166"/>
            <a:ext cx="3940398" cy="307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62376B-A898-997E-04BD-F3EFD793509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2200"/>
          <a:stretch/>
        </p:blipFill>
        <p:spPr>
          <a:xfrm>
            <a:off x="4428689" y="886490"/>
            <a:ext cx="7574104" cy="9917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7429E7-5460-E64F-8342-1FF70467CE1F}"/>
                  </a:ext>
                </a:extLst>
              </p:cNvPr>
              <p:cNvSpPr txBox="1"/>
              <p:nvPr/>
            </p:nvSpPr>
            <p:spPr>
              <a:xfrm>
                <a:off x="4428689" y="2397211"/>
                <a:ext cx="64329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Notice that the state space speed runs from 0 to 2000 m/s. The rest looks a lot like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dirty="0"/>
                  <a:t> code.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7429E7-5460-E64F-8342-1FF70467C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689" y="2397211"/>
                <a:ext cx="6432900" cy="830997"/>
              </a:xfrm>
              <a:prstGeom prst="rect">
                <a:avLst/>
              </a:prstGeom>
              <a:blipFill>
                <a:blip r:embed="rId7"/>
                <a:stretch>
                  <a:fillRect l="-1378" t="-5970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8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9CE696-3094-B5CA-C145-5208FCB029A6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OK, let’s get started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61D7E-5AB0-F87A-90FC-A64D55C48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64" y="4295362"/>
            <a:ext cx="11010264" cy="21548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DAAC68-EB0F-23FD-21F7-A553D683C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15" y="660084"/>
            <a:ext cx="10433341" cy="31210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17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46E2DB-6DA5-BA49-AE90-DAC69D8C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58" y="505208"/>
            <a:ext cx="4661698" cy="17880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/>
              <p:nvPr/>
            </p:nvSpPr>
            <p:spPr>
              <a:xfrm>
                <a:off x="0" y="0"/>
                <a:ext cx="791260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Boltzmann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C07EDB-61AF-524F-AA26-817D5EB92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912608" cy="461665"/>
              </a:xfrm>
              <a:prstGeom prst="rect">
                <a:avLst/>
              </a:prstGeom>
              <a:blipFill>
                <a:blip r:embed="rId3"/>
                <a:stretch>
                  <a:fillRect l="-128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630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are</a:t>
                </a:r>
                <a:r>
                  <a:rPr lang="en-US" sz="2400" b="1" dirty="0"/>
                  <a:t> </a:t>
                </a:r>
                <a:r>
                  <a:rPr lang="en-US" sz="2400" dirty="0"/>
                  <a:t>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630365"/>
              </a:xfrm>
              <a:prstGeom prst="rect">
                <a:avLst/>
              </a:prstGeom>
              <a:blipFill>
                <a:blip r:embed="rId4"/>
                <a:stretch>
                  <a:fillRect l="-1382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BDA216D-073F-E445-905A-AB0A5B49D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8482" y="43543"/>
            <a:ext cx="1333500" cy="143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43173B-8E32-5E45-AEA8-F841A09AA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742" y="2449003"/>
            <a:ext cx="3910729" cy="2843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461B4-6D14-A2F6-4BED-377101EDAB01}"/>
                  </a:ext>
                </a:extLst>
              </p:cNvPr>
              <p:cNvSpPr txBox="1"/>
              <p:nvPr/>
            </p:nvSpPr>
            <p:spPr>
              <a:xfrm>
                <a:off x="1778897" y="2475578"/>
                <a:ext cx="3993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isotherms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461B4-6D14-A2F6-4BED-377101EDA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897" y="2475578"/>
                <a:ext cx="3993711" cy="369332"/>
              </a:xfrm>
              <a:prstGeom prst="rect">
                <a:avLst/>
              </a:prstGeom>
              <a:blipFill>
                <a:blip r:embed="rId7"/>
                <a:stretch>
                  <a:fillRect l="-158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8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1124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are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is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1124603"/>
              </a:xfrm>
              <a:prstGeom prst="rect">
                <a:avLst/>
              </a:prstGeom>
              <a:blipFill>
                <a:blip r:embed="rId2"/>
                <a:stretch>
                  <a:fillRect l="-1382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00350B2-B6B0-CC4A-B87A-BE495EB7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58" y="505208"/>
            <a:ext cx="4661698" cy="1788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D6DA2-8034-EC4A-B883-82578DD75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482" y="43543"/>
            <a:ext cx="1333500" cy="143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46EAF0-1A5D-6BBB-AAA6-74495E1EE621}"/>
                  </a:ext>
                </a:extLst>
              </p:cNvPr>
              <p:cNvSpPr txBox="1"/>
              <p:nvPr/>
            </p:nvSpPr>
            <p:spPr>
              <a:xfrm>
                <a:off x="0" y="0"/>
                <a:ext cx="791260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Boltzmann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46EAF0-1A5D-6BBB-AAA6-74495E1EE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912608" cy="461665"/>
              </a:xfrm>
              <a:prstGeom prst="rect">
                <a:avLst/>
              </a:prstGeom>
              <a:blipFill>
                <a:blip r:embed="rId8"/>
                <a:stretch>
                  <a:fillRect l="-128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2B770DB-D188-7D15-A123-FECB1C4A0AC1}"/>
              </a:ext>
            </a:extLst>
          </p:cNvPr>
          <p:cNvGrpSpPr/>
          <p:nvPr/>
        </p:nvGrpSpPr>
        <p:grpSpPr>
          <a:xfrm>
            <a:off x="546748" y="2449003"/>
            <a:ext cx="4630723" cy="3409834"/>
            <a:chOff x="546748" y="2449003"/>
            <a:chExt cx="4630723" cy="340983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D35915B-671B-9746-A40D-E8C916A3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66742" y="2449003"/>
              <a:ext cx="3910729" cy="28430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DA0ACE7-5045-92D4-364A-1F58EE036DE5}"/>
                    </a:ext>
                  </a:extLst>
                </p:cNvPr>
                <p:cNvSpPr txBox="1"/>
                <p:nvPr/>
              </p:nvSpPr>
              <p:spPr>
                <a:xfrm>
                  <a:off x="2945312" y="5292079"/>
                  <a:ext cx="1010992" cy="5667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DA0ACE7-5045-92D4-364A-1F58EE036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12" y="5292079"/>
                  <a:ext cx="1010992" cy="566758"/>
                </a:xfrm>
                <a:prstGeom prst="rect">
                  <a:avLst/>
                </a:prstGeom>
                <a:blipFill>
                  <a:blip r:embed="rId10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675D85E-5032-899B-C413-6F755CFC95C1}"/>
                    </a:ext>
                  </a:extLst>
                </p:cNvPr>
                <p:cNvSpPr txBox="1"/>
                <p:nvPr/>
              </p:nvSpPr>
              <p:spPr>
                <a:xfrm>
                  <a:off x="546748" y="3303911"/>
                  <a:ext cx="689020" cy="5666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675D85E-5032-899B-C413-6F755CFC95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48" y="3303911"/>
                  <a:ext cx="689020" cy="566630"/>
                </a:xfrm>
                <a:prstGeom prst="rect">
                  <a:avLst/>
                </a:prstGeom>
                <a:blipFill>
                  <a:blip r:embed="rId11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29A101-0975-A68A-8D1A-8347A5EB680B}"/>
                  </a:ext>
                </a:extLst>
              </p:cNvPr>
              <p:cNvSpPr txBox="1"/>
              <p:nvPr/>
            </p:nvSpPr>
            <p:spPr>
              <a:xfrm>
                <a:off x="1778897" y="2475578"/>
                <a:ext cx="3993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isotherms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29A101-0975-A68A-8D1A-8347A5EB6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897" y="2475578"/>
                <a:ext cx="3993711" cy="369332"/>
              </a:xfrm>
              <a:prstGeom prst="rect">
                <a:avLst/>
              </a:prstGeom>
              <a:blipFill>
                <a:blip r:embed="rId12"/>
                <a:stretch>
                  <a:fillRect l="-158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54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1863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are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is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normalized</a:t>
                </a:r>
                <a:r>
                  <a:rPr lang="en-US" sz="2400" dirty="0">
                    <a:solidFill>
                      <a:schemeClr val="tx1"/>
                    </a:solidFill>
                  </a:rPr>
                  <a:t>, and gets wider for higher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lighter molecules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1863267"/>
              </a:xfrm>
              <a:prstGeom prst="rect">
                <a:avLst/>
              </a:prstGeom>
              <a:blipFill>
                <a:blip r:embed="rId2"/>
                <a:stretch>
                  <a:fillRect l="-1382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00350B2-B6B0-CC4A-B87A-BE495EB7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58" y="505208"/>
            <a:ext cx="4661698" cy="1788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D6DA2-8034-EC4A-B883-82578DD75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482" y="43543"/>
            <a:ext cx="1333500" cy="143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CB6AC6-87B6-354C-87E7-B1DD400FF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801" y="5292830"/>
            <a:ext cx="3178610" cy="1438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46EAF0-1A5D-6BBB-AAA6-74495E1EE621}"/>
                  </a:ext>
                </a:extLst>
              </p:cNvPr>
              <p:cNvSpPr txBox="1"/>
              <p:nvPr/>
            </p:nvSpPr>
            <p:spPr>
              <a:xfrm>
                <a:off x="0" y="0"/>
                <a:ext cx="791260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Boltzmann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46EAF0-1A5D-6BBB-AAA6-74495E1EE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912608" cy="461665"/>
              </a:xfrm>
              <a:prstGeom prst="rect">
                <a:avLst/>
              </a:prstGeom>
              <a:blipFill>
                <a:blip r:embed="rId6"/>
                <a:stretch>
                  <a:fillRect l="-128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3C84211-30DC-7CD3-1741-825C7369F654}"/>
              </a:ext>
            </a:extLst>
          </p:cNvPr>
          <p:cNvGrpSpPr/>
          <p:nvPr/>
        </p:nvGrpSpPr>
        <p:grpSpPr>
          <a:xfrm>
            <a:off x="546748" y="2449003"/>
            <a:ext cx="4630723" cy="3409834"/>
            <a:chOff x="546748" y="2449003"/>
            <a:chExt cx="4630723" cy="34098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EB3A46-B4DA-4E11-D22A-DFD5440B5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6742" y="2449003"/>
              <a:ext cx="3910729" cy="28430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591784F-FD68-CC8F-FF16-16BAFEE61C2C}"/>
                    </a:ext>
                  </a:extLst>
                </p:cNvPr>
                <p:cNvSpPr txBox="1"/>
                <p:nvPr/>
              </p:nvSpPr>
              <p:spPr>
                <a:xfrm>
                  <a:off x="2945312" y="5292079"/>
                  <a:ext cx="1010992" cy="5667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591784F-FD68-CC8F-FF16-16BAFEE61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12" y="5292079"/>
                  <a:ext cx="1010992" cy="566758"/>
                </a:xfrm>
                <a:prstGeom prst="rect">
                  <a:avLst/>
                </a:prstGeom>
                <a:blipFill>
                  <a:blip r:embed="rId8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CEFA045-5E7F-9193-C55B-7C06208C468D}"/>
                    </a:ext>
                  </a:extLst>
                </p:cNvPr>
                <p:cNvSpPr txBox="1"/>
                <p:nvPr/>
              </p:nvSpPr>
              <p:spPr>
                <a:xfrm>
                  <a:off x="546748" y="3303911"/>
                  <a:ext cx="689020" cy="5666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CEFA045-5E7F-9193-C55B-7C06208C46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48" y="3303911"/>
                  <a:ext cx="689020" cy="566630"/>
                </a:xfrm>
                <a:prstGeom prst="rect">
                  <a:avLst/>
                </a:prstGeom>
                <a:blipFill>
                  <a:blip r:embed="rId9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65B54-C0B3-3B9E-ED20-7EFBE6A377D3}"/>
                  </a:ext>
                </a:extLst>
              </p:cNvPr>
              <p:cNvSpPr txBox="1"/>
              <p:nvPr/>
            </p:nvSpPr>
            <p:spPr>
              <a:xfrm>
                <a:off x="1778897" y="2475578"/>
                <a:ext cx="3993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isotherms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65B54-C0B3-3B9E-ED20-7EFBE6A37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897" y="2475578"/>
                <a:ext cx="3993711" cy="369332"/>
              </a:xfrm>
              <a:prstGeom prst="rect">
                <a:avLst/>
              </a:prstGeom>
              <a:blipFill>
                <a:blip r:embed="rId10"/>
                <a:stretch>
                  <a:fillRect l="-158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07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4193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are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is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normalized</a:t>
                </a:r>
                <a:r>
                  <a:rPr lang="en-US" sz="2400" dirty="0">
                    <a:solidFill>
                      <a:schemeClr val="tx1"/>
                    </a:solidFill>
                  </a:rPr>
                  <a:t>, and gets wider for higher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lighter molecules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Our notation: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sSubSup>
                              <m:sSub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BD281C-7F19-464B-9A26-5081C5B3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4193969"/>
              </a:xfrm>
              <a:prstGeom prst="rect">
                <a:avLst/>
              </a:prstGeom>
              <a:blipFill>
                <a:blip r:embed="rId2"/>
                <a:stretch>
                  <a:fillRect l="-1382" b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00350B2-B6B0-CC4A-B87A-BE495EB7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58" y="505208"/>
            <a:ext cx="4661698" cy="1788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D6DA2-8034-EC4A-B883-82578DD75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482" y="43543"/>
            <a:ext cx="1333500" cy="143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CB6AC6-87B6-354C-87E7-B1DD400FF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801" y="5292830"/>
            <a:ext cx="3178610" cy="1438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46EAF0-1A5D-6BBB-AAA6-74495E1EE621}"/>
                  </a:ext>
                </a:extLst>
              </p:cNvPr>
              <p:cNvSpPr txBox="1"/>
              <p:nvPr/>
            </p:nvSpPr>
            <p:spPr>
              <a:xfrm>
                <a:off x="0" y="0"/>
                <a:ext cx="791260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Boltzmann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46EAF0-1A5D-6BBB-AAA6-74495E1EE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912608" cy="461665"/>
              </a:xfrm>
              <a:prstGeom prst="rect">
                <a:avLst/>
              </a:prstGeom>
              <a:blipFill>
                <a:blip r:embed="rId6"/>
                <a:stretch>
                  <a:fillRect l="-128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3C84211-30DC-7CD3-1741-825C7369F654}"/>
              </a:ext>
            </a:extLst>
          </p:cNvPr>
          <p:cNvGrpSpPr/>
          <p:nvPr/>
        </p:nvGrpSpPr>
        <p:grpSpPr>
          <a:xfrm>
            <a:off x="546748" y="2449003"/>
            <a:ext cx="4630723" cy="3409834"/>
            <a:chOff x="546748" y="2449003"/>
            <a:chExt cx="4630723" cy="34098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EB3A46-B4DA-4E11-D22A-DFD5440B5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66742" y="2449003"/>
              <a:ext cx="3910729" cy="28430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591784F-FD68-CC8F-FF16-16BAFEE61C2C}"/>
                    </a:ext>
                  </a:extLst>
                </p:cNvPr>
                <p:cNvSpPr txBox="1"/>
                <p:nvPr/>
              </p:nvSpPr>
              <p:spPr>
                <a:xfrm>
                  <a:off x="2945312" y="5292079"/>
                  <a:ext cx="1010992" cy="5667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591784F-FD68-CC8F-FF16-16BAFEE61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12" y="5292079"/>
                  <a:ext cx="1010992" cy="566758"/>
                </a:xfrm>
                <a:prstGeom prst="rect">
                  <a:avLst/>
                </a:prstGeom>
                <a:blipFill>
                  <a:blip r:embed="rId8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CEFA045-5E7F-9193-C55B-7C06208C468D}"/>
                    </a:ext>
                  </a:extLst>
                </p:cNvPr>
                <p:cNvSpPr txBox="1"/>
                <p:nvPr/>
              </p:nvSpPr>
              <p:spPr>
                <a:xfrm>
                  <a:off x="546748" y="3303911"/>
                  <a:ext cx="689020" cy="5666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CEFA045-5E7F-9193-C55B-7C06208C46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48" y="3303911"/>
                  <a:ext cx="689020" cy="566630"/>
                </a:xfrm>
                <a:prstGeom prst="rect">
                  <a:avLst/>
                </a:prstGeom>
                <a:blipFill>
                  <a:blip r:embed="rId9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E43A89-C00B-60AC-E720-32715F808C37}"/>
                  </a:ext>
                </a:extLst>
              </p:cNvPr>
              <p:cNvSpPr txBox="1"/>
              <p:nvPr/>
            </p:nvSpPr>
            <p:spPr>
              <a:xfrm>
                <a:off x="1778897" y="2475578"/>
                <a:ext cx="3993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isotherms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E43A89-C00B-60AC-E720-32715F808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897" y="2475578"/>
                <a:ext cx="3993711" cy="369332"/>
              </a:xfrm>
              <a:prstGeom prst="rect">
                <a:avLst/>
              </a:prstGeom>
              <a:blipFill>
                <a:blip r:embed="rId10"/>
                <a:stretch>
                  <a:fillRect l="-158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75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366C88-2BAF-BB45-91F7-000FBA3A1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671" y="105891"/>
            <a:ext cx="1003300" cy="143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188224-D4F6-E145-8CAB-213345BB6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18" y="761093"/>
            <a:ext cx="5316582" cy="1079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/>
              <p:nvPr/>
            </p:nvSpPr>
            <p:spPr>
              <a:xfrm>
                <a:off x="6639046" y="1596571"/>
                <a:ext cx="5501043" cy="4065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Ratios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are</a:t>
                </a:r>
                <a:r>
                  <a:rPr lang="en-US" sz="2400" b="1" dirty="0"/>
                  <a:t> </a:t>
                </a:r>
                <a:r>
                  <a:rPr lang="en-US" sz="2400" dirty="0"/>
                  <a:t>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 is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4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normalized</a:t>
                </a:r>
                <a:r>
                  <a:rPr lang="en-US" sz="2400" dirty="0"/>
                  <a:t>, and gets wider for higher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and lighter molecules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Our notation: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997353-B631-9742-8327-DEF53AA2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046" y="1596571"/>
                <a:ext cx="5501043" cy="4065215"/>
              </a:xfrm>
              <a:prstGeom prst="rect">
                <a:avLst/>
              </a:prstGeom>
              <a:blipFill>
                <a:blip r:embed="rId4"/>
                <a:stretch>
                  <a:fillRect l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9BE48-EE12-7406-8EEF-B92A8D4298E7}"/>
                  </a:ext>
                </a:extLst>
              </p:cNvPr>
              <p:cNvSpPr txBox="1"/>
              <p:nvPr/>
            </p:nvSpPr>
            <p:spPr>
              <a:xfrm>
                <a:off x="0" y="2417"/>
                <a:ext cx="736396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</a:t>
                </a:r>
                <a:r>
                  <a:rPr lang="en-US" sz="2400" dirty="0"/>
                  <a:t> </a:t>
                </a:r>
                <a:r>
                  <a:rPr lang="en-US" sz="2400" b="1" dirty="0"/>
                  <a:t>Maxwell Distribution (which we’re calling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b="1" dirty="0"/>
                  <a:t>”)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9BE48-EE12-7406-8EEF-B92A8D429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17"/>
                <a:ext cx="7363968" cy="461665"/>
              </a:xfrm>
              <a:prstGeom prst="rect">
                <a:avLst/>
              </a:prstGeom>
              <a:blipFill>
                <a:blip r:embed="rId6"/>
                <a:stretch>
                  <a:fillRect l="-137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D883227-00D8-2332-F1A7-24BDCCBD63D7}"/>
              </a:ext>
            </a:extLst>
          </p:cNvPr>
          <p:cNvGrpSpPr>
            <a:grpSpLocks noChangeAspect="1"/>
          </p:cNvGrpSpPr>
          <p:nvPr/>
        </p:nvGrpSpPr>
        <p:grpSpPr>
          <a:xfrm>
            <a:off x="380782" y="2254075"/>
            <a:ext cx="4994407" cy="2806195"/>
            <a:chOff x="380782" y="2698919"/>
            <a:chExt cx="6321121" cy="35516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A27392-473D-9636-45D2-8EE1ED1A0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0782" y="2747053"/>
              <a:ext cx="5834824" cy="350349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9F1A24-5FC2-61B2-F744-F9C0974CB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47303" y="2735478"/>
              <a:ext cx="5054600" cy="4191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2401AAB-DEAB-2ADC-FB9F-7C862CB65E05}"/>
                    </a:ext>
                  </a:extLst>
                </p:cNvPr>
                <p:cNvSpPr txBox="1"/>
                <p:nvPr/>
              </p:nvSpPr>
              <p:spPr>
                <a:xfrm>
                  <a:off x="1563492" y="2698919"/>
                  <a:ext cx="5054600" cy="467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/>
                    <a:t>isotherms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a14:m>
                  <a:r>
                    <a:rPr lang="en-US" b="1" dirty="0"/>
                    <a:t> </a:t>
                  </a:r>
                  <a:r>
                    <a:rPr lang="en-US" dirty="0"/>
                    <a:t>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2401AAB-DEAB-2ADC-FB9F-7C862CB65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3492" y="2698919"/>
                  <a:ext cx="5054600" cy="467441"/>
                </a:xfrm>
                <a:prstGeom prst="rect">
                  <a:avLst/>
                </a:prstGeom>
                <a:blipFill>
                  <a:blip r:embed="rId9"/>
                  <a:stretch>
                    <a:fillRect l="-1266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CF336F1-095D-5D77-0992-979B19DB21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7420" y="5399413"/>
            <a:ext cx="2752325" cy="13906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0FFB4E-3158-00F8-24F7-A841C2999F33}"/>
                  </a:ext>
                </a:extLst>
              </p:cNvPr>
              <p:cNvSpPr txBox="1"/>
              <p:nvPr/>
            </p:nvSpPr>
            <p:spPr>
              <a:xfrm>
                <a:off x="4644468" y="4379705"/>
                <a:ext cx="1010992" cy="566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0FFB4E-3158-00F8-24F7-A841C2999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68" y="4379705"/>
                <a:ext cx="1010992" cy="566758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D5CFBC-4251-3D2D-B077-91945205EDFE}"/>
                  </a:ext>
                </a:extLst>
              </p:cNvPr>
              <p:cNvSpPr txBox="1"/>
              <p:nvPr/>
            </p:nvSpPr>
            <p:spPr>
              <a:xfrm>
                <a:off x="10205" y="2448529"/>
                <a:ext cx="689020" cy="566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D5CFBC-4251-3D2D-B077-91945205E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5" y="2448529"/>
                <a:ext cx="689020" cy="566630"/>
              </a:xfrm>
              <a:prstGeom prst="rect">
                <a:avLst/>
              </a:prstGeom>
              <a:blipFill>
                <a:blip r:embed="rId1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8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7F6709-8912-C661-BBFB-AF2FFB777D35}"/>
              </a:ext>
            </a:extLst>
          </p:cNvPr>
          <p:cNvSpPr txBox="1"/>
          <p:nvPr/>
        </p:nvSpPr>
        <p:spPr>
          <a:xfrm>
            <a:off x="0" y="-3389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Visual inspection tells us about relative probabilities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BFC226-059D-1ADD-FCCC-2C6B852D2BF4}"/>
              </a:ext>
            </a:extLst>
          </p:cNvPr>
          <p:cNvGrpSpPr>
            <a:grpSpLocks noChangeAspect="1"/>
          </p:cNvGrpSpPr>
          <p:nvPr/>
        </p:nvGrpSpPr>
        <p:grpSpPr>
          <a:xfrm>
            <a:off x="380782" y="2254075"/>
            <a:ext cx="4994407" cy="2806195"/>
            <a:chOff x="380782" y="2698919"/>
            <a:chExt cx="6321121" cy="35516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14192A5-EDC7-95CA-66D4-A0078AF63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782" y="2747053"/>
              <a:ext cx="5834824" cy="350349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79B04F-7DCB-9890-4584-34A5C2550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03" y="2735478"/>
              <a:ext cx="5054600" cy="4191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5DD9D21-35D8-24F4-130B-678D3FD6D3F7}"/>
                    </a:ext>
                  </a:extLst>
                </p:cNvPr>
                <p:cNvSpPr txBox="1"/>
                <p:nvPr/>
              </p:nvSpPr>
              <p:spPr>
                <a:xfrm>
                  <a:off x="1563492" y="2698919"/>
                  <a:ext cx="5054598" cy="467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b="1" dirty="0"/>
                    <a:t>isotherms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a14:m>
                  <a:r>
                    <a:rPr lang="en-US" b="1" dirty="0"/>
                    <a:t> </a:t>
                  </a:r>
                  <a:r>
                    <a:rPr lang="en-US" dirty="0"/>
                    <a:t>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5DD9D21-35D8-24F4-130B-678D3FD6D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3492" y="2698919"/>
                  <a:ext cx="5054598" cy="467441"/>
                </a:xfrm>
                <a:prstGeom prst="rect">
                  <a:avLst/>
                </a:prstGeom>
                <a:blipFill>
                  <a:blip r:embed="rId4"/>
                  <a:stretch>
                    <a:fillRect l="-1266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F70443-9126-FEEA-6EB1-1485B7FEE7EE}"/>
                  </a:ext>
                </a:extLst>
              </p:cNvPr>
              <p:cNvSpPr txBox="1"/>
              <p:nvPr/>
            </p:nvSpPr>
            <p:spPr>
              <a:xfrm>
                <a:off x="5375187" y="2511238"/>
                <a:ext cx="6320037" cy="1694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Question: At what temperature is it most likely to find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(g) molecule with a speed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800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Answer: Looks like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F70443-9126-FEEA-6EB1-1485B7FE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87" y="2511238"/>
                <a:ext cx="6320037" cy="1694566"/>
              </a:xfrm>
              <a:prstGeom prst="rect">
                <a:avLst/>
              </a:prstGeom>
              <a:blipFill>
                <a:blip r:embed="rId5"/>
                <a:stretch>
                  <a:fillRect l="-1603" t="-2963" r="-1603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C729F2-34E9-1268-A1A5-4B1C68A5CF7F}"/>
              </a:ext>
            </a:extLst>
          </p:cNvPr>
          <p:cNvCxnSpPr/>
          <p:nvPr/>
        </p:nvCxnSpPr>
        <p:spPr>
          <a:xfrm flipV="1">
            <a:off x="2994991" y="4837043"/>
            <a:ext cx="0" cy="832104"/>
          </a:xfrm>
          <a:prstGeom prst="straightConnector1">
            <a:avLst/>
          </a:prstGeom>
          <a:ln w="63500">
            <a:solidFill>
              <a:schemeClr val="tx1">
                <a:alpha val="5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7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-3389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 quick calculation gives us quantitative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E9410F-A72F-7F42-8185-30F91513DBB0}"/>
                  </a:ext>
                </a:extLst>
              </p:cNvPr>
              <p:cNvSpPr txBox="1"/>
              <p:nvPr/>
            </p:nvSpPr>
            <p:spPr>
              <a:xfrm>
                <a:off x="5392122" y="2520336"/>
                <a:ext cx="6647478" cy="2122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Question: At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, what’s the probability of finding a molecule between </a:t>
                </a:r>
                <a:r>
                  <a:rPr lang="en-US" sz="2400" b="1" dirty="0"/>
                  <a:t>750</a:t>
                </a:r>
                <a:r>
                  <a:rPr lang="en-US" sz="2400" dirty="0"/>
                  <a:t> and and </a:t>
                </a:r>
                <a:r>
                  <a:rPr lang="en-US" sz="2400" b="1" dirty="0"/>
                  <a:t>850 m/s</a:t>
                </a:r>
                <a:r>
                  <a:rPr lang="en-US" sz="2400" dirty="0"/>
                  <a:t>?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Answer: Probability = width x height </a:t>
                </a:r>
              </a:p>
              <a:p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s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0.04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4%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E9410F-A72F-7F42-8185-30F91513D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122" y="2520336"/>
                <a:ext cx="6647478" cy="2122376"/>
              </a:xfrm>
              <a:prstGeom prst="rect">
                <a:avLst/>
              </a:prstGeom>
              <a:blipFill>
                <a:blip r:embed="rId3"/>
                <a:stretch>
                  <a:fillRect l="-1333" t="-1786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2AE0A53-3DC5-27F2-AC0B-8451B5C15BC7}"/>
              </a:ext>
            </a:extLst>
          </p:cNvPr>
          <p:cNvGrpSpPr/>
          <p:nvPr/>
        </p:nvGrpSpPr>
        <p:grpSpPr>
          <a:xfrm>
            <a:off x="380782" y="2254075"/>
            <a:ext cx="4994407" cy="2806195"/>
            <a:chOff x="380782" y="2254075"/>
            <a:chExt cx="4994407" cy="280619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AE7EA4F-EE11-D27A-7121-9F24F10E8D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0782" y="2254075"/>
              <a:ext cx="4994407" cy="2806195"/>
              <a:chOff x="380782" y="2698919"/>
              <a:chExt cx="6321121" cy="355163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1B4AEF6-021A-6CFA-D072-0131BDF35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782" y="2747053"/>
                <a:ext cx="5834824" cy="3503499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25011BC-FBE1-F69B-9D94-A62CA19DD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7303" y="2735478"/>
                <a:ext cx="5054600" cy="4191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03CF094A-736A-55DD-A079-5FC4113A6869}"/>
                      </a:ext>
                    </a:extLst>
                  </p:cNvPr>
                  <p:cNvSpPr txBox="1"/>
                  <p:nvPr/>
                </p:nvSpPr>
                <p:spPr>
                  <a:xfrm>
                    <a:off x="1563492" y="2698919"/>
                    <a:ext cx="4910158" cy="4674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isotherms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oMath>
                    </a14:m>
                    <a:r>
                      <a:rPr lang="en-US" b="1" dirty="0"/>
                      <a:t> </a:t>
                    </a:r>
                    <a:r>
                      <a:rPr lang="en-US" dirty="0"/>
                      <a:t>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03CF094A-736A-55DD-A079-5FC4113A68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3492" y="2698919"/>
                    <a:ext cx="4910158" cy="46744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7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40688B-680E-9B4A-80F4-BD4308EA7BE7}"/>
                </a:ext>
              </a:extLst>
            </p:cNvPr>
            <p:cNvCxnSpPr>
              <a:cxnSpLocks/>
            </p:cNvCxnSpPr>
            <p:nvPr/>
          </p:nvCxnSpPr>
          <p:spPr>
            <a:xfrm>
              <a:off x="2981505" y="3705101"/>
              <a:ext cx="0" cy="851059"/>
            </a:xfrm>
            <a:prstGeom prst="line">
              <a:avLst/>
            </a:prstGeom>
            <a:ln w="254000">
              <a:solidFill>
                <a:schemeClr val="tx1">
                  <a:alpha val="5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684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D1331-D841-7041-9C7D-81D8855141CE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Using Python to visualize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D1331-D841-7041-9C7D-81D885514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A47AF19-303B-0A4A-8E05-CE31A31F6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2" t="14921" r="6757" b="6156"/>
          <a:stretch/>
        </p:blipFill>
        <p:spPr bwMode="auto">
          <a:xfrm>
            <a:off x="174518" y="3052588"/>
            <a:ext cx="4145272" cy="322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E51A04C-FCE6-F8E9-3065-63BBA46811F0}"/>
                  </a:ext>
                </a:extLst>
              </p:cNvPr>
              <p:cNvSpPr/>
              <p:nvPr/>
            </p:nvSpPr>
            <p:spPr>
              <a:xfrm>
                <a:off x="143266" y="582040"/>
                <a:ext cx="3621786" cy="2470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func>
                        <m:func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𝒆𝒙𝒑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E51A04C-FCE6-F8E9-3065-63BBA4681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66" y="582040"/>
                <a:ext cx="3621786" cy="2470548"/>
              </a:xfrm>
              <a:prstGeom prst="rect">
                <a:avLst/>
              </a:prstGeom>
              <a:blipFill>
                <a:blip r:embed="rId5"/>
                <a:stretch>
                  <a:fillRect l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0A6ADE2-3F9B-6C65-0ED7-A7C6EF5EE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1552" y="1401306"/>
            <a:ext cx="1333500" cy="1435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CDB86B-763A-73BC-1C2E-3F303FFC63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2810"/>
          <a:stretch/>
        </p:blipFill>
        <p:spPr>
          <a:xfrm>
            <a:off x="4351042" y="1424302"/>
            <a:ext cx="7779886" cy="422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1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453</Words>
  <Application>Microsoft Macintosh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37</cp:revision>
  <dcterms:created xsi:type="dcterms:W3CDTF">2021-09-13T15:00:41Z</dcterms:created>
  <dcterms:modified xsi:type="dcterms:W3CDTF">2024-09-16T04:44:45Z</dcterms:modified>
</cp:coreProperties>
</file>