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16" r:id="rId3"/>
    <p:sldId id="336" r:id="rId4"/>
    <p:sldId id="342" r:id="rId5"/>
    <p:sldId id="343" r:id="rId6"/>
    <p:sldId id="334" r:id="rId7"/>
    <p:sldId id="3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8F1"/>
    <a:srgbClr val="130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45"/>
    <p:restoredTop sz="95958"/>
  </p:normalViewPr>
  <p:slideViewPr>
    <p:cSldViewPr snapToGrid="0" snapToObjects="1">
      <p:cViewPr>
        <p:scale>
          <a:sx n="95" d="100"/>
          <a:sy n="95" d="100"/>
        </p:scale>
        <p:origin x="6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3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32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in the “Moments” CGI, we calculate these quantities numerically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94597-8CA6-9D6C-8FB3-9EF3F70DF5E7}"/>
                  </a:ext>
                </a:extLst>
              </p:cNvPr>
              <p:cNvSpPr txBox="1"/>
              <p:nvPr/>
            </p:nvSpPr>
            <p:spPr>
              <a:xfrm>
                <a:off x="438402" y="1595612"/>
                <a:ext cx="6673490" cy="33775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400" dirty="0"/>
                  <a:t>(and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(and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(and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94597-8CA6-9D6C-8FB3-9EF3F70D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2" y="1595612"/>
                <a:ext cx="6673490" cy="3377528"/>
              </a:xfrm>
              <a:prstGeom prst="rect">
                <a:avLst/>
              </a:prstGeom>
              <a:blipFill>
                <a:blip r:embed="rId2"/>
                <a:stretch>
                  <a:fillRect l="-1518" t="-20149" b="-1865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C6B6AE8-CF99-DFF6-49C8-A91F76D198BC}"/>
              </a:ext>
            </a:extLst>
          </p:cNvPr>
          <p:cNvGrpSpPr/>
          <p:nvPr/>
        </p:nvGrpSpPr>
        <p:grpSpPr>
          <a:xfrm>
            <a:off x="7353444" y="1314484"/>
            <a:ext cx="4632081" cy="4398672"/>
            <a:chOff x="6714123" y="1001977"/>
            <a:chExt cx="5389257" cy="51176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E0C60D-8F57-FC2F-F885-8A0E424847EF}"/>
                </a:ext>
              </a:extLst>
            </p:cNvPr>
            <p:cNvGrpSpPr/>
            <p:nvPr/>
          </p:nvGrpSpPr>
          <p:grpSpPr>
            <a:xfrm>
              <a:off x="6714123" y="1001977"/>
              <a:ext cx="5389257" cy="5117694"/>
              <a:chOff x="1630144" y="1415748"/>
              <a:chExt cx="2847813" cy="1847174"/>
            </a:xfrm>
          </p:grpSpPr>
          <p:pic>
            <p:nvPicPr>
              <p:cNvPr id="18" name="Picture 2" descr="Maxwell-Boltzmann distribution pdf.svg">
                <a:extLst>
                  <a:ext uri="{FF2B5EF4-FFF2-40B4-BE49-F238E27FC236}">
                    <a16:creationId xmlns:a16="http://schemas.microsoft.com/office/drawing/2014/main" id="{8C5BCA5C-241B-B2EC-42C5-BE8830A69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22" b="9868"/>
              <a:stretch/>
            </p:blipFill>
            <p:spPr bwMode="auto">
              <a:xfrm>
                <a:off x="1917186" y="1415748"/>
                <a:ext cx="2560771" cy="1678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B076FF4-4D80-161E-6E8D-73FC6ACFEDBB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029" y="3101100"/>
                    <a:ext cx="868289" cy="161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r>
                      <a:rPr lang="en-US" sz="2400" dirty="0"/>
                      <a:t> (speed)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B076FF4-4D80-161E-6E8D-73FC6ACFED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029" y="3101100"/>
                    <a:ext cx="868289" cy="1618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9677" r="-2679" b="-5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59B68C9-AB17-D277-67FB-BEDC6ECF8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0144" y="1808040"/>
                    <a:ext cx="287043" cy="166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59B68C9-AB17-D277-67FB-BEDC6ECF8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0144" y="1808040"/>
                    <a:ext cx="287043" cy="1666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2632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ABC7CE-20C9-8863-1A9D-FC2353866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6990" y="1222771"/>
              <a:ext cx="1537990" cy="1393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7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Turns out, they’re ordered (and there’s also a “most probable” speed,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94597-8CA6-9D6C-8FB3-9EF3F70DF5E7}"/>
                  </a:ext>
                </a:extLst>
              </p:cNvPr>
              <p:cNvSpPr txBox="1"/>
              <p:nvPr/>
            </p:nvSpPr>
            <p:spPr>
              <a:xfrm>
                <a:off x="438402" y="1595612"/>
                <a:ext cx="6673490" cy="33775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400" dirty="0"/>
                  <a:t>(and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(and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(and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94597-8CA6-9D6C-8FB3-9EF3F70D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2" y="1595612"/>
                <a:ext cx="6673490" cy="3377528"/>
              </a:xfrm>
              <a:prstGeom prst="rect">
                <a:avLst/>
              </a:prstGeom>
              <a:blipFill>
                <a:blip r:embed="rId3"/>
                <a:stretch>
                  <a:fillRect l="-1518" t="-20149" b="-1865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4443626-E099-2ED1-F7C0-51B50ED345B6}"/>
              </a:ext>
            </a:extLst>
          </p:cNvPr>
          <p:cNvGrpSpPr/>
          <p:nvPr/>
        </p:nvGrpSpPr>
        <p:grpSpPr>
          <a:xfrm>
            <a:off x="7353444" y="1314484"/>
            <a:ext cx="4632081" cy="5000196"/>
            <a:chOff x="7353444" y="1314484"/>
            <a:chExt cx="4632081" cy="50001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58BBA0-F974-ABAF-2123-5CC5464E43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53444" y="1314484"/>
              <a:ext cx="4632081" cy="4992551"/>
              <a:chOff x="6679398" y="400083"/>
              <a:chExt cx="5389257" cy="580865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C6B6AE8-CF99-DFF6-49C8-A91F76D198BC}"/>
                  </a:ext>
                </a:extLst>
              </p:cNvPr>
              <p:cNvGrpSpPr/>
              <p:nvPr/>
            </p:nvGrpSpPr>
            <p:grpSpPr>
              <a:xfrm>
                <a:off x="6679398" y="400083"/>
                <a:ext cx="5389257" cy="5808652"/>
                <a:chOff x="6714123" y="1001977"/>
                <a:chExt cx="5389257" cy="580865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C1EB6B0-2348-BF95-936C-6DAA825AF313}"/>
                    </a:ext>
                  </a:extLst>
                </p:cNvPr>
                <p:cNvGrpSpPr/>
                <p:nvPr/>
              </p:nvGrpSpPr>
              <p:grpSpPr>
                <a:xfrm>
                  <a:off x="6714123" y="1001977"/>
                  <a:ext cx="5389257" cy="5808652"/>
                  <a:chOff x="5823454" y="731182"/>
                  <a:chExt cx="5272855" cy="4466836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1AE0C60D-8F57-FC2F-F885-8A0E424847EF}"/>
                      </a:ext>
                    </a:extLst>
                  </p:cNvPr>
                  <p:cNvGrpSpPr/>
                  <p:nvPr/>
                </p:nvGrpSpPr>
                <p:grpSpPr>
                  <a:xfrm>
                    <a:off x="5823454" y="731182"/>
                    <a:ext cx="5272855" cy="3935492"/>
                    <a:chOff x="1630144" y="1415748"/>
                    <a:chExt cx="2847813" cy="1847174"/>
                  </a:xfrm>
                </p:grpSpPr>
                <p:pic>
                  <p:nvPicPr>
                    <p:cNvPr id="18" name="Picture 2" descr="Maxwell-Boltzmann distribution pdf.svg">
                      <a:extLst>
                        <a:ext uri="{FF2B5EF4-FFF2-40B4-BE49-F238E27FC236}">
                          <a16:creationId xmlns:a16="http://schemas.microsoft.com/office/drawing/2014/main" id="{8C5BCA5C-241B-B2EC-42C5-BE8830A696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22" b="9868"/>
                    <a:stretch/>
                  </p:blipFill>
                  <p:spPr bwMode="auto">
                    <a:xfrm>
                      <a:off x="1917186" y="1415748"/>
                      <a:ext cx="2560771" cy="167801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7B076FF4-4D80-161E-6E8D-73FC6ACFEDB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2400" dirty="0"/>
                            <a:t> (speed)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7B076FF4-4D80-161E-6E8D-73FC6ACFEDB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t="-9677" r="-2679" b="-580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TextBox 19">
                          <a:extLst>
                            <a:ext uri="{FF2B5EF4-FFF2-40B4-BE49-F238E27FC236}">
                              <a16:creationId xmlns:a16="http://schemas.microsoft.com/office/drawing/2014/main" id="{659B68C9-AB17-D277-67FB-BEDC6ECF85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A91FC6EB-8E8B-394A-ABFD-DDABB48BA8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9302"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D9176AA-F567-AD51-25D5-0BAEE19C47D0}"/>
                      </a:ext>
                    </a:extLst>
                  </p:cNvPr>
                  <p:cNvGrpSpPr/>
                  <p:nvPr/>
                </p:nvGrpSpPr>
                <p:grpSpPr>
                  <a:xfrm>
                    <a:off x="8042029" y="4303631"/>
                    <a:ext cx="1392037" cy="894387"/>
                    <a:chOff x="6405446" y="3857319"/>
                    <a:chExt cx="1392037" cy="8943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F43D6329-E71B-C4E7-0C4A-BD3660095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F43D6329-E71B-C4E7-0C4A-BD3660095BB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0BA1F580-4DC3-CEDF-6C29-B9DFA213E5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993888" y="3857319"/>
                      <a:ext cx="803595" cy="51171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>
                      <a:extLst>
                        <a:ext uri="{FF2B5EF4-FFF2-40B4-BE49-F238E27FC236}">
                          <a16:creationId xmlns:a16="http://schemas.microsoft.com/office/drawing/2014/main" id="{37C86A4F-6C82-1EC4-4616-97B39E7FD4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511422" y="3859969"/>
                      <a:ext cx="132758" cy="50906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A85FFCDE-54EE-3082-37B2-CDD148F980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755155" y="3859968"/>
                      <a:ext cx="510857" cy="509066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48ABC7CE-20C9-8863-1A9D-FC23538663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76990" y="1222771"/>
                  <a:ext cx="1537990" cy="1393107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BBF1E39-0774-D003-98D0-32AB325151C7}"/>
                  </a:ext>
                </a:extLst>
              </p:cNvPr>
              <p:cNvGrpSpPr/>
              <p:nvPr/>
            </p:nvGrpSpPr>
            <p:grpSpPr>
              <a:xfrm>
                <a:off x="9077953" y="4228009"/>
                <a:ext cx="226426" cy="779834"/>
                <a:chOff x="9077953" y="4228009"/>
                <a:chExt cx="226426" cy="779834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04BE0095-38AF-BE29-E7E3-34A457E68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379" y="4284617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FD4CBEE2-F6A3-BBC7-3D49-58F7B995F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7953" y="4228009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9F938B-3320-56DE-D08C-B81EA31087D4}"/>
                </a:ext>
              </a:extLst>
            </p:cNvPr>
            <p:cNvCxnSpPr>
              <a:cxnSpLocks/>
            </p:cNvCxnSpPr>
            <p:nvPr/>
          </p:nvCxnSpPr>
          <p:spPr>
            <a:xfrm>
              <a:off x="9789283" y="4738255"/>
              <a:ext cx="0" cy="518969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BDF19A5-AEFF-AF86-9C68-D7C50F8DC9F4}"/>
                    </a:ext>
                  </a:extLst>
                </p:cNvPr>
                <p:cNvSpPr/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BDF19A5-AEFF-AF86-9C68-D7C50F8DC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1371A58-6CE6-EE1F-7486-36CA6A36C34C}"/>
                    </a:ext>
                  </a:extLst>
                </p:cNvPr>
                <p:cNvSpPr/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1371A58-6CE6-EE1F-7486-36CA6A36C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92A6291-6B15-CA8F-3916-1768148B2CED}"/>
                    </a:ext>
                  </a:extLst>
                </p:cNvPr>
                <p:cNvSpPr/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92A6291-6B15-CA8F-3916-1768148B2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BDDBDC-29C6-546F-44C6-191124ADF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5600" y="5263537"/>
              <a:ext cx="137990" cy="6157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291C05-5A3B-A914-FE22-3BD0877EDA4F}"/>
                </a:ext>
              </a:extLst>
            </p:cNvPr>
            <p:cNvCxnSpPr>
              <a:cxnSpLocks/>
            </p:cNvCxnSpPr>
            <p:nvPr/>
          </p:nvCxnSpPr>
          <p:spPr>
            <a:xfrm>
              <a:off x="9180047" y="4526320"/>
              <a:ext cx="503" cy="69989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56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11745" y="1486949"/>
            <a:ext cx="5699500" cy="2326715"/>
            <a:chOff x="1856511" y="661746"/>
            <a:chExt cx="6103829" cy="2349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707933" cy="46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707933" cy="466221"/>
                </a:xfrm>
                <a:prstGeom prst="rect">
                  <a:avLst/>
                </a:prstGeom>
                <a:blipFill>
                  <a:blip r:embed="rId3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273489" cy="480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273489" cy="480143"/>
                </a:xfrm>
                <a:prstGeom prst="rect">
                  <a:avLst/>
                </a:prstGeom>
                <a:blipFill>
                  <a:blip r:embed="rId5"/>
                  <a:stretch>
                    <a:fillRect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099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There are also algebraic expressions for these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C149C6-3E3D-9CDF-F505-264E5FACEAF3}"/>
              </a:ext>
            </a:extLst>
          </p:cNvPr>
          <p:cNvGrpSpPr/>
          <p:nvPr/>
        </p:nvGrpSpPr>
        <p:grpSpPr>
          <a:xfrm>
            <a:off x="7353444" y="1314484"/>
            <a:ext cx="4632081" cy="5000196"/>
            <a:chOff x="7353444" y="1314484"/>
            <a:chExt cx="4632081" cy="50001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27E500-0EFA-4E6A-6B81-702A01CF4A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53444" y="1314484"/>
              <a:ext cx="4632081" cy="4992551"/>
              <a:chOff x="6679398" y="400083"/>
              <a:chExt cx="5389257" cy="580865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4DD3170-BDF6-3663-ECE7-F6403A31BAA7}"/>
                  </a:ext>
                </a:extLst>
              </p:cNvPr>
              <p:cNvGrpSpPr/>
              <p:nvPr/>
            </p:nvGrpSpPr>
            <p:grpSpPr>
              <a:xfrm>
                <a:off x="6679398" y="400083"/>
                <a:ext cx="5389257" cy="5808652"/>
                <a:chOff x="6714123" y="1001977"/>
                <a:chExt cx="5389257" cy="580865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15F213E-A2A1-DEF8-B82E-4EF98283CF6F}"/>
                    </a:ext>
                  </a:extLst>
                </p:cNvPr>
                <p:cNvGrpSpPr/>
                <p:nvPr/>
              </p:nvGrpSpPr>
              <p:grpSpPr>
                <a:xfrm>
                  <a:off x="6714123" y="1001977"/>
                  <a:ext cx="5389257" cy="5808652"/>
                  <a:chOff x="5823454" y="731182"/>
                  <a:chExt cx="5272855" cy="4466836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D6858C2-630F-C1F8-6257-44E728BB0305}"/>
                      </a:ext>
                    </a:extLst>
                  </p:cNvPr>
                  <p:cNvGrpSpPr/>
                  <p:nvPr/>
                </p:nvGrpSpPr>
                <p:grpSpPr>
                  <a:xfrm>
                    <a:off x="5823454" y="731182"/>
                    <a:ext cx="5272855" cy="3935492"/>
                    <a:chOff x="1630144" y="1415748"/>
                    <a:chExt cx="2847813" cy="1847174"/>
                  </a:xfrm>
                </p:grpSpPr>
                <p:pic>
                  <p:nvPicPr>
                    <p:cNvPr id="48" name="Picture 2" descr="Maxwell-Boltzmann distribution pdf.svg">
                      <a:extLst>
                        <a:ext uri="{FF2B5EF4-FFF2-40B4-BE49-F238E27FC236}">
                          <a16:creationId xmlns:a16="http://schemas.microsoft.com/office/drawing/2014/main" id="{DF93EEF5-D211-8D89-BD2D-7F1EBAC4752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22" b="9868"/>
                    <a:stretch/>
                  </p:blipFill>
                  <p:spPr bwMode="auto">
                    <a:xfrm>
                      <a:off x="1917186" y="1415748"/>
                      <a:ext cx="2560771" cy="167801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41E64D0C-6C52-B227-DF40-F3DCDFD189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2400" dirty="0"/>
                            <a:t> (speed)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41E64D0C-6C52-B227-DF40-F3DCDFD1895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t="-9677" r="-2679" b="-580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466D2D0E-AD3B-DB72-CC27-04639E9C21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A91FC6EB-8E8B-394A-ABFD-DDABB48BA8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9302"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CBF521A2-C8B8-35E5-3E0B-2A8B07449671}"/>
                      </a:ext>
                    </a:extLst>
                  </p:cNvPr>
                  <p:cNvGrpSpPr/>
                  <p:nvPr/>
                </p:nvGrpSpPr>
                <p:grpSpPr>
                  <a:xfrm>
                    <a:off x="8042029" y="4303631"/>
                    <a:ext cx="1392037" cy="894387"/>
                    <a:chOff x="6405446" y="3857319"/>
                    <a:chExt cx="1392037" cy="8943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21C86BF-D92A-24BF-F703-B6799EC90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21C86BF-D92A-24BF-F703-B6799EC9088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964FD427-144A-A609-8AE8-65C38C7DE2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993888" y="3857319"/>
                      <a:ext cx="803595" cy="51171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ECDA9483-4069-F03C-1E03-46CAF72AEF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511422" y="3859969"/>
                      <a:ext cx="132758" cy="50906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D828E2AA-836C-87A5-CC84-596A05B9E9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755155" y="3859968"/>
                      <a:ext cx="510857" cy="509066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02A48CE6-243F-B121-F43D-28223ECA0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76990" y="1222771"/>
                  <a:ext cx="1537990" cy="1393107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1F94EEB-1ECF-8C16-31E2-796D41352246}"/>
                  </a:ext>
                </a:extLst>
              </p:cNvPr>
              <p:cNvGrpSpPr/>
              <p:nvPr/>
            </p:nvGrpSpPr>
            <p:grpSpPr>
              <a:xfrm>
                <a:off x="9077953" y="4228009"/>
                <a:ext cx="226426" cy="779834"/>
                <a:chOff x="9077953" y="4228009"/>
                <a:chExt cx="226426" cy="77983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C3C2A57-DC99-5127-F63D-FDB46652F2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379" y="4284617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E8ED475-2E2C-790D-2E1B-FBE9EE1A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7953" y="4228009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DA3C6-F04F-2E04-CD57-62D63334EC53}"/>
                </a:ext>
              </a:extLst>
            </p:cNvPr>
            <p:cNvCxnSpPr>
              <a:cxnSpLocks/>
            </p:cNvCxnSpPr>
            <p:nvPr/>
          </p:nvCxnSpPr>
          <p:spPr>
            <a:xfrm>
              <a:off x="9789283" y="4738255"/>
              <a:ext cx="0" cy="518969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095155D-CDB7-83D9-A4D8-A74C590D86B1}"/>
                    </a:ext>
                  </a:extLst>
                </p:cNvPr>
                <p:cNvSpPr/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095155D-CDB7-83D9-A4D8-A74C590D8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D3EB1E-420A-772A-F2E2-5EA5E9E1B5FD}"/>
                    </a:ext>
                  </a:extLst>
                </p:cNvPr>
                <p:cNvSpPr/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D3EB1E-420A-772A-F2E2-5EA5E9E1B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F1BFD11-A458-FE73-5C18-EBDCAA8F3238}"/>
                    </a:ext>
                  </a:extLst>
                </p:cNvPr>
                <p:cNvSpPr/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F1BFD11-A458-FE73-5C18-EBDCAA8F3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011645-5495-DBB3-EDC9-5185B955D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5600" y="5263537"/>
              <a:ext cx="137990" cy="6157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4DCDFC-853B-4CFE-9FDA-3AEC6BAAEF58}"/>
                </a:ext>
              </a:extLst>
            </p:cNvPr>
            <p:cNvCxnSpPr>
              <a:cxnSpLocks/>
            </p:cNvCxnSpPr>
            <p:nvPr/>
          </p:nvCxnSpPr>
          <p:spPr>
            <a:xfrm>
              <a:off x="9180047" y="4526320"/>
              <a:ext cx="503" cy="69989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586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3CA063-70CA-E331-F9DD-6E9C9E70357A}"/>
              </a:ext>
            </a:extLst>
          </p:cNvPr>
          <p:cNvGrpSpPr/>
          <p:nvPr/>
        </p:nvGrpSpPr>
        <p:grpSpPr>
          <a:xfrm>
            <a:off x="511744" y="3704914"/>
            <a:ext cx="5819403" cy="2213534"/>
            <a:chOff x="511744" y="3704914"/>
            <a:chExt cx="5819403" cy="2213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AA69CBA-EB1A-CD77-F0CB-A612AA620C88}"/>
                    </a:ext>
                  </a:extLst>
                </p:cNvPr>
                <p:cNvSpPr txBox="1"/>
                <p:nvPr/>
              </p:nvSpPr>
              <p:spPr>
                <a:xfrm>
                  <a:off x="511744" y="3704914"/>
                  <a:ext cx="5819403" cy="16484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8/2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AA69CBA-EB1A-CD77-F0CB-A612AA620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44" y="3704914"/>
                  <a:ext cx="5819403" cy="16484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76807E-1333-FF42-7D9C-0FF5DC9F9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265" y="3759448"/>
              <a:ext cx="3037449" cy="2159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8B8D0B-D35B-4175-F480-6837AD6826D9}"/>
              </a:ext>
            </a:extLst>
          </p:cNvPr>
          <p:cNvGrpSpPr/>
          <p:nvPr/>
        </p:nvGrpSpPr>
        <p:grpSpPr>
          <a:xfrm>
            <a:off x="7353444" y="1314484"/>
            <a:ext cx="4632081" cy="5000196"/>
            <a:chOff x="7353444" y="1314484"/>
            <a:chExt cx="4632081" cy="50001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6C2348-3760-2843-BA04-AAD34031E2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53444" y="1314484"/>
              <a:ext cx="4632081" cy="4992551"/>
              <a:chOff x="6679398" y="400083"/>
              <a:chExt cx="5389257" cy="580865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487C4C-417B-A971-5F6A-F944654B6533}"/>
                  </a:ext>
                </a:extLst>
              </p:cNvPr>
              <p:cNvGrpSpPr/>
              <p:nvPr/>
            </p:nvGrpSpPr>
            <p:grpSpPr>
              <a:xfrm>
                <a:off x="6679398" y="400083"/>
                <a:ext cx="5389257" cy="5808652"/>
                <a:chOff x="6714123" y="1001977"/>
                <a:chExt cx="5389257" cy="580865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6DB6606-91AB-12B2-9CE7-B30220962694}"/>
                    </a:ext>
                  </a:extLst>
                </p:cNvPr>
                <p:cNvGrpSpPr/>
                <p:nvPr/>
              </p:nvGrpSpPr>
              <p:grpSpPr>
                <a:xfrm>
                  <a:off x="6714123" y="1001977"/>
                  <a:ext cx="5389257" cy="5808652"/>
                  <a:chOff x="5823454" y="731182"/>
                  <a:chExt cx="5272855" cy="4466836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0B7A5D8-E378-1DE5-8668-8E546421DE58}"/>
                      </a:ext>
                    </a:extLst>
                  </p:cNvPr>
                  <p:cNvGrpSpPr/>
                  <p:nvPr/>
                </p:nvGrpSpPr>
                <p:grpSpPr>
                  <a:xfrm>
                    <a:off x="5823454" y="731182"/>
                    <a:ext cx="5272855" cy="3935492"/>
                    <a:chOff x="1630144" y="1415748"/>
                    <a:chExt cx="2847813" cy="1847174"/>
                  </a:xfrm>
                </p:grpSpPr>
                <p:pic>
                  <p:nvPicPr>
                    <p:cNvPr id="48" name="Picture 2" descr="Maxwell-Boltzmann distribution pdf.svg">
                      <a:extLst>
                        <a:ext uri="{FF2B5EF4-FFF2-40B4-BE49-F238E27FC236}">
                          <a16:creationId xmlns:a16="http://schemas.microsoft.com/office/drawing/2014/main" id="{7AF29633-ACE3-F55F-72D6-A280BC77A1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22" b="9868"/>
                    <a:stretch/>
                  </p:blipFill>
                  <p:spPr bwMode="auto">
                    <a:xfrm>
                      <a:off x="1917186" y="1415748"/>
                      <a:ext cx="2560771" cy="167801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5A2B6BD8-A26C-4DAC-B8D3-41CD0852593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2400" dirty="0"/>
                            <a:t> (speed)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5A2B6BD8-A26C-4DAC-B8D3-41CD0852593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t="-9677" r="-2679" b="-580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4B964AAC-B158-0F1C-F99B-FF85DC8DC3E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A91FC6EB-8E8B-394A-ABFD-DDABB48BA8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9302"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7609419C-DC31-E6D5-7903-4C8CE1B64990}"/>
                      </a:ext>
                    </a:extLst>
                  </p:cNvPr>
                  <p:cNvGrpSpPr/>
                  <p:nvPr/>
                </p:nvGrpSpPr>
                <p:grpSpPr>
                  <a:xfrm>
                    <a:off x="8042029" y="4303631"/>
                    <a:ext cx="1392037" cy="894387"/>
                    <a:chOff x="6405446" y="3857319"/>
                    <a:chExt cx="1392037" cy="8943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2047B79B-6B6E-D6AD-EDC2-A538E4E2F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2047B79B-6B6E-D6AD-EDC2-A538E4E2F97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3B0F275D-9F39-B247-2F66-62B9A3A586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993888" y="3857319"/>
                      <a:ext cx="803595" cy="51171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8D81E1AD-15DC-B00B-488B-37C34FE8A7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511422" y="3859969"/>
                      <a:ext cx="132758" cy="50906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D93CCD7D-4F07-44E0-8433-594749E911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755155" y="3859968"/>
                      <a:ext cx="510857" cy="509066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7064B5F6-A38B-3DA9-A3CE-92D5C9E4D9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76990" y="1222771"/>
                  <a:ext cx="1537990" cy="1393107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2DD9347-33EF-FF26-D2A8-CDB634347857}"/>
                  </a:ext>
                </a:extLst>
              </p:cNvPr>
              <p:cNvGrpSpPr/>
              <p:nvPr/>
            </p:nvGrpSpPr>
            <p:grpSpPr>
              <a:xfrm>
                <a:off x="9077953" y="4228009"/>
                <a:ext cx="226426" cy="779834"/>
                <a:chOff x="9077953" y="4228009"/>
                <a:chExt cx="226426" cy="77983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42A1BB2-B66F-E2E0-F0D0-EFCC359D5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379" y="4284617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90FF554-F39F-4CB4-30B9-6ACBD14AA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7953" y="4228009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108B7-C70A-1052-B1AD-7E1D6927A33B}"/>
                </a:ext>
              </a:extLst>
            </p:cNvPr>
            <p:cNvCxnSpPr>
              <a:cxnSpLocks/>
            </p:cNvCxnSpPr>
            <p:nvPr/>
          </p:nvCxnSpPr>
          <p:spPr>
            <a:xfrm>
              <a:off x="9789283" y="4738255"/>
              <a:ext cx="0" cy="518969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E87C5CA-E191-2613-EBC6-559A9CF1B955}"/>
                    </a:ext>
                  </a:extLst>
                </p:cNvPr>
                <p:cNvSpPr/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E87C5CA-E191-2613-EBC6-559A9CF1B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5DE49E-5BC7-A23C-D302-60D00BFA6674}"/>
                    </a:ext>
                  </a:extLst>
                </p:cNvPr>
                <p:cNvSpPr/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5DE49E-5BC7-A23C-D302-60D00BFA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2182183-3B83-8C0F-0E59-C8B9048858B9}"/>
                    </a:ext>
                  </a:extLst>
                </p:cNvPr>
                <p:cNvSpPr/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2182183-3B83-8C0F-0E59-C8B904885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80FABD-788C-0196-121A-08AA579A6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5600" y="5263537"/>
              <a:ext cx="137990" cy="6157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15AEF6-35B5-CD3F-DB78-62FF16666D32}"/>
                </a:ext>
              </a:extLst>
            </p:cNvPr>
            <p:cNvCxnSpPr>
              <a:cxnSpLocks/>
            </p:cNvCxnSpPr>
            <p:nvPr/>
          </p:nvCxnSpPr>
          <p:spPr>
            <a:xfrm>
              <a:off x="9180047" y="4526320"/>
              <a:ext cx="503" cy="69989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A00CAD-D443-21EB-B9F8-F044CB29C553}"/>
              </a:ext>
            </a:extLst>
          </p:cNvPr>
          <p:cNvGrpSpPr/>
          <p:nvPr/>
        </p:nvGrpSpPr>
        <p:grpSpPr>
          <a:xfrm>
            <a:off x="511745" y="1486949"/>
            <a:ext cx="5699500" cy="2326715"/>
            <a:chOff x="1856511" y="661746"/>
            <a:chExt cx="6103829" cy="2349677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887D245F-4D06-C18F-0991-278216290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97512B8-6361-0201-55E2-CF7CC46EDE38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707933" cy="46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97512B8-6361-0201-55E2-CF7CC46ED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707933" cy="466221"/>
                </a:xfrm>
                <a:prstGeom prst="rect">
                  <a:avLst/>
                </a:prstGeom>
                <a:blipFill>
                  <a:blip r:embed="rId15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B66CCBF-2A20-B483-7CB3-D55401E0B246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4439EEA-32B0-FFC2-58E5-1666DAD2819C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273489" cy="480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4439EEA-32B0-FFC2-58E5-1666DAD28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273489" cy="480143"/>
                </a:xfrm>
                <a:prstGeom prst="rect">
                  <a:avLst/>
                </a:prstGeom>
                <a:blipFill>
                  <a:blip r:embed="rId17"/>
                  <a:stretch>
                    <a:fillRect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2AC0711-D819-B201-E189-560C167054D7}"/>
              </a:ext>
            </a:extLst>
          </p:cNvPr>
          <p:cNvSpPr txBox="1"/>
          <p:nvPr/>
        </p:nvSpPr>
        <p:spPr>
          <a:xfrm>
            <a:off x="0" y="0"/>
            <a:ext cx="1219099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our analytical (algebraic) results to demonstrate the ordering</a:t>
            </a:r>
          </a:p>
        </p:txBody>
      </p:sp>
    </p:spTree>
    <p:extLst>
      <p:ext uri="{BB962C8B-B14F-4D97-AF65-F5344CB8AC3E}">
        <p14:creationId xmlns:p14="http://schemas.microsoft.com/office/powerpoint/2010/main" val="23075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8E4B1-B136-21CF-5292-D1DBD1A8B9C4}"/>
              </a:ext>
            </a:extLst>
          </p:cNvPr>
          <p:cNvGrpSpPr/>
          <p:nvPr/>
        </p:nvGrpSpPr>
        <p:grpSpPr>
          <a:xfrm>
            <a:off x="511745" y="1486949"/>
            <a:ext cx="5699500" cy="2326715"/>
            <a:chOff x="1856511" y="661746"/>
            <a:chExt cx="6103829" cy="23496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7D3C85-F9B6-8E2B-B10D-535FEFDA5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4F2D637-96AD-0337-516C-6841C692E00E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707933" cy="46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4F2D637-96AD-0337-516C-6841C692E0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707933" cy="466221"/>
                </a:xfrm>
                <a:prstGeom prst="rect">
                  <a:avLst/>
                </a:prstGeom>
                <a:blipFill>
                  <a:blip r:embed="rId3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8E67C4-018E-7A2D-1E1C-2C52BF1BC2F7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11BF5FA-49B8-D1FF-41D4-56C7C1CD5A77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273489" cy="480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11BF5FA-49B8-D1FF-41D4-56C7C1CD5A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273489" cy="480143"/>
                </a:xfrm>
                <a:prstGeom prst="rect">
                  <a:avLst/>
                </a:prstGeom>
                <a:blipFill>
                  <a:blip r:embed="rId5"/>
                  <a:stretch>
                    <a:fillRect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B9363C-66EE-6622-093A-18B8DBF79B37}"/>
              </a:ext>
            </a:extLst>
          </p:cNvPr>
          <p:cNvGrpSpPr/>
          <p:nvPr/>
        </p:nvGrpSpPr>
        <p:grpSpPr>
          <a:xfrm>
            <a:off x="7353444" y="1314484"/>
            <a:ext cx="4632081" cy="5000196"/>
            <a:chOff x="7353444" y="1314484"/>
            <a:chExt cx="4632081" cy="500019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CDC921-A4A1-36A9-0CA8-68A066A82D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53444" y="1314484"/>
              <a:ext cx="4632081" cy="4992551"/>
              <a:chOff x="6679398" y="400083"/>
              <a:chExt cx="5389257" cy="580865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992C083-EDA2-8558-7736-12B87461E69F}"/>
                  </a:ext>
                </a:extLst>
              </p:cNvPr>
              <p:cNvGrpSpPr/>
              <p:nvPr/>
            </p:nvGrpSpPr>
            <p:grpSpPr>
              <a:xfrm>
                <a:off x="6679398" y="400083"/>
                <a:ext cx="5389257" cy="5808652"/>
                <a:chOff x="6714123" y="1001977"/>
                <a:chExt cx="5389257" cy="580865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FFE5BE5-1418-A96A-3762-B996DEE10F2F}"/>
                    </a:ext>
                  </a:extLst>
                </p:cNvPr>
                <p:cNvGrpSpPr/>
                <p:nvPr/>
              </p:nvGrpSpPr>
              <p:grpSpPr>
                <a:xfrm>
                  <a:off x="6714123" y="1001977"/>
                  <a:ext cx="5389257" cy="5808652"/>
                  <a:chOff x="5823454" y="731182"/>
                  <a:chExt cx="5272855" cy="446683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17DCF415-DE37-BFF0-D24C-4099E737DF9E}"/>
                      </a:ext>
                    </a:extLst>
                  </p:cNvPr>
                  <p:cNvGrpSpPr/>
                  <p:nvPr/>
                </p:nvGrpSpPr>
                <p:grpSpPr>
                  <a:xfrm>
                    <a:off x="5823454" y="731182"/>
                    <a:ext cx="5272855" cy="3935492"/>
                    <a:chOff x="1630144" y="1415748"/>
                    <a:chExt cx="2847813" cy="1847174"/>
                  </a:xfrm>
                </p:grpSpPr>
                <p:pic>
                  <p:nvPicPr>
                    <p:cNvPr id="51" name="Picture 2" descr="Maxwell-Boltzmann distribution pdf.svg">
                      <a:extLst>
                        <a:ext uri="{FF2B5EF4-FFF2-40B4-BE49-F238E27FC236}">
                          <a16:creationId xmlns:a16="http://schemas.microsoft.com/office/drawing/2014/main" id="{2806464C-4235-9C56-7788-AA2FEE2AFF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22" b="9868"/>
                    <a:stretch/>
                  </p:blipFill>
                  <p:spPr bwMode="auto">
                    <a:xfrm>
                      <a:off x="1917186" y="1415748"/>
                      <a:ext cx="2560771" cy="167801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D1AD1FE1-E22F-B371-D223-63E4CFD855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2400" dirty="0"/>
                            <a:t> (speed)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D1AD1FE1-E22F-B371-D223-63E4CFD855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2029" y="3101100"/>
                          <a:ext cx="868289" cy="16182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t="-9677" r="-2679" b="-580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C11D60EA-B236-94C9-5CA2-184B5B3A93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A91FC6EB-8E8B-394A-ABFD-DDABB48BA8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0144" y="1808040"/>
                          <a:ext cx="287043" cy="16663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9302"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41B6665B-25B0-532E-C6F4-B88CBB353086}"/>
                      </a:ext>
                    </a:extLst>
                  </p:cNvPr>
                  <p:cNvGrpSpPr/>
                  <p:nvPr/>
                </p:nvGrpSpPr>
                <p:grpSpPr>
                  <a:xfrm>
                    <a:off x="8042029" y="4303631"/>
                    <a:ext cx="1392037" cy="894387"/>
                    <a:chOff x="6405446" y="3857319"/>
                    <a:chExt cx="1392037" cy="8943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37B55AF4-795B-173F-8EA1-8B007EA6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37B55AF4-795B-173F-8EA1-8B007EA65CF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05446" y="4338654"/>
                          <a:ext cx="460348" cy="41305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FEF88A99-83C6-08F7-4A8C-4C1BC6B634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993888" y="3857319"/>
                      <a:ext cx="803595" cy="51171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944678B2-28D7-18D6-0EA7-251721FDD0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511422" y="3859969"/>
                      <a:ext cx="132758" cy="509065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CFB0E748-74A8-68B3-7A43-BF1D2D3E67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755155" y="3859968"/>
                      <a:ext cx="510857" cy="509066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4EEF0C3E-257B-BC88-1D0E-336FB9BB7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76990" y="1222771"/>
                  <a:ext cx="1537990" cy="1393107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EA2DE9-CB93-98F6-C434-21793DDC34F0}"/>
                  </a:ext>
                </a:extLst>
              </p:cNvPr>
              <p:cNvGrpSpPr/>
              <p:nvPr/>
            </p:nvGrpSpPr>
            <p:grpSpPr>
              <a:xfrm>
                <a:off x="9077953" y="4228009"/>
                <a:ext cx="226426" cy="779834"/>
                <a:chOff x="9077953" y="4228009"/>
                <a:chExt cx="226426" cy="779834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64CBE5E-00AD-463D-AE21-98CEDF11B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379" y="4284617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901827B-7FCE-75FA-1DA5-9A279239E5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7953" y="4228009"/>
                  <a:ext cx="0" cy="723226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F6C3E5-1083-D833-998F-BA5B57CDFA57}"/>
                </a:ext>
              </a:extLst>
            </p:cNvPr>
            <p:cNvCxnSpPr>
              <a:cxnSpLocks/>
            </p:cNvCxnSpPr>
            <p:nvPr/>
          </p:nvCxnSpPr>
          <p:spPr>
            <a:xfrm>
              <a:off x="9789283" y="4738255"/>
              <a:ext cx="0" cy="518969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89D3D3-A45E-13E4-A2A9-508E389765FD}"/>
                    </a:ext>
                  </a:extLst>
                </p:cNvPr>
                <p:cNvSpPr/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89D3D3-A45E-13E4-A2A9-508E38976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183" y="5842410"/>
                  <a:ext cx="40440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065BAA3-3012-743F-1844-0525C5FD17BC}"/>
                    </a:ext>
                  </a:extLst>
                </p:cNvPr>
                <p:cNvSpPr/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065BAA3-3012-743F-1844-0525C5FD17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786" y="5853015"/>
                  <a:ext cx="40440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734B002-7047-7F38-361A-EE1B5FCBFA93}"/>
                    </a:ext>
                  </a:extLst>
                </p:cNvPr>
                <p:cNvSpPr/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734B002-7047-7F38-361A-EE1B5FCBFA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408" y="5832515"/>
                  <a:ext cx="53142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22DEEDD-D776-DD30-D459-32085656E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5600" y="5263537"/>
              <a:ext cx="137990" cy="6157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406667-A914-37CA-8655-31A9DC80F668}"/>
                </a:ext>
              </a:extLst>
            </p:cNvPr>
            <p:cNvCxnSpPr>
              <a:cxnSpLocks/>
            </p:cNvCxnSpPr>
            <p:nvPr/>
          </p:nvCxnSpPr>
          <p:spPr>
            <a:xfrm>
              <a:off x="9180047" y="4526320"/>
              <a:ext cx="503" cy="69989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BE953A-2CBA-5B7D-CC40-D02D9B3047D8}"/>
                  </a:ext>
                </a:extLst>
              </p:cNvPr>
              <p:cNvSpPr txBox="1"/>
              <p:nvPr/>
            </p:nvSpPr>
            <p:spPr>
              <a:xfrm>
                <a:off x="511744" y="3704914"/>
                <a:ext cx="5819403" cy="164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8/2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BE953A-2CBA-5B7D-CC40-D02D9B304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4" y="3704914"/>
                <a:ext cx="5819403" cy="1648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9DE569D-CB35-B265-A6E2-72A9C50D407E}"/>
              </a:ext>
            </a:extLst>
          </p:cNvPr>
          <p:cNvSpPr txBox="1"/>
          <p:nvPr/>
        </p:nvSpPr>
        <p:spPr>
          <a:xfrm>
            <a:off x="0" y="0"/>
            <a:ext cx="1219099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our analytical (algebraic) results to demonstrate the ordering</a:t>
            </a:r>
          </a:p>
        </p:txBody>
      </p:sp>
    </p:spTree>
    <p:extLst>
      <p:ext uri="{BB962C8B-B14F-4D97-AF65-F5344CB8AC3E}">
        <p14:creationId xmlns:p14="http://schemas.microsoft.com/office/powerpoint/2010/main" val="191985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9A1EA2-DFB5-4221-D185-D88056062030}"/>
              </a:ext>
            </a:extLst>
          </p:cNvPr>
          <p:cNvGrpSpPr/>
          <p:nvPr/>
        </p:nvGrpSpPr>
        <p:grpSpPr>
          <a:xfrm>
            <a:off x="-2764050" y="518747"/>
            <a:ext cx="14850033" cy="4210861"/>
            <a:chOff x="-2764050" y="1504396"/>
            <a:chExt cx="14850033" cy="42108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C5258F-D2CE-2048-9F9A-A3299B1B9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520" t="11406" r="21348" b="64728"/>
            <a:stretch/>
          </p:blipFill>
          <p:spPr>
            <a:xfrm>
              <a:off x="4940135" y="1504396"/>
              <a:ext cx="7145848" cy="323918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61D19B9-9074-5C4F-9E42-B49CA272996B}"/>
                    </a:ext>
                  </a:extLst>
                </p:cNvPr>
                <p:cNvSpPr txBox="1"/>
                <p:nvPr/>
              </p:nvSpPr>
              <p:spPr>
                <a:xfrm>
                  <a:off x="228504" y="1677886"/>
                  <a:ext cx="4711631" cy="322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61D19B9-9074-5C4F-9E42-B49CA2729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04" y="1677886"/>
                  <a:ext cx="4711631" cy="3228384"/>
                </a:xfrm>
                <a:prstGeom prst="rect">
                  <a:avLst/>
                </a:prstGeom>
                <a:blipFill>
                  <a:blip r:embed="rId3"/>
                  <a:stretch>
                    <a:fillRect t="-47451" b="-6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>
              <a:extLst>
                <a:ext uri="{FF2B5EF4-FFF2-40B4-BE49-F238E27FC236}">
                  <a16:creationId xmlns:a16="http://schemas.microsoft.com/office/drawing/2014/main" id="{4BFAB8FC-70D3-0549-94C8-D1A4BB2CA8AF}"/>
                </a:ext>
              </a:extLst>
            </p:cNvPr>
            <p:cNvSpPr/>
            <p:nvPr/>
          </p:nvSpPr>
          <p:spPr>
            <a:xfrm>
              <a:off x="-2764050" y="2139894"/>
              <a:ext cx="12869951" cy="3575363"/>
            </a:xfrm>
            <a:prstGeom prst="arc">
              <a:avLst>
                <a:gd name="adj1" fmla="val 17557380"/>
                <a:gd name="adj2" fmla="val 21035677"/>
              </a:avLst>
            </a:prstGeom>
            <a:ln w="63500">
              <a:solidFill>
                <a:schemeClr val="accent1"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2981E6-A59C-41D7-7F49-6D14838E5AC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… where did those analytical results come from?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67C046-9744-D4B1-F826-0F14867F2032}"/>
                  </a:ext>
                </a:extLst>
              </p:cNvPr>
              <p:cNvSpPr txBox="1"/>
              <p:nvPr/>
            </p:nvSpPr>
            <p:spPr>
              <a:xfrm>
                <a:off x="430306" y="4030168"/>
                <a:ext cx="11557802" cy="25958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practice, make sure you can derive formulas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Then: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Derive a formula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Derive a formula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&gt;+ &lt;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. This will require integration of expressions like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From there, derive a formula for the average kinetic energy of a mole of molecules,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(&lt;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&gt;+ &lt;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&gt;+ &lt;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67C046-9744-D4B1-F826-0F14867F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4030168"/>
                <a:ext cx="11557802" cy="2595839"/>
              </a:xfrm>
              <a:prstGeom prst="rect">
                <a:avLst/>
              </a:prstGeom>
              <a:blipFill>
                <a:blip r:embed="rId4"/>
                <a:stretch>
                  <a:fillRect l="-768" t="-966" b="-57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88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CE696-3094-B5CA-C145-5208FCB029A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Finishing up the “Moments” CGI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B866E-5523-1885-0454-445DBA10F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01"/>
          <a:stretch/>
        </p:blipFill>
        <p:spPr>
          <a:xfrm>
            <a:off x="211390" y="1145873"/>
            <a:ext cx="9921281" cy="1180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FBC010-9AEC-1FB4-C000-8D787F93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9" y="2686602"/>
            <a:ext cx="11472074" cy="28266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876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366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82</cp:revision>
  <dcterms:created xsi:type="dcterms:W3CDTF">2021-09-15T13:12:24Z</dcterms:created>
  <dcterms:modified xsi:type="dcterms:W3CDTF">2024-09-08T22:14:13Z</dcterms:modified>
</cp:coreProperties>
</file>