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9" r:id="rId2"/>
    <p:sldId id="263" r:id="rId3"/>
    <p:sldId id="341" r:id="rId4"/>
    <p:sldId id="3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13D5-8843-A06B-EEB8-E2203117C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9208E-99FE-0210-B4F5-B23B55B40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C8293-7B29-0E90-20FF-603F2E08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1C06-B195-6841-AAF2-1D0B8529C38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1C88-A561-9AF5-B9E2-6DE8BD72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28C1-B62F-D925-CC17-F652E5B8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0929-D0D6-9943-8284-76D63AB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B43-6BF8-493C-B05C-890A0F5C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4174D-0B27-EF37-4532-3324035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68C9-F901-C517-97EB-3491F5D7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1C06-B195-6841-AAF2-1D0B8529C38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2522-0547-5F05-AE5F-8E19973A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08B8-057F-EDCB-905D-B0861862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0929-D0D6-9943-8284-76D63AB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78703-652B-F901-5E3E-57C6B2425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A71CF-4629-9C81-714F-84C583B2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E07B-0AE1-9341-C7E8-F0FD9DD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1C06-B195-6841-AAF2-1D0B8529C38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9B9DF-D5E6-4D38-597C-66BCA17C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30CC-CF56-A78A-1B26-831F10C9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0929-D0D6-9943-8284-76D63AB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0A63-FD77-2221-F6D5-AB05F166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BBFE-A18F-B156-F526-6132AA71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081C-CDF1-AC47-6831-E44A31D4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1C06-B195-6841-AAF2-1D0B8529C38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6A5C-0A02-9DAE-9B3D-A5C58413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E80A-F030-534C-8FDF-CAAFE1D2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0929-D0D6-9943-8284-76D63AB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4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4FD8-2E56-2EA3-0671-01647191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D661-C5AF-BD24-63CC-62CB289F1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E8C8-0A89-E51E-0901-29C3B137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1C06-B195-6841-AAF2-1D0B8529C38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B638-41C8-9194-B88E-909B5992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7234-4893-89CE-CEE2-A2FD4555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0929-D0D6-9943-8284-76D63AB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D828-66C2-C426-75B2-55928F64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D6F0-F882-9145-EBBF-9DBAFEE2D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694C4-9DA4-08FA-6268-8CA5F9828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7A5E2-4EE9-27E1-1509-910AB1ED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1C06-B195-6841-AAF2-1D0B8529C38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C3CE2-F030-7CDA-1CFA-80E4D597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FC1A5-CC89-4293-A73C-EAEDE05A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0929-D0D6-9943-8284-76D63AB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9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AC16-1D00-F45D-FDF6-C2AE783B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52D6-913D-0D96-B5D9-43C58F4E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72358-DA7D-21CD-FB3A-FD00750E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957DD-7E15-AD70-9122-E1386445E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66AE5-0CBC-F203-6234-60B3199E5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37EA7-7B8A-0464-B964-0D503164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1C06-B195-6841-AAF2-1D0B8529C383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22CC8-307F-D90E-598B-6CD88F09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C8045-FC18-4AB9-AD3C-FE4E6C98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0929-D0D6-9943-8284-76D63AB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3E6D-B0E3-9CD4-FED1-96ED43EB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CEF5B-1F33-5818-2996-3C5773FF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1C06-B195-6841-AAF2-1D0B8529C383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39D11-D3CF-E2B7-B5A4-B6485B11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BA272-C306-23A0-B5F8-2DA256A7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0929-D0D6-9943-8284-76D63AB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7850F-77DC-C131-8806-207729B0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1C06-B195-6841-AAF2-1D0B8529C383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C7B31-0A99-8FB2-B1FA-2F2D6D2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B0BA0-F65B-86DB-41CF-979EF485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0929-D0D6-9943-8284-76D63AB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5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C582-D0C1-5ABE-C2D3-0CA3BFDC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A760-722A-CD8B-580C-D13DFEB6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3F2E9-9EBB-5B79-FD0A-BDA0E8F7C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65B41-EBC5-6B6D-FA91-6723C2AA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1C06-B195-6841-AAF2-1D0B8529C38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7908B-7E03-CA20-1834-AD333BC7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2F3B7-8EE2-39B3-46A1-5B9F73C1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0929-D0D6-9943-8284-76D63AB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9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D848-DAE1-277B-2EB2-834E3C71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422AB-0C0A-4B84-5BF9-E85015810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27077-090F-ADBD-643C-79F26569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8B4B6-AC7F-594A-E53D-E0B66111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1C06-B195-6841-AAF2-1D0B8529C38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4F51-1772-F24C-6E9A-795DFA4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24029-F11A-2E8C-572E-1C32EC67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0929-D0D6-9943-8284-76D63AB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FC44F-5DCD-94F8-B124-1FC0F8F4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39A82-423C-9361-FE61-4E002A7E8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0C19-464B-C3A7-A433-0C73D9D4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31C06-B195-6841-AAF2-1D0B8529C38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967C-86F3-9F6B-E071-58C2A1A87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0F8C-48EA-3D32-CB64-0FAB6E655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0929-D0D6-9943-8284-76D63AB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0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979226" y="2549354"/>
                <a:ext cx="9898570" cy="206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𝑹𝑻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8.314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298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26" y="2549354"/>
                <a:ext cx="9898570" cy="206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63547E-3D14-153D-6049-D06AA0B5599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We’ve already talked about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at room temperature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63547E-3D14-153D-6049-D06AA0B55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blipFill>
                <a:blip r:embed="rId3"/>
                <a:stretch>
                  <a:fillRect l="-83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0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922A69-B7C6-E4C3-1B4F-8FF457F6285A}"/>
              </a:ext>
            </a:extLst>
          </p:cNvPr>
          <p:cNvGrpSpPr>
            <a:grpSpLocks noChangeAspect="1"/>
          </p:cNvGrpSpPr>
          <p:nvPr/>
        </p:nvGrpSpPr>
        <p:grpSpPr>
          <a:xfrm>
            <a:off x="1565564" y="2329051"/>
            <a:ext cx="2308173" cy="3255434"/>
            <a:chOff x="7837624" y="2023030"/>
            <a:chExt cx="2714006" cy="382781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886288-84BE-A946-ACE6-F293DCE511BE}"/>
                </a:ext>
              </a:extLst>
            </p:cNvPr>
            <p:cNvGrpSpPr/>
            <p:nvPr/>
          </p:nvGrpSpPr>
          <p:grpSpPr>
            <a:xfrm>
              <a:off x="8768067" y="2710500"/>
              <a:ext cx="1486525" cy="701308"/>
              <a:chOff x="9084039" y="4864353"/>
              <a:chExt cx="1486525" cy="63668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FCD3A94-CF8B-184C-9807-B90DAB9DDC9E}"/>
                  </a:ext>
                </a:extLst>
              </p:cNvPr>
              <p:cNvSpPr/>
              <p:nvPr/>
            </p:nvSpPr>
            <p:spPr>
              <a:xfrm>
                <a:off x="9084039" y="4864353"/>
                <a:ext cx="584617" cy="554636"/>
              </a:xfrm>
              <a:prstGeom prst="ellipse">
                <a:avLst/>
              </a:prstGeom>
              <a:solidFill>
                <a:schemeClr val="tx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B3CFF3-4E4B-164E-828E-CDA20BE7E4DF}"/>
                  </a:ext>
                </a:extLst>
              </p:cNvPr>
              <p:cNvSpPr/>
              <p:nvPr/>
            </p:nvSpPr>
            <p:spPr>
              <a:xfrm>
                <a:off x="9985947" y="4946403"/>
                <a:ext cx="584617" cy="554636"/>
              </a:xfrm>
              <a:prstGeom prst="ellipse">
                <a:avLst/>
              </a:prstGeom>
              <a:solidFill>
                <a:schemeClr val="accent1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060469-1E4D-D74F-B1ED-0570B6FEB12B}"/>
                </a:ext>
              </a:extLst>
            </p:cNvPr>
            <p:cNvCxnSpPr>
              <a:cxnSpLocks/>
            </p:cNvCxnSpPr>
            <p:nvPr/>
          </p:nvCxnSpPr>
          <p:spPr>
            <a:xfrm>
              <a:off x="9374155" y="3043876"/>
              <a:ext cx="274349" cy="37008"/>
            </a:xfrm>
            <a:prstGeom prst="line">
              <a:avLst/>
            </a:prstGeom>
            <a:ln w="127000">
              <a:solidFill>
                <a:srgbClr val="7030A0">
                  <a:alpha val="5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D39465-8E73-5C48-B792-4A2361F16E52}"/>
                </a:ext>
              </a:extLst>
            </p:cNvPr>
            <p:cNvSpPr txBox="1"/>
            <p:nvPr/>
          </p:nvSpPr>
          <p:spPr>
            <a:xfrm>
              <a:off x="8877016" y="2781660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FF7063-C488-2142-AD1B-2418595E2457}"/>
                </a:ext>
              </a:extLst>
            </p:cNvPr>
            <p:cNvSpPr txBox="1"/>
            <p:nvPr/>
          </p:nvSpPr>
          <p:spPr>
            <a:xfrm>
              <a:off x="9768592" y="2882370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8F237A84-AF0F-D147-B05A-DB0CF1FF0A6C}"/>
                </a:ext>
              </a:extLst>
            </p:cNvPr>
            <p:cNvSpPr/>
            <p:nvPr/>
          </p:nvSpPr>
          <p:spPr>
            <a:xfrm rot="1151003">
              <a:off x="8611627" y="3600701"/>
              <a:ext cx="448122" cy="9986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5F25354-72CC-664C-A994-9B8CBF4EE92A}"/>
                    </a:ext>
                  </a:extLst>
                </p:cNvPr>
                <p:cNvSpPr/>
                <p:nvPr/>
              </p:nvSpPr>
              <p:spPr>
                <a:xfrm>
                  <a:off x="9211377" y="3866169"/>
                  <a:ext cx="1340253" cy="6183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5F25354-72CC-664C-A994-9B8CBF4EE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377" y="3866169"/>
                  <a:ext cx="1340253" cy="618311"/>
                </a:xfrm>
                <a:prstGeom prst="rect">
                  <a:avLst/>
                </a:prstGeom>
                <a:blipFill>
                  <a:blip r:embed="rId2"/>
                  <a:stretch>
                    <a:fillRect b="-2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2D69574-476C-744A-A126-E03742EEB0C5}"/>
                </a:ext>
              </a:extLst>
            </p:cNvPr>
            <p:cNvGrpSpPr/>
            <p:nvPr/>
          </p:nvGrpSpPr>
          <p:grpSpPr>
            <a:xfrm>
              <a:off x="7837624" y="5058471"/>
              <a:ext cx="1009137" cy="792378"/>
              <a:chOff x="7837624" y="5058471"/>
              <a:chExt cx="1009137" cy="79237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23656F3-6CCE-EA4F-A09C-BD6803C831BA}"/>
                  </a:ext>
                </a:extLst>
              </p:cNvPr>
              <p:cNvGrpSpPr/>
              <p:nvPr/>
            </p:nvGrpSpPr>
            <p:grpSpPr>
              <a:xfrm>
                <a:off x="7837624" y="5058471"/>
                <a:ext cx="945324" cy="792378"/>
                <a:chOff x="8222635" y="1112113"/>
                <a:chExt cx="945324" cy="79237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72FBD7D-EA38-A04D-B960-4DF60E1091EE}"/>
                    </a:ext>
                  </a:extLst>
                </p:cNvPr>
                <p:cNvSpPr/>
                <p:nvPr/>
              </p:nvSpPr>
              <p:spPr>
                <a:xfrm>
                  <a:off x="8222635" y="1293561"/>
                  <a:ext cx="584617" cy="61093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933B48E-8E84-AE4A-8E53-9C964300F675}"/>
                    </a:ext>
                  </a:extLst>
                </p:cNvPr>
                <p:cNvSpPr/>
                <p:nvPr/>
              </p:nvSpPr>
              <p:spPr>
                <a:xfrm>
                  <a:off x="8583342" y="1112113"/>
                  <a:ext cx="584617" cy="61093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192E0C-F19F-AC4D-A907-EC74BC1405A7}"/>
                  </a:ext>
                </a:extLst>
              </p:cNvPr>
              <p:cNvSpPr txBox="1"/>
              <p:nvPr/>
            </p:nvSpPr>
            <p:spPr>
              <a:xfrm>
                <a:off x="7921531" y="5317416"/>
                <a:ext cx="538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9D7D38-A256-6743-BC4D-3582E4F58FB9}"/>
                  </a:ext>
                </a:extLst>
              </p:cNvPr>
              <p:cNvSpPr txBox="1"/>
              <p:nvPr/>
            </p:nvSpPr>
            <p:spPr>
              <a:xfrm>
                <a:off x="8308294" y="5105394"/>
                <a:ext cx="538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2403C8-B6DA-D042-858C-8B1A8A05009A}"/>
                    </a:ext>
                  </a:extLst>
                </p:cNvPr>
                <p:cNvSpPr/>
                <p:nvPr/>
              </p:nvSpPr>
              <p:spPr>
                <a:xfrm>
                  <a:off x="8992597" y="2023030"/>
                  <a:ext cx="1037463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kJ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2403C8-B6DA-D042-858C-8B1A8A050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597" y="2023030"/>
                  <a:ext cx="1037463" cy="618311"/>
                </a:xfrm>
                <a:prstGeom prst="rect">
                  <a:avLst/>
                </a:prstGeom>
                <a:blipFill>
                  <a:blip r:embed="rId3"/>
                  <a:stretch>
                    <a:fillRect r="-8451" b="-23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5134E2-5331-F606-CEFC-650CC3F562B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3139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 And of the importance of the fact that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(at room T) 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5134E2-5331-F606-CEFC-650CC3F56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31391"/>
              </a:xfrm>
              <a:prstGeom prst="rect">
                <a:avLst/>
              </a:prstGeom>
              <a:blipFill>
                <a:blip r:embed="rId4"/>
                <a:stretch>
                  <a:fillRect l="-83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7DF835-A663-A018-F857-707ED84A6F73}"/>
              </a:ext>
            </a:extLst>
          </p:cNvPr>
          <p:cNvSpPr txBox="1"/>
          <p:nvPr/>
        </p:nvSpPr>
        <p:spPr>
          <a:xfrm>
            <a:off x="1341057" y="1614808"/>
            <a:ext cx="4560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Covalent bonds after a collision …</a:t>
            </a:r>
          </a:p>
          <a:p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85C30A-4307-EB82-6904-C78EEB0BFE16}"/>
              </a:ext>
            </a:extLst>
          </p:cNvPr>
          <p:cNvGrpSpPr>
            <a:grpSpLocks noChangeAspect="1"/>
          </p:cNvGrpSpPr>
          <p:nvPr/>
        </p:nvGrpSpPr>
        <p:grpSpPr>
          <a:xfrm>
            <a:off x="7405912" y="2478654"/>
            <a:ext cx="2913755" cy="3361703"/>
            <a:chOff x="7837624" y="1445197"/>
            <a:chExt cx="3818598" cy="44056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E824CE-75FC-7AD6-C8EB-30A8E7B54A93}"/>
                </a:ext>
              </a:extLst>
            </p:cNvPr>
            <p:cNvGrpSpPr/>
            <p:nvPr/>
          </p:nvGrpSpPr>
          <p:grpSpPr>
            <a:xfrm>
              <a:off x="7837624" y="4961471"/>
              <a:ext cx="903834" cy="889378"/>
              <a:chOff x="8222635" y="1015113"/>
              <a:chExt cx="903834" cy="88937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5976BA2-C9AF-0530-1D6F-45D46D7F91CC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CA8A588-9A55-5435-F79C-81D6E9F8498B}"/>
                  </a:ext>
                </a:extLst>
              </p:cNvPr>
              <p:cNvSpPr/>
              <p:nvPr/>
            </p:nvSpPr>
            <p:spPr>
              <a:xfrm>
                <a:off x="8541852" y="1015113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A5330BD0-C980-F009-185F-CEB103AA4C88}"/>
                </a:ext>
              </a:extLst>
            </p:cNvPr>
            <p:cNvSpPr/>
            <p:nvPr/>
          </p:nvSpPr>
          <p:spPr>
            <a:xfrm rot="1151003">
              <a:off x="8611627" y="3600701"/>
              <a:ext cx="448122" cy="9986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4D4D7E-DDA1-BE6E-A987-DF153100B8A1}"/>
                </a:ext>
              </a:extLst>
            </p:cNvPr>
            <p:cNvSpPr txBox="1"/>
            <p:nvPr/>
          </p:nvSpPr>
          <p:spPr>
            <a:xfrm>
              <a:off x="7921531" y="5226629"/>
              <a:ext cx="538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928F9-1643-43FF-B4AA-2487ADD8727D}"/>
                </a:ext>
              </a:extLst>
            </p:cNvPr>
            <p:cNvSpPr txBox="1"/>
            <p:nvPr/>
          </p:nvSpPr>
          <p:spPr>
            <a:xfrm>
              <a:off x="8248640" y="4921925"/>
              <a:ext cx="538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F69AAFA-6131-2198-9003-D8B12EF49D1A}"/>
                    </a:ext>
                  </a:extLst>
                </p:cNvPr>
                <p:cNvSpPr/>
                <p:nvPr/>
              </p:nvSpPr>
              <p:spPr>
                <a:xfrm>
                  <a:off x="10746999" y="2432103"/>
                  <a:ext cx="909223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kJ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F69AAFA-6131-2198-9003-D8B12EF49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99" y="2432103"/>
                  <a:ext cx="909223" cy="618311"/>
                </a:xfrm>
                <a:prstGeom prst="rect">
                  <a:avLst/>
                </a:prstGeom>
                <a:blipFill>
                  <a:blip r:embed="rId5"/>
                  <a:stretch>
                    <a:fillRect r="-21429"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2" descr="DNA Structure (Interactive Tutorial) - sciencemusicvideos">
              <a:extLst>
                <a:ext uri="{FF2B5EF4-FFF2-40B4-BE49-F238E27FC236}">
                  <a16:creationId xmlns:a16="http://schemas.microsoft.com/office/drawing/2014/main" id="{EA080C35-5D5E-0B9D-461F-E751F1429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369" y="1445197"/>
              <a:ext cx="2440070" cy="1798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AEBFDF7-D083-ED72-FCA3-3586E104C2D8}"/>
                    </a:ext>
                  </a:extLst>
                </p:cNvPr>
                <p:cNvSpPr/>
                <p:nvPr/>
              </p:nvSpPr>
              <p:spPr>
                <a:xfrm>
                  <a:off x="8971455" y="3866169"/>
                  <a:ext cx="1580176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≈4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AEBFDF7-D083-ED72-FCA3-3586E104C2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455" y="3866169"/>
                  <a:ext cx="1580176" cy="618311"/>
                </a:xfrm>
                <a:prstGeom prst="rect">
                  <a:avLst/>
                </a:prstGeom>
                <a:blipFill>
                  <a:blip r:embed="rId7"/>
                  <a:stretch>
                    <a:fillRect r="-21875" b="-3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C13B40-EC69-4DCF-1444-24D254FD7E56}"/>
              </a:ext>
            </a:extLst>
          </p:cNvPr>
          <p:cNvSpPr txBox="1"/>
          <p:nvPr/>
        </p:nvSpPr>
        <p:spPr>
          <a:xfrm>
            <a:off x="6938293" y="1597074"/>
            <a:ext cx="456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vdw bonds after a collision …</a:t>
            </a:r>
          </a:p>
        </p:txBody>
      </p:sp>
    </p:spTree>
    <p:extLst>
      <p:ext uri="{BB962C8B-B14F-4D97-AF65-F5344CB8AC3E}">
        <p14:creationId xmlns:p14="http://schemas.microsoft.com/office/powerpoint/2010/main" val="428321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922A69-B7C6-E4C3-1B4F-8FF457F6285A}"/>
              </a:ext>
            </a:extLst>
          </p:cNvPr>
          <p:cNvGrpSpPr>
            <a:grpSpLocks noChangeAspect="1"/>
          </p:cNvGrpSpPr>
          <p:nvPr/>
        </p:nvGrpSpPr>
        <p:grpSpPr>
          <a:xfrm>
            <a:off x="1565564" y="2329051"/>
            <a:ext cx="2308173" cy="3255434"/>
            <a:chOff x="7837624" y="2023030"/>
            <a:chExt cx="2714006" cy="382781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886288-84BE-A946-ACE6-F293DCE511BE}"/>
                </a:ext>
              </a:extLst>
            </p:cNvPr>
            <p:cNvGrpSpPr/>
            <p:nvPr/>
          </p:nvGrpSpPr>
          <p:grpSpPr>
            <a:xfrm>
              <a:off x="8768067" y="2710500"/>
              <a:ext cx="1486525" cy="701308"/>
              <a:chOff x="9084039" y="4864353"/>
              <a:chExt cx="1486525" cy="63668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FCD3A94-CF8B-184C-9807-B90DAB9DDC9E}"/>
                  </a:ext>
                </a:extLst>
              </p:cNvPr>
              <p:cNvSpPr/>
              <p:nvPr/>
            </p:nvSpPr>
            <p:spPr>
              <a:xfrm>
                <a:off x="9084039" y="4864353"/>
                <a:ext cx="584617" cy="554636"/>
              </a:xfrm>
              <a:prstGeom prst="ellipse">
                <a:avLst/>
              </a:prstGeom>
              <a:solidFill>
                <a:schemeClr val="tx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B3CFF3-4E4B-164E-828E-CDA20BE7E4DF}"/>
                  </a:ext>
                </a:extLst>
              </p:cNvPr>
              <p:cNvSpPr/>
              <p:nvPr/>
            </p:nvSpPr>
            <p:spPr>
              <a:xfrm>
                <a:off x="9985947" y="4946403"/>
                <a:ext cx="584617" cy="554636"/>
              </a:xfrm>
              <a:prstGeom prst="ellipse">
                <a:avLst/>
              </a:prstGeom>
              <a:solidFill>
                <a:schemeClr val="accent1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060469-1E4D-D74F-B1ED-0570B6FEB12B}"/>
                </a:ext>
              </a:extLst>
            </p:cNvPr>
            <p:cNvCxnSpPr>
              <a:cxnSpLocks/>
            </p:cNvCxnSpPr>
            <p:nvPr/>
          </p:nvCxnSpPr>
          <p:spPr>
            <a:xfrm>
              <a:off x="9374155" y="3043876"/>
              <a:ext cx="274349" cy="37008"/>
            </a:xfrm>
            <a:prstGeom prst="line">
              <a:avLst/>
            </a:prstGeom>
            <a:ln w="127000">
              <a:solidFill>
                <a:srgbClr val="7030A0">
                  <a:alpha val="5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D39465-8E73-5C48-B792-4A2361F16E52}"/>
                </a:ext>
              </a:extLst>
            </p:cNvPr>
            <p:cNvSpPr txBox="1"/>
            <p:nvPr/>
          </p:nvSpPr>
          <p:spPr>
            <a:xfrm>
              <a:off x="8877016" y="2781660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FF7063-C488-2142-AD1B-2418595E2457}"/>
                </a:ext>
              </a:extLst>
            </p:cNvPr>
            <p:cNvSpPr txBox="1"/>
            <p:nvPr/>
          </p:nvSpPr>
          <p:spPr>
            <a:xfrm>
              <a:off x="9768592" y="2882370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8F237A84-AF0F-D147-B05A-DB0CF1FF0A6C}"/>
                </a:ext>
              </a:extLst>
            </p:cNvPr>
            <p:cNvSpPr/>
            <p:nvPr/>
          </p:nvSpPr>
          <p:spPr>
            <a:xfrm rot="1151003">
              <a:off x="8611627" y="3600701"/>
              <a:ext cx="448122" cy="9986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5F25354-72CC-664C-A994-9B8CBF4EE92A}"/>
                    </a:ext>
                  </a:extLst>
                </p:cNvPr>
                <p:cNvSpPr/>
                <p:nvPr/>
              </p:nvSpPr>
              <p:spPr>
                <a:xfrm>
                  <a:off x="9211377" y="3866169"/>
                  <a:ext cx="1340253" cy="6183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5F25354-72CC-664C-A994-9B8CBF4EE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377" y="3866169"/>
                  <a:ext cx="1340253" cy="618311"/>
                </a:xfrm>
                <a:prstGeom prst="rect">
                  <a:avLst/>
                </a:prstGeom>
                <a:blipFill>
                  <a:blip r:embed="rId2"/>
                  <a:stretch>
                    <a:fillRect b="-2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2D69574-476C-744A-A126-E03742EEB0C5}"/>
                </a:ext>
              </a:extLst>
            </p:cNvPr>
            <p:cNvGrpSpPr/>
            <p:nvPr/>
          </p:nvGrpSpPr>
          <p:grpSpPr>
            <a:xfrm>
              <a:off x="7837624" y="5058471"/>
              <a:ext cx="1009137" cy="792378"/>
              <a:chOff x="7837624" y="5058471"/>
              <a:chExt cx="1009137" cy="79237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23656F3-6CCE-EA4F-A09C-BD6803C831BA}"/>
                  </a:ext>
                </a:extLst>
              </p:cNvPr>
              <p:cNvGrpSpPr/>
              <p:nvPr/>
            </p:nvGrpSpPr>
            <p:grpSpPr>
              <a:xfrm>
                <a:off x="7837624" y="5058471"/>
                <a:ext cx="945324" cy="792378"/>
                <a:chOff x="8222635" y="1112113"/>
                <a:chExt cx="945324" cy="79237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72FBD7D-EA38-A04D-B960-4DF60E1091EE}"/>
                    </a:ext>
                  </a:extLst>
                </p:cNvPr>
                <p:cNvSpPr/>
                <p:nvPr/>
              </p:nvSpPr>
              <p:spPr>
                <a:xfrm>
                  <a:off x="8222635" y="1293561"/>
                  <a:ext cx="584617" cy="61093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933B48E-8E84-AE4A-8E53-9C964300F675}"/>
                    </a:ext>
                  </a:extLst>
                </p:cNvPr>
                <p:cNvSpPr/>
                <p:nvPr/>
              </p:nvSpPr>
              <p:spPr>
                <a:xfrm>
                  <a:off x="8583342" y="1112113"/>
                  <a:ext cx="584617" cy="61093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192E0C-F19F-AC4D-A907-EC74BC1405A7}"/>
                  </a:ext>
                </a:extLst>
              </p:cNvPr>
              <p:cNvSpPr txBox="1"/>
              <p:nvPr/>
            </p:nvSpPr>
            <p:spPr>
              <a:xfrm>
                <a:off x="7921531" y="5317416"/>
                <a:ext cx="538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9D7D38-A256-6743-BC4D-3582E4F58FB9}"/>
                  </a:ext>
                </a:extLst>
              </p:cNvPr>
              <p:cNvSpPr txBox="1"/>
              <p:nvPr/>
            </p:nvSpPr>
            <p:spPr>
              <a:xfrm>
                <a:off x="8308294" y="5105394"/>
                <a:ext cx="538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2403C8-B6DA-D042-858C-8B1A8A05009A}"/>
                    </a:ext>
                  </a:extLst>
                </p:cNvPr>
                <p:cNvSpPr/>
                <p:nvPr/>
              </p:nvSpPr>
              <p:spPr>
                <a:xfrm>
                  <a:off x="8992597" y="2023030"/>
                  <a:ext cx="1037463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kJ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2403C8-B6DA-D042-858C-8B1A8A050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597" y="2023030"/>
                  <a:ext cx="1037463" cy="618311"/>
                </a:xfrm>
                <a:prstGeom prst="rect">
                  <a:avLst/>
                </a:prstGeom>
                <a:blipFill>
                  <a:blip r:embed="rId3"/>
                  <a:stretch>
                    <a:fillRect r="-8451" b="-23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67DF835-A663-A018-F857-707ED84A6F73}"/>
              </a:ext>
            </a:extLst>
          </p:cNvPr>
          <p:cNvSpPr txBox="1"/>
          <p:nvPr/>
        </p:nvSpPr>
        <p:spPr>
          <a:xfrm>
            <a:off x="1341057" y="1614808"/>
            <a:ext cx="4560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Covalent bonds after a collision …</a:t>
            </a:r>
          </a:p>
          <a:p>
            <a:r>
              <a:rPr lang="en-US" sz="2400" dirty="0"/>
              <a:t>… are still intact!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85C30A-4307-EB82-6904-C78EEB0BFE16}"/>
              </a:ext>
            </a:extLst>
          </p:cNvPr>
          <p:cNvGrpSpPr>
            <a:grpSpLocks noChangeAspect="1"/>
          </p:cNvGrpSpPr>
          <p:nvPr/>
        </p:nvGrpSpPr>
        <p:grpSpPr>
          <a:xfrm>
            <a:off x="7405912" y="2478654"/>
            <a:ext cx="2913755" cy="3361703"/>
            <a:chOff x="7837624" y="1445197"/>
            <a:chExt cx="3818598" cy="44056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E824CE-75FC-7AD6-C8EB-30A8E7B54A93}"/>
                </a:ext>
              </a:extLst>
            </p:cNvPr>
            <p:cNvGrpSpPr/>
            <p:nvPr/>
          </p:nvGrpSpPr>
          <p:grpSpPr>
            <a:xfrm>
              <a:off x="7837624" y="4961471"/>
              <a:ext cx="903834" cy="889378"/>
              <a:chOff x="8222635" y="1015113"/>
              <a:chExt cx="903834" cy="88937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5976BA2-C9AF-0530-1D6F-45D46D7F91CC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CA8A588-9A55-5435-F79C-81D6E9F8498B}"/>
                  </a:ext>
                </a:extLst>
              </p:cNvPr>
              <p:cNvSpPr/>
              <p:nvPr/>
            </p:nvSpPr>
            <p:spPr>
              <a:xfrm>
                <a:off x="8541852" y="1015113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A5330BD0-C980-F009-185F-CEB103AA4C88}"/>
                </a:ext>
              </a:extLst>
            </p:cNvPr>
            <p:cNvSpPr/>
            <p:nvPr/>
          </p:nvSpPr>
          <p:spPr>
            <a:xfrm rot="1151003">
              <a:off x="8611627" y="3600701"/>
              <a:ext cx="448122" cy="9986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4D4D7E-DDA1-BE6E-A987-DF153100B8A1}"/>
                </a:ext>
              </a:extLst>
            </p:cNvPr>
            <p:cNvSpPr txBox="1"/>
            <p:nvPr/>
          </p:nvSpPr>
          <p:spPr>
            <a:xfrm>
              <a:off x="7921531" y="5226629"/>
              <a:ext cx="538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928F9-1643-43FF-B4AA-2487ADD8727D}"/>
                </a:ext>
              </a:extLst>
            </p:cNvPr>
            <p:cNvSpPr txBox="1"/>
            <p:nvPr/>
          </p:nvSpPr>
          <p:spPr>
            <a:xfrm>
              <a:off x="8248640" y="4921925"/>
              <a:ext cx="538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F69AAFA-6131-2198-9003-D8B12EF49D1A}"/>
                    </a:ext>
                  </a:extLst>
                </p:cNvPr>
                <p:cNvSpPr/>
                <p:nvPr/>
              </p:nvSpPr>
              <p:spPr>
                <a:xfrm>
                  <a:off x="10746999" y="2432103"/>
                  <a:ext cx="909223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kJ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F69AAFA-6131-2198-9003-D8B12EF49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99" y="2432103"/>
                  <a:ext cx="909223" cy="618311"/>
                </a:xfrm>
                <a:prstGeom prst="rect">
                  <a:avLst/>
                </a:prstGeom>
                <a:blipFill>
                  <a:blip r:embed="rId5"/>
                  <a:stretch>
                    <a:fillRect r="-21429"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2" descr="DNA Structure (Interactive Tutorial) - sciencemusicvideos">
              <a:extLst>
                <a:ext uri="{FF2B5EF4-FFF2-40B4-BE49-F238E27FC236}">
                  <a16:creationId xmlns:a16="http://schemas.microsoft.com/office/drawing/2014/main" id="{EA080C35-5D5E-0B9D-461F-E751F1429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369" y="1445197"/>
              <a:ext cx="2440070" cy="1798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AEBFDF7-D083-ED72-FCA3-3586E104C2D8}"/>
                    </a:ext>
                  </a:extLst>
                </p:cNvPr>
                <p:cNvSpPr/>
                <p:nvPr/>
              </p:nvSpPr>
              <p:spPr>
                <a:xfrm>
                  <a:off x="8971455" y="3866169"/>
                  <a:ext cx="1580176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≈4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AEBFDF7-D083-ED72-FCA3-3586E104C2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455" y="3866169"/>
                  <a:ext cx="1580176" cy="618311"/>
                </a:xfrm>
                <a:prstGeom prst="rect">
                  <a:avLst/>
                </a:prstGeom>
                <a:blipFill>
                  <a:blip r:embed="rId7"/>
                  <a:stretch>
                    <a:fillRect r="-21875" b="-3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C13B40-EC69-4DCF-1444-24D254FD7E56}"/>
              </a:ext>
            </a:extLst>
          </p:cNvPr>
          <p:cNvSpPr txBox="1"/>
          <p:nvPr/>
        </p:nvSpPr>
        <p:spPr>
          <a:xfrm>
            <a:off x="6938293" y="1597074"/>
            <a:ext cx="4560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vdw bonds after a collision …</a:t>
            </a:r>
          </a:p>
          <a:p>
            <a:r>
              <a:rPr lang="en-US" sz="2400" dirty="0"/>
              <a:t>… are likely to be torn asunder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FFC1B2-A748-6D67-270D-4BFEA50C02B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3139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 And of the importance of the fact that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(at room T) 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FFC1B2-A748-6D67-270D-4BFEA50C0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31391"/>
              </a:xfrm>
              <a:prstGeom prst="rect">
                <a:avLst/>
              </a:prstGeom>
              <a:blipFill>
                <a:blip r:embed="rId8"/>
                <a:stretch>
                  <a:fillRect l="-83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19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5982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 as a thermodynamic surface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FB773-8F1B-114D-9D1B-CBA452F21F8B}"/>
              </a:ext>
            </a:extLst>
          </p:cNvPr>
          <p:cNvGrpSpPr/>
          <p:nvPr/>
        </p:nvGrpSpPr>
        <p:grpSpPr>
          <a:xfrm>
            <a:off x="-3618566" y="-231786"/>
            <a:ext cx="13053795" cy="4650698"/>
            <a:chOff x="-4283584" y="384440"/>
            <a:chExt cx="15973245" cy="56052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0C7EF17-4EDF-9F41-8A74-D64A809AEB55}"/>
                </a:ext>
              </a:extLst>
            </p:cNvPr>
            <p:cNvGrpSpPr/>
            <p:nvPr/>
          </p:nvGrpSpPr>
          <p:grpSpPr>
            <a:xfrm>
              <a:off x="-4283584" y="384440"/>
              <a:ext cx="10744199" cy="5605205"/>
              <a:chOff x="-3893692" y="-104932"/>
              <a:chExt cx="10744199" cy="560520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DEAE21-C6F2-D946-9C1B-505F59E56C7A}"/>
                  </a:ext>
                </a:extLst>
              </p:cNvPr>
              <p:cNvGrpSpPr/>
              <p:nvPr/>
            </p:nvGrpSpPr>
            <p:grpSpPr>
              <a:xfrm>
                <a:off x="-3893692" y="-104932"/>
                <a:ext cx="10744199" cy="5605205"/>
                <a:chOff x="-3488960" y="719528"/>
                <a:chExt cx="10744199" cy="560520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1187D84-63A5-4749-BC7D-B6FE8930D6B8}"/>
                    </a:ext>
                  </a:extLst>
                </p:cNvPr>
                <p:cNvGrpSpPr/>
                <p:nvPr/>
              </p:nvGrpSpPr>
              <p:grpSpPr>
                <a:xfrm>
                  <a:off x="-3488960" y="719528"/>
                  <a:ext cx="10744199" cy="4172820"/>
                  <a:chOff x="-3488960" y="719528"/>
                  <a:chExt cx="10744199" cy="4172820"/>
                </a:xfrm>
              </p:grpSpPr>
              <p:sp>
                <p:nvSpPr>
                  <p:cNvPr id="28" name="Arc 27">
                    <a:extLst>
                      <a:ext uri="{FF2B5EF4-FFF2-40B4-BE49-F238E27FC236}">
                        <a16:creationId xmlns:a16="http://schemas.microsoft.com/office/drawing/2014/main" id="{4445925F-E9CA-124D-9AAC-D48D32817B30}"/>
                      </a:ext>
                    </a:extLst>
                  </p:cNvPr>
                  <p:cNvSpPr/>
                  <p:nvPr/>
                </p:nvSpPr>
                <p:spPr>
                  <a:xfrm>
                    <a:off x="-2874363" y="719528"/>
                    <a:ext cx="10129602" cy="3578915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76AAC852-5E68-A844-AAFE-E0811535CBFF}"/>
                      </a:ext>
                    </a:extLst>
                  </p:cNvPr>
                  <p:cNvSpPr/>
                  <p:nvPr/>
                </p:nvSpPr>
                <p:spPr>
                  <a:xfrm>
                    <a:off x="-3488960" y="1534259"/>
                    <a:ext cx="10129602" cy="3358089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D318A1A-F028-6548-9F71-3013EDF61ED4}"/>
                    </a:ext>
                  </a:extLst>
                </p:cNvPr>
                <p:cNvGrpSpPr/>
                <p:nvPr/>
              </p:nvGrpSpPr>
              <p:grpSpPr>
                <a:xfrm>
                  <a:off x="1106774" y="869430"/>
                  <a:ext cx="6148465" cy="5455303"/>
                  <a:chOff x="1154243" y="854440"/>
                  <a:chExt cx="6148465" cy="5455303"/>
                </a:xfrm>
              </p:grpSpPr>
              <p:sp>
                <p:nvSpPr>
                  <p:cNvPr id="15" name="Frame 14">
                    <a:extLst>
                      <a:ext uri="{FF2B5EF4-FFF2-40B4-BE49-F238E27FC236}">
                        <a16:creationId xmlns:a16="http://schemas.microsoft.com/office/drawing/2014/main" id="{F416F100-8184-174C-A216-6A57C440F5B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Frame 15">
                    <a:extLst>
                      <a:ext uri="{FF2B5EF4-FFF2-40B4-BE49-F238E27FC236}">
                        <a16:creationId xmlns:a16="http://schemas.microsoft.com/office/drawing/2014/main" id="{982E6E5C-DD82-C94C-8B81-4A20B5CE36D9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9610D4E5-1E68-2A4B-9572-C1A0B07DC38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0C711C7-C66B-EC49-996D-2AB58647E4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193F12C-9759-1F4F-806D-DD87885AF5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4EB1779-7B04-E344-8468-F61A6F440DB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Arc 20">
                    <a:extLst>
                      <a:ext uri="{FF2B5EF4-FFF2-40B4-BE49-F238E27FC236}">
                        <a16:creationId xmlns:a16="http://schemas.microsoft.com/office/drawing/2014/main" id="{CCBC5991-7AD3-954C-94BC-E1F1E633874B}"/>
                      </a:ext>
                    </a:extLst>
                  </p:cNvPr>
                  <p:cNvSpPr/>
                  <p:nvPr/>
                </p:nvSpPr>
                <p:spPr>
                  <a:xfrm>
                    <a:off x="1154243" y="3606251"/>
                    <a:ext cx="1742607" cy="1286097"/>
                  </a:xfrm>
                  <a:prstGeom prst="arc">
                    <a:avLst>
                      <a:gd name="adj1" fmla="val 286563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Arc 21">
                    <a:extLst>
                      <a:ext uri="{FF2B5EF4-FFF2-40B4-BE49-F238E27FC236}">
                        <a16:creationId xmlns:a16="http://schemas.microsoft.com/office/drawing/2014/main" id="{420D9DFD-0942-8145-BEF5-BFC98A335A9D}"/>
                      </a:ext>
                    </a:extLst>
                  </p:cNvPr>
                  <p:cNvSpPr/>
                  <p:nvPr/>
                </p:nvSpPr>
                <p:spPr>
                  <a:xfrm>
                    <a:off x="5024204" y="854440"/>
                    <a:ext cx="2278504" cy="2751812"/>
                  </a:xfrm>
                  <a:prstGeom prst="arc">
                    <a:avLst>
                      <a:gd name="adj1" fmla="val 156604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324974F-019C-694F-A38B-5BB107AA95F7}"/>
                      </a:ext>
                    </a:extLst>
                  </p:cNvPr>
                  <p:cNvSpPr/>
                  <p:nvPr/>
                </p:nvSpPr>
                <p:spPr>
                  <a:xfrm>
                    <a:off x="1159888" y="2776662"/>
                    <a:ext cx="9176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U(T,V)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287793E-512D-8F45-9C2D-B83A7A230F21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EEB4870-398D-7D40-B4FB-62E9CF56A5C1}"/>
                      </a:ext>
                    </a:extLst>
                  </p:cNvPr>
                  <p:cNvSpPr/>
                  <p:nvPr/>
                </p:nvSpPr>
                <p:spPr>
                  <a:xfrm>
                    <a:off x="2356977" y="5154916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110D46C8-43DD-034E-AE06-ECBDD85B2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795613"/>
                    <a:ext cx="4314667" cy="0"/>
                  </a:xfrm>
                  <a:prstGeom prst="line">
                    <a:avLst/>
                  </a:prstGeom>
                  <a:ln w="635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23CC35-8512-2F4F-AE21-D965500DB4C5}"/>
                  </a:ext>
                </a:extLst>
              </p:cNvPr>
              <p:cNvSpPr txBox="1"/>
              <p:nvPr/>
            </p:nvSpPr>
            <p:spPr>
              <a:xfrm>
                <a:off x="3102964" y="4543135"/>
                <a:ext cx="2888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“State Space”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3FC17E-840D-E641-BEA0-EF93D8218FAC}"/>
                </a:ext>
              </a:extLst>
            </p:cNvPr>
            <p:cNvGrpSpPr/>
            <p:nvPr/>
          </p:nvGrpSpPr>
          <p:grpSpPr>
            <a:xfrm>
              <a:off x="4732591" y="2091934"/>
              <a:ext cx="6957070" cy="1847182"/>
              <a:chOff x="4732591" y="2091934"/>
              <a:chExt cx="6957070" cy="1847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/>
                  <p:nvPr/>
                </p:nvSpPr>
                <p:spPr>
                  <a:xfrm>
                    <a:off x="9432903" y="2091934"/>
                    <a:ext cx="2256758" cy="10276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2903" y="2091934"/>
                    <a:ext cx="2256758" cy="10276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F929EF1-C156-4E40-985E-523AA125C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2591" y="2650865"/>
                <a:ext cx="4379855" cy="1288251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7866CD7-D962-CE46-804F-272A5919E51A}"/>
              </a:ext>
            </a:extLst>
          </p:cNvPr>
          <p:cNvSpPr/>
          <p:nvPr/>
        </p:nvSpPr>
        <p:spPr>
          <a:xfrm>
            <a:off x="1930746" y="489845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/>
              <a:t>Isochoric heating</a:t>
            </a:r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EFF8A5-BAC9-8041-BB2D-226F16767CE8}"/>
              </a:ext>
            </a:extLst>
          </p:cNvPr>
          <p:cNvCxnSpPr>
            <a:cxnSpLocks/>
          </p:cNvCxnSpPr>
          <p:nvPr/>
        </p:nvCxnSpPr>
        <p:spPr>
          <a:xfrm>
            <a:off x="967826" y="5139609"/>
            <a:ext cx="841699" cy="0"/>
          </a:xfrm>
          <a:prstGeom prst="line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AF7AA4-AB67-714F-94D6-BCCB64E57D17}"/>
                  </a:ext>
                </a:extLst>
              </p:cNvPr>
              <p:cNvSpPr txBox="1"/>
              <p:nvPr/>
            </p:nvSpPr>
            <p:spPr>
              <a:xfrm>
                <a:off x="5881521" y="2669140"/>
                <a:ext cx="5645663" cy="369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the only way molecules could store energy was translational, U and C</a:t>
                </a:r>
                <a:r>
                  <a:rPr lang="en-US" sz="2400" baseline="-25000" dirty="0"/>
                  <a:t>V</a:t>
                </a:r>
                <a:r>
                  <a:rPr lang="en-US" sz="2400" dirty="0"/>
                  <a:t> would be really easy: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𝑛𝑅𝑇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𝑛𝑅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AF7AA4-AB67-714F-94D6-BCCB64E5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521" y="2669140"/>
                <a:ext cx="5645663" cy="3691267"/>
              </a:xfrm>
              <a:prstGeom prst="rect">
                <a:avLst/>
              </a:prstGeom>
              <a:blipFill>
                <a:blip r:embed="rId3"/>
                <a:stretch>
                  <a:fillRect l="-1798" t="-1375" r="-2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6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2024-09-10T03:19:09Z</dcterms:created>
  <dcterms:modified xsi:type="dcterms:W3CDTF">2024-09-10T03:19:45Z</dcterms:modified>
</cp:coreProperties>
</file>