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348" r:id="rId3"/>
    <p:sldId id="353" r:id="rId4"/>
    <p:sldId id="354" r:id="rId5"/>
    <p:sldId id="3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2"/>
    <p:restoredTop sz="94696"/>
  </p:normalViewPr>
  <p:slideViewPr>
    <p:cSldViewPr snapToGrid="0" snapToObjects="1">
      <p:cViewPr varScale="1">
        <p:scale>
          <a:sx n="96" d="100"/>
          <a:sy n="96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069-6DB0-1346-8048-0E4FAE7A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BC24-28F0-7D40-BA35-B06FF82CC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38DA-1D00-D447-A759-2D43130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DC4-64C1-2243-A0FF-367A4D3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A075-E48E-7D43-BCF9-0FEAF88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462D-43A6-F940-847A-12A9418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57FC-641A-4346-A074-64D0ACD9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E5AC-1CFB-3D44-9265-BA4EF5E8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6FC8-C028-9A49-8403-4EB2A3D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65AC-6B85-254E-B265-279FAF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61E4-CEA8-BB41-B8FA-0CFDC76D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5182-3C3E-4748-9B9A-4C8C7467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30FB-D15D-C440-8FC5-FB41B48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22E-1032-0C45-91FD-56F52917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3031-A227-2C4E-A5F1-53483693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F2A5-98B3-204F-8682-6C3FF1FE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E562-23FF-874C-B188-906D02EB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DD9D-3D3A-2949-9022-820D22D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566-5D9D-E04F-B783-02C767E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27FF-767D-C342-B327-5CD6DD3B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A62-2102-5D43-9377-4E404305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50AD-E5F9-0A47-9B40-A20F631F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3BAE-EBA6-334A-A867-6562BCC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3E3F-775A-D94B-BA86-79EF792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3B41-7205-1849-A1C7-BCC1D13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5BB-AAF6-B548-A843-A8ACC57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F000-5DE2-F244-A69A-10631998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CD25-670A-B643-80B4-98D013DB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B184-4560-F94C-AC8A-3D0AF1F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99CB-BB5E-514B-ACF2-B3191C0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9188-B1F4-C544-BBD8-FB4D8B6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00B4-D777-894E-9B40-E22CA92F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5006-1E05-8847-9DEB-71D8D133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3BB8-91E4-B444-A9FB-F6F8DAC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11EC-AC35-9443-86DC-A725DB39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0962-C309-7044-9C85-8F14ABC1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94C01-70EE-B54A-BCF1-77D0EA6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0A7E-C9BF-BB4E-8380-5816B680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034E-BFD8-6048-9384-519688F8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873-E0D5-324E-B6DE-EDBF2D3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85C8-EB53-EB41-A4E1-6C39EB9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AA523-7834-0C44-9D67-4357560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134F-510C-A84F-8B35-9F50245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A98C-F98F-5247-A222-53D4BAE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77541-CAB8-354F-AE08-461DA06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D085-9F3F-2049-B545-33C57E2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62CC-F9F9-194E-AF54-50EE2EB5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3CBD-8D91-3D4A-A9D7-99CDB6B5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F60C-8072-B947-A532-81A5EA2A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5FE1-947C-744C-8A30-4ED2D928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66EE-C74F-DA44-8778-117527E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A574-DEA5-6F4A-B9D9-AE048F4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CBA6-7BCB-9040-A5CD-8224EBE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AE47-46FB-E54D-AC2F-8CE71030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45F3-ACE2-3B45-B9E6-4ADA5228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55EF-87A4-2143-9F13-707A472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0E5D-DB4F-2846-8455-BDF1294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77F12-0004-7F47-B2CD-3C7F18BE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80778-95F1-B147-BBBF-6C696CF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AA4E-E0A5-BD47-96FE-D0D36A07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613-61AA-CC4A-B633-5B4E5DFF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D29-3B7E-5D4D-85A8-82C91ED8015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FD5A-BB52-DA4B-A1C9-FAB6805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F7CB-C93E-D440-9A9D-386E5C95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3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99744" y="717224"/>
            <a:ext cx="10119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all the molecular energy in a given sample. We divide it into these parts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kinetic</a:t>
            </a:r>
            <a:r>
              <a:rPr lang="en-US" sz="2400" dirty="0"/>
              <a:t> part is energy of motion: </a:t>
            </a:r>
            <a:r>
              <a:rPr lang="en-US" sz="2400" b="1" dirty="0"/>
              <a:t>translational</a:t>
            </a:r>
            <a:r>
              <a:rPr lang="en-US" sz="2400" dirty="0"/>
              <a:t>, </a:t>
            </a:r>
            <a:r>
              <a:rPr lang="en-US" sz="2400" b="1" dirty="0"/>
              <a:t>rotational</a:t>
            </a:r>
            <a:r>
              <a:rPr lang="en-US" sz="2400" dirty="0"/>
              <a:t>, and </a:t>
            </a:r>
            <a:r>
              <a:rPr lang="en-US" sz="2400" b="1" dirty="0"/>
              <a:t>vibrational </a:t>
            </a:r>
            <a:r>
              <a:rPr lang="en-US" sz="2400" dirty="0"/>
              <a:t>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potential</a:t>
            </a:r>
            <a:r>
              <a:rPr lang="en-US" sz="2400" dirty="0"/>
              <a:t> part is like the energy in a compressed spring – not moving, but energy that’s potentially available. At the molecular level, we talk about the potential energy of </a:t>
            </a:r>
            <a:r>
              <a:rPr lang="en-US" sz="2400" b="1" dirty="0"/>
              <a:t>vibration</a:t>
            </a:r>
            <a:r>
              <a:rPr lang="en-US" sz="2400" dirty="0"/>
              <a:t>, in that a molecule could be compressed or stretched out (much like a spring). Translational and rotational motions don’t have potential energy.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A59CE-56E1-C6F6-17F4-BC62101D096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Introducing the internal energy (“U”)</a:t>
            </a:r>
          </a:p>
        </p:txBody>
      </p:sp>
    </p:spTree>
    <p:extLst>
      <p:ext uri="{BB962C8B-B14F-4D97-AF65-F5344CB8AC3E}">
        <p14:creationId xmlns:p14="http://schemas.microsoft.com/office/powerpoint/2010/main" val="13655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Visualizing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/>
                  <a:t>as a thermodynamic surface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5ABBE39-B51A-7990-7D7C-F036541489E4}"/>
              </a:ext>
            </a:extLst>
          </p:cNvPr>
          <p:cNvGrpSpPr/>
          <p:nvPr/>
        </p:nvGrpSpPr>
        <p:grpSpPr>
          <a:xfrm>
            <a:off x="0" y="1021522"/>
            <a:ext cx="6096000" cy="4814956"/>
            <a:chOff x="2327565" y="1135833"/>
            <a:chExt cx="6096000" cy="48149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B07589-DDED-BFAA-5D0E-2951C9E3B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7565" y="1135833"/>
              <a:ext cx="6096000" cy="48149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365CC7-20A1-9014-65C6-51A2C2D6FDA1}"/>
                    </a:ext>
                  </a:extLst>
                </p:cNvPr>
                <p:cNvSpPr txBox="1"/>
                <p:nvPr/>
              </p:nvSpPr>
              <p:spPr>
                <a:xfrm>
                  <a:off x="3834246" y="1623352"/>
                  <a:ext cx="113953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365CC7-20A1-9014-65C6-51A2C2D6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246" y="1623352"/>
                  <a:ext cx="113953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99" r="-659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87CF8-CE8A-2FE6-161D-B4BA5B0BBB89}"/>
                  </a:ext>
                </a:extLst>
              </p:cNvPr>
              <p:cNvSpPr txBox="1"/>
              <p:nvPr/>
            </p:nvSpPr>
            <p:spPr>
              <a:xfrm>
                <a:off x="5735781" y="1509041"/>
                <a:ext cx="63592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Three surfaces here, for three different gases. We’re going to look at each, as well as at their slopes: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/>
                  <a:t> (</a:t>
                </a:r>
                <a:r>
                  <a:rPr lang="en-US" sz="2400" b="1" dirty="0"/>
                  <a:t>the </a:t>
                </a:r>
                <a:r>
                  <a:rPr lang="en-US" sz="2400" b="1" i="1" dirty="0"/>
                  <a:t>constant-volume heat capacity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(the </a:t>
                </a:r>
                <a:r>
                  <a:rPr lang="en-US" sz="2400" b="1" i="1" dirty="0"/>
                  <a:t>“internal pressure”)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87CF8-CE8A-2FE6-161D-B4BA5B0B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1" y="1509041"/>
                <a:ext cx="6359237" cy="3141373"/>
              </a:xfrm>
              <a:prstGeom prst="rect">
                <a:avLst/>
              </a:prstGeom>
              <a:blipFill>
                <a:blip r:embed="rId5"/>
                <a:stretch>
                  <a:fillRect l="-1394" t="-2016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5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varies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2F8B44C-4BA6-91C9-A986-043CE867D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20808" r="11626" b="13131"/>
          <a:stretch/>
        </p:blipFill>
        <p:spPr bwMode="auto">
          <a:xfrm>
            <a:off x="1413164" y="3429000"/>
            <a:ext cx="3167859" cy="23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CE6E721-1C99-CDC0-B49E-E42ED38C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23233" r="16632" b="17575"/>
          <a:stretch/>
        </p:blipFill>
        <p:spPr bwMode="auto">
          <a:xfrm>
            <a:off x="1290328" y="1110797"/>
            <a:ext cx="2691366" cy="20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/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blipFill>
                <a:blip r:embed="rId5"/>
                <a:stretch>
                  <a:fillRect l="-1667" r="-60000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/>
              <p:nvPr/>
            </p:nvSpPr>
            <p:spPr>
              <a:xfrm>
                <a:off x="246128" y="4112998"/>
                <a:ext cx="777780" cy="31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4112998"/>
                <a:ext cx="777780" cy="315105"/>
              </a:xfrm>
              <a:prstGeom prst="rect">
                <a:avLst/>
              </a:prstGeom>
              <a:blipFill>
                <a:blip r:embed="rId6"/>
                <a:stretch>
                  <a:fillRect l="-1613" r="-70968" b="-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5360D5BC-C3C1-C62C-4739-0C2CA0B2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22424" r="19818" b="13939"/>
          <a:stretch/>
        </p:blipFill>
        <p:spPr bwMode="auto">
          <a:xfrm>
            <a:off x="4696689" y="1110797"/>
            <a:ext cx="2760133" cy="22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70B8CE9A-4916-C471-C272-F5933F610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6" t="21818" r="18755" b="11718"/>
          <a:stretch/>
        </p:blipFill>
        <p:spPr bwMode="auto">
          <a:xfrm>
            <a:off x="4696689" y="3488914"/>
            <a:ext cx="2923309" cy="25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B4FAB29E-6B6D-1FF5-B951-2C783C23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25292" r="19211" b="15356"/>
          <a:stretch/>
        </p:blipFill>
        <p:spPr bwMode="auto">
          <a:xfrm>
            <a:off x="8179014" y="1113228"/>
            <a:ext cx="3171141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id="{483AF054-80F9-AE1F-776D-078700DB5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20000" r="14053" b="10505"/>
          <a:stretch/>
        </p:blipFill>
        <p:spPr bwMode="auto">
          <a:xfrm>
            <a:off x="8326460" y="3429000"/>
            <a:ext cx="3228230" cy="27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66E5AC-4957-C29A-40C8-BD80DAA60968}"/>
              </a:ext>
            </a:extLst>
          </p:cNvPr>
          <p:cNvSpPr txBox="1"/>
          <p:nvPr/>
        </p:nvSpPr>
        <p:spPr>
          <a:xfrm>
            <a:off x="1262737" y="5901769"/>
            <a:ext cx="316785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Constant slope heat capacity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7B29C-AEA5-60DE-3EAE-03CD5301258D}"/>
              </a:ext>
            </a:extLst>
          </p:cNvPr>
          <p:cNvSpPr txBox="1"/>
          <p:nvPr/>
        </p:nvSpPr>
        <p:spPr>
          <a:xfrm>
            <a:off x="4696689" y="6086434"/>
            <a:ext cx="71628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heat capacity with 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238125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varies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BCE6E721-1C99-CDC0-B49E-E42ED38C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23233" r="16632" b="17575"/>
          <a:stretch/>
        </p:blipFill>
        <p:spPr bwMode="auto">
          <a:xfrm>
            <a:off x="1290328" y="1110797"/>
            <a:ext cx="2691366" cy="207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/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1734478"/>
                <a:ext cx="754653" cy="352692"/>
              </a:xfrm>
              <a:prstGeom prst="rect">
                <a:avLst/>
              </a:prstGeom>
              <a:blipFill>
                <a:blip r:embed="rId4"/>
                <a:stretch>
                  <a:fillRect l="-1667" r="-60000" b="-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5360D5BC-C3C1-C62C-4739-0C2CA0B2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t="22424" r="19818" b="13939"/>
          <a:stretch/>
        </p:blipFill>
        <p:spPr bwMode="auto">
          <a:xfrm>
            <a:off x="4696689" y="1110797"/>
            <a:ext cx="2760133" cy="22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B4FAB29E-6B6D-1FF5-B951-2C783C23A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25292" r="19211" b="15356"/>
          <a:stretch/>
        </p:blipFill>
        <p:spPr bwMode="auto">
          <a:xfrm>
            <a:off x="8179014" y="1113228"/>
            <a:ext cx="3171141" cy="22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6E5AC-4957-C29A-40C8-BD80DAA60968}"/>
                  </a:ext>
                </a:extLst>
              </p:cNvPr>
              <p:cNvSpPr txBox="1"/>
              <p:nvPr/>
            </p:nvSpPr>
            <p:spPr>
              <a:xfrm>
                <a:off x="1262737" y="5901769"/>
                <a:ext cx="6194085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zero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66E5AC-4957-C29A-40C8-BD80DAA6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7" y="5901769"/>
                <a:ext cx="6194085" cy="461665"/>
              </a:xfrm>
              <a:prstGeom prst="rect">
                <a:avLst/>
              </a:prstGeom>
              <a:blipFill>
                <a:blip r:embed="rId7"/>
                <a:stretch>
                  <a:fillRect t="-7895" b="-289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559504-2C09-83D4-EB89-19BA670F2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129" y="3369088"/>
            <a:ext cx="2648709" cy="2258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3A9AE-AF6D-36C2-0683-31C8E63715BE}"/>
                  </a:ext>
                </a:extLst>
              </p:cNvPr>
              <p:cNvSpPr txBox="1"/>
              <p:nvPr/>
            </p:nvSpPr>
            <p:spPr>
              <a:xfrm>
                <a:off x="246128" y="4112998"/>
                <a:ext cx="7777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A3A9AE-AF6D-36C2-0683-31C8E637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8" y="4112998"/>
                <a:ext cx="777780" cy="461665"/>
              </a:xfrm>
              <a:prstGeom prst="rect">
                <a:avLst/>
              </a:prstGeom>
              <a:blipFill>
                <a:blip r:embed="rId9"/>
                <a:stretch>
                  <a:fillRect r="-72581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8588E64-E600-CB24-24E9-B2986CB522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833" y="3338651"/>
            <a:ext cx="2760134" cy="2319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4A8E9-0DBD-F401-57BE-4A7A23493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9014" y="3266654"/>
            <a:ext cx="3171141" cy="2728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82FA1-354F-4C40-3F6A-88B086542BBB}"/>
                  </a:ext>
                </a:extLst>
              </p:cNvPr>
              <p:cNvSpPr txBox="1"/>
              <p:nvPr/>
            </p:nvSpPr>
            <p:spPr>
              <a:xfrm>
                <a:off x="8088322" y="5901769"/>
                <a:ext cx="3845478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nonzero at low volume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82FA1-354F-4C40-3F6A-88B086542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22" y="5901769"/>
                <a:ext cx="3845478" cy="461665"/>
              </a:xfrm>
              <a:prstGeom prst="rect">
                <a:avLst/>
              </a:prstGeom>
              <a:blipFill>
                <a:blip r:embed="rId12"/>
                <a:stretch>
                  <a:fillRect t="-7895" b="-289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9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DD5777-3C55-450C-92E8-4828106AC2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86E666-F08E-8D80-223D-D720E0E0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6" y="942110"/>
            <a:ext cx="7184560" cy="1318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BBC352-DD2F-DBEF-E8BE-7E88553A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0" y="3429000"/>
            <a:ext cx="11331963" cy="2667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566DC2-549E-E8CD-FBB9-D78EF21BC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473" y="461665"/>
            <a:ext cx="3505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207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N</cp:lastModifiedBy>
  <cp:revision>122</cp:revision>
  <dcterms:created xsi:type="dcterms:W3CDTF">2021-09-19T16:02:31Z</dcterms:created>
  <dcterms:modified xsi:type="dcterms:W3CDTF">2024-09-23T05:02:03Z</dcterms:modified>
</cp:coreProperties>
</file>