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0" r:id="rId2"/>
    <p:sldId id="381" r:id="rId3"/>
    <p:sldId id="383" r:id="rId4"/>
    <p:sldId id="368" r:id="rId5"/>
    <p:sldId id="369" r:id="rId6"/>
    <p:sldId id="370" r:id="rId7"/>
    <p:sldId id="385" r:id="rId8"/>
    <p:sldId id="386" r:id="rId9"/>
    <p:sldId id="311" r:id="rId10"/>
    <p:sldId id="387" r:id="rId11"/>
    <p:sldId id="3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1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F381-06B1-1449-B833-27968715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D27CA-5ED9-814E-983A-E8929060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9238-E015-D249-97DC-D89770F9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DCAD-3B69-CD44-B3C5-23B3EF77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8F25-E09A-0C4B-83E6-345507A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2D5E-A000-9646-BDD4-78A316AE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C768-3CD9-AD44-B101-B0EF08FF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80F2-F982-BC4E-9486-5E669B8B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5219-406C-B746-8A38-BE70FADF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0CBB-85B3-5146-B1AF-454C9912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CD0A-900C-0143-9615-EF62CCB92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114F-3068-B04E-80B7-8D300DEA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48BB-517C-7547-AF9D-8EADE99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164C-0070-8C40-9D09-B490F94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151F-103C-774B-A050-02AF6741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14B-1D68-BC40-8D27-40AF7009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31BC-52E7-294C-9BC5-9798EAE2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6B72-71EF-4B41-AEF0-1AABED36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0D8B-9EE9-7243-9A10-6D1CE6C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6EC4-3855-4243-BD77-DCE1BF9F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3155-E700-244B-A0F5-35769A0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2219-0C44-C046-824C-F8FFF3D5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A2DF-170C-1644-A7D6-C210C9FF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E4D-712F-7E4B-AC0A-669E88C8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EF77-9BF2-264D-B391-2BEF1372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88E9-36CA-A243-92FF-AC80B24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7361-21AD-2844-B14E-64FDD0DD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433-A0F8-5E43-98EE-9BA2A59E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3134-01B1-B447-A3C3-EB0D02B3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9478-470E-6C4A-A004-7CB7105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A32D-6C5F-B643-A8D9-4578034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682-E1B7-3B4F-8868-CD2B012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9321-E3DF-B348-A89D-7AA0B261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032F3-1325-8747-B330-8F8F189F2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166C-7265-3A4F-B8DA-3FE1CBDAD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B45A-0632-E949-804E-4C31A9F59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29337-F823-594C-8E9D-56BD8B8D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8CE4-A301-6244-AE09-5A2F35E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2B07E-3BCF-794F-9D3E-ECC2E68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CCC0-E98F-0A46-8927-275B4DD9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5B19-D62B-964D-A4A3-F78FC86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251F-1C9D-6F49-AFDB-BBD54F4F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A09DF-88B9-6448-A734-14736BB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8D85D-DDD6-2541-B693-4BF04C99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B3E1B-3D9D-8A48-A9A1-6F987DE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60BB-2DB7-834E-BC80-ABA8BCCA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DEAB-B4F4-6B4C-8820-AFA81282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03EC-FBE6-E849-9338-55A5C24A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6070-35DC-4541-A29D-64486EA7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0832-BD28-6D46-B053-BDA951A5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1F9D-DC6D-8E46-A4FD-51207B48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0EE4-A4FE-E34C-82D7-9427979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22E3-49D3-7048-8770-508ECC80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5481B-A240-1C45-8422-63E6FAFC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EBA0F-ABFE-364E-A2D5-7DF867C0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DE28-26D2-6F4C-90DD-843F9C5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238-F4D4-C24C-B11F-74961AD6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D1AA6-DC56-3347-92CC-F0198142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8BEF6-96BE-9F40-AA0A-8FA5909E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29C1-CD91-4247-8730-98C3BDA2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CD05-CD4B-2842-B46D-E3D626A9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15F2-314D-294C-859F-F8D0EA8D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36BC-E1D0-354A-9E81-0274B175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hyperlink" Target="https://huntresearchgroup.org.uk/teaching/teaching_comp_chem_203_qm/N2_vibration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hyperlink" Target="https://bestanimations.com/Science/Chemistry/molecules/3-molecules-vibrating.GIF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24.png"/><Relationship Id="rId7" Type="http://schemas.openxmlformats.org/officeDocument/2006/relationships/hyperlink" Target="https://huntresearchgroup.org.uk/teaching/teaching_comp_chem_203_qm/N2_vibration.gif" TargetMode="Externa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00.png"/><Relationship Id="rId10" Type="http://schemas.openxmlformats.org/officeDocument/2006/relationships/image" Target="../media/image25.gif"/><Relationship Id="rId4" Type="http://schemas.openxmlformats.org/officeDocument/2006/relationships/image" Target="../media/image240.png"/><Relationship Id="rId9" Type="http://schemas.openxmlformats.org/officeDocument/2006/relationships/hyperlink" Target="https://external-content.duckduckgo.com/iu/?u=https%3A%2F%2Fi.gifer.com%2FXeq6.gif&amp;f=1&amp;nofb=1&amp;ipt=b5527618d4d006847e90e1d124a21e0a03503aa3a04aaa78c4943448748d3e09&amp;ipo=image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huntresearchgroup.org.uk/teaching/teaching_comp_chem_203_qm/N2_vibration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hyperlink" Target="https://bestanimations.com/Science/Chemistry/molecules/3-molecules-vibrating.GI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1.gif"/><Relationship Id="rId4" Type="http://schemas.openxmlformats.org/officeDocument/2006/relationships/hyperlink" Target="https://huntresearchgroup.org.uk/teaching/teaching_comp_chem_203_qm/N2_vibration.gi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00.png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gif"/><Relationship Id="rId7" Type="http://schemas.openxmlformats.org/officeDocument/2006/relationships/image" Target="../media/image112.png"/><Relationship Id="rId12" Type="http://schemas.openxmlformats.org/officeDocument/2006/relationships/image" Target="../media/image3.gif"/><Relationship Id="rId2" Type="http://schemas.openxmlformats.org/officeDocument/2006/relationships/hyperlink" Target="https://bestanimations.com/Science/Chemistry/molecules/3-molecules-vibrating.GI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11" Type="http://schemas.openxmlformats.org/officeDocument/2006/relationships/image" Target="../media/image15.png"/><Relationship Id="rId5" Type="http://schemas.openxmlformats.org/officeDocument/2006/relationships/hyperlink" Target="https://huntresearchgroup.org.uk/teaching/teaching_comp_chem_203_qm/N2_vibration.gif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0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hyperlink" Target="https://huntresearchgroup.org.uk/teaching/teaching_comp_chem_203_qm/N2_vibration.gif" TargetMode="External"/><Relationship Id="rId5" Type="http://schemas.openxmlformats.org/officeDocument/2006/relationships/image" Target="../media/image29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untresearchgroup.org.uk/teaching/teaching_comp_chem_203_qm/N2_vibration.gif" TargetMode="External"/><Relationship Id="rId3" Type="http://schemas.openxmlformats.org/officeDocument/2006/relationships/image" Target="../media/image370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25.gif"/><Relationship Id="rId5" Type="http://schemas.openxmlformats.org/officeDocument/2006/relationships/image" Target="../media/image151.png"/><Relationship Id="rId10" Type="http://schemas.openxmlformats.org/officeDocument/2006/relationships/hyperlink" Target="https://external-content.duckduckgo.com/iu/?u=https%3A%2F%2Fi.gifer.com%2FXeq6.gif&amp;f=1&amp;nofb=1&amp;ipt=b5527618d4d006847e90e1d124a21e0a03503aa3a04aaa78c4943448748d3e09&amp;ipo=images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DF192325-B621-24F3-3CE3-67DC8DB4A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90" y="1078922"/>
            <a:ext cx="2159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CEE3D1-90A3-D8FE-D9FB-0F0F3EC2458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How molecules vibrate (AKA “normal modes of vibration”)</a:t>
            </a:r>
            <a:endParaRPr lang="en-US" sz="2400" b="1" i="1" dirty="0"/>
          </a:p>
        </p:txBody>
      </p:sp>
      <p:pic>
        <p:nvPicPr>
          <p:cNvPr id="6" name="Picture 2" descr="Chemical Bonding Gif">
            <a:hlinkClick r:id="rId4"/>
            <a:extLst>
              <a:ext uri="{FF2B5EF4-FFF2-40B4-BE49-F238E27FC236}">
                <a16:creationId xmlns:a16="http://schemas.microsoft.com/office/drawing/2014/main" id="{FA9D30DC-4620-F005-AB81-DEA16910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88" y="656024"/>
            <a:ext cx="6208564" cy="20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ibration of a CO2 molecule on Make a GIF">
            <a:extLst>
              <a:ext uri="{FF2B5EF4-FFF2-40B4-BE49-F238E27FC236}">
                <a16:creationId xmlns:a16="http://schemas.microsoft.com/office/drawing/2014/main" id="{EABA6E34-8BF3-206D-0FFC-0323D80B6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7" b="25032"/>
          <a:stretch/>
        </p:blipFill>
        <p:spPr bwMode="auto">
          <a:xfrm>
            <a:off x="1017428" y="4014430"/>
            <a:ext cx="3118803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5015BF-AA42-ADBF-9A64-AEE88DBACC4C}"/>
              </a:ext>
            </a:extLst>
          </p:cNvPr>
          <p:cNvSpPr txBox="1"/>
          <p:nvPr/>
        </p:nvSpPr>
        <p:spPr>
          <a:xfrm>
            <a:off x="348772" y="4919008"/>
            <a:ext cx="5480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stretch, bend, and asymmetric stretch. (There’s another bending mode where the atoms move in and out of the plane of the screen here.)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8FC3B-4DC4-962D-4038-8899CE0DE3C0}"/>
              </a:ext>
            </a:extLst>
          </p:cNvPr>
          <p:cNvSpPr txBox="1"/>
          <p:nvPr/>
        </p:nvSpPr>
        <p:spPr>
          <a:xfrm>
            <a:off x="1281430" y="2169143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/>
              <a:t>Stretching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B64D6-D2D1-8641-53A0-E32D32C3FC50}"/>
              </a:ext>
            </a:extLst>
          </p:cNvPr>
          <p:cNvSpPr txBox="1"/>
          <p:nvPr/>
        </p:nvSpPr>
        <p:spPr>
          <a:xfrm>
            <a:off x="5829300" y="2377886"/>
            <a:ext cx="44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Stretching and bending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222E40F-BA1A-57EA-7E46-DE42174D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3246492"/>
            <a:ext cx="5175250" cy="32345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7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2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E1C477C-139C-D0C3-9A31-9092793CBE08}"/>
              </a:ext>
            </a:extLst>
          </p:cNvPr>
          <p:cNvGrpSpPr/>
          <p:nvPr/>
        </p:nvGrpSpPr>
        <p:grpSpPr>
          <a:xfrm>
            <a:off x="470399" y="168839"/>
            <a:ext cx="8511011" cy="5736515"/>
            <a:chOff x="952313" y="634972"/>
            <a:chExt cx="8511011" cy="57365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823D9A-6BDC-8687-1AF4-251FE5A6F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4637" y="634972"/>
              <a:ext cx="7648687" cy="57365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11184E5-7701-EE0B-680B-832379A6DC58}"/>
                    </a:ext>
                  </a:extLst>
                </p:cNvPr>
                <p:cNvSpPr/>
                <p:nvPr/>
              </p:nvSpPr>
              <p:spPr>
                <a:xfrm>
                  <a:off x="952313" y="3111327"/>
                  <a:ext cx="1317284" cy="78380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11184E5-7701-EE0B-680B-832379A6D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313" y="3111327"/>
                  <a:ext cx="1317284" cy="783804"/>
                </a:xfrm>
                <a:prstGeom prst="rect">
                  <a:avLst/>
                </a:prstGeom>
                <a:blipFill>
                  <a:blip r:embed="rId4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70042B-1580-857D-F56B-C4E11FDE285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And here’s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70042B-1580-857D-F56B-C4E11FDE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5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EA72D15-50A2-136C-42FC-D7314B314DFD}"/>
              </a:ext>
            </a:extLst>
          </p:cNvPr>
          <p:cNvGrpSpPr/>
          <p:nvPr/>
        </p:nvGrpSpPr>
        <p:grpSpPr>
          <a:xfrm>
            <a:off x="3602586" y="3949679"/>
            <a:ext cx="1554480" cy="2393955"/>
            <a:chOff x="7576231" y="4028543"/>
            <a:chExt cx="1554480" cy="239395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075E15-9B20-D7BC-B093-577C59643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7469" y="4028543"/>
              <a:ext cx="0" cy="1932290"/>
            </a:xfrm>
            <a:prstGeom prst="straightConnector1">
              <a:avLst/>
            </a:prstGeom>
            <a:ln w="63500">
              <a:solidFill>
                <a:schemeClr val="tx1">
                  <a:alpha val="6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31A48FA-CF76-4324-10D4-FAA31CBF9B30}"/>
                    </a:ext>
                  </a:extLst>
                </p:cNvPr>
                <p:cNvSpPr txBox="1"/>
                <p:nvPr/>
              </p:nvSpPr>
              <p:spPr>
                <a:xfrm>
                  <a:off x="7576231" y="5960833"/>
                  <a:ext cx="15544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2400" dirty="0"/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31A48FA-CF76-4324-10D4-FAA31CBF9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6231" y="5960833"/>
                  <a:ext cx="155448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806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99CEC09-7033-58D8-137D-576716042967}"/>
              </a:ext>
            </a:extLst>
          </p:cNvPr>
          <p:cNvCxnSpPr>
            <a:cxnSpLocks/>
          </p:cNvCxnSpPr>
          <p:nvPr/>
        </p:nvCxnSpPr>
        <p:spPr>
          <a:xfrm>
            <a:off x="4313824" y="1360170"/>
            <a:ext cx="0" cy="2394627"/>
          </a:xfrm>
          <a:prstGeom prst="line">
            <a:avLst/>
          </a:prstGeom>
          <a:ln w="2540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7C5A730D-1338-2ED6-0842-FFF4454B9D26}"/>
              </a:ext>
            </a:extLst>
          </p:cNvPr>
          <p:cNvSpPr/>
          <p:nvPr/>
        </p:nvSpPr>
        <p:spPr>
          <a:xfrm>
            <a:off x="491490" y="1325880"/>
            <a:ext cx="7258050" cy="2435436"/>
          </a:xfrm>
          <a:custGeom>
            <a:avLst/>
            <a:gdLst>
              <a:gd name="connsiteX0" fmla="*/ 7258050 w 7258050"/>
              <a:gd name="connsiteY0" fmla="*/ 0 h 2435436"/>
              <a:gd name="connsiteX1" fmla="*/ 6652260 w 7258050"/>
              <a:gd name="connsiteY1" fmla="*/ 34290 h 2435436"/>
              <a:gd name="connsiteX2" fmla="*/ 5692140 w 7258050"/>
              <a:gd name="connsiteY2" fmla="*/ 308610 h 2435436"/>
              <a:gd name="connsiteX3" fmla="*/ 5040630 w 7258050"/>
              <a:gd name="connsiteY3" fmla="*/ 571500 h 2435436"/>
              <a:gd name="connsiteX4" fmla="*/ 4411980 w 7258050"/>
              <a:gd name="connsiteY4" fmla="*/ 880110 h 2435436"/>
              <a:gd name="connsiteX5" fmla="*/ 3714750 w 7258050"/>
              <a:gd name="connsiteY5" fmla="*/ 1303020 h 2435436"/>
              <a:gd name="connsiteX6" fmla="*/ 3028950 w 7258050"/>
              <a:gd name="connsiteY6" fmla="*/ 1714500 h 2435436"/>
              <a:gd name="connsiteX7" fmla="*/ 2571750 w 7258050"/>
              <a:gd name="connsiteY7" fmla="*/ 1977390 h 2435436"/>
              <a:gd name="connsiteX8" fmla="*/ 2217420 w 7258050"/>
              <a:gd name="connsiteY8" fmla="*/ 2171700 h 2435436"/>
              <a:gd name="connsiteX9" fmla="*/ 1885950 w 7258050"/>
              <a:gd name="connsiteY9" fmla="*/ 2286000 h 2435436"/>
              <a:gd name="connsiteX10" fmla="*/ 1463040 w 7258050"/>
              <a:gd name="connsiteY10" fmla="*/ 2366010 h 2435436"/>
              <a:gd name="connsiteX11" fmla="*/ 960120 w 7258050"/>
              <a:gd name="connsiteY11" fmla="*/ 2423160 h 2435436"/>
              <a:gd name="connsiteX12" fmla="*/ 605790 w 7258050"/>
              <a:gd name="connsiteY12" fmla="*/ 2434590 h 2435436"/>
              <a:gd name="connsiteX13" fmla="*/ 217170 w 7258050"/>
              <a:gd name="connsiteY13" fmla="*/ 2434590 h 2435436"/>
              <a:gd name="connsiteX14" fmla="*/ 0 w 7258050"/>
              <a:gd name="connsiteY14" fmla="*/ 2434590 h 24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258050" h="2435436">
                <a:moveTo>
                  <a:pt x="7258050" y="0"/>
                </a:moveTo>
                <a:lnTo>
                  <a:pt x="6652260" y="34290"/>
                </a:lnTo>
                <a:cubicBezTo>
                  <a:pt x="6391275" y="85725"/>
                  <a:pt x="5960745" y="219075"/>
                  <a:pt x="5692140" y="308610"/>
                </a:cubicBezTo>
                <a:cubicBezTo>
                  <a:pt x="5423535" y="398145"/>
                  <a:pt x="5253990" y="476250"/>
                  <a:pt x="5040630" y="571500"/>
                </a:cubicBezTo>
                <a:cubicBezTo>
                  <a:pt x="4827270" y="666750"/>
                  <a:pt x="4632960" y="758190"/>
                  <a:pt x="4411980" y="880110"/>
                </a:cubicBezTo>
                <a:cubicBezTo>
                  <a:pt x="4191000" y="1002030"/>
                  <a:pt x="3714750" y="1303020"/>
                  <a:pt x="3714750" y="1303020"/>
                </a:cubicBezTo>
                <a:lnTo>
                  <a:pt x="3028950" y="1714500"/>
                </a:lnTo>
                <a:cubicBezTo>
                  <a:pt x="2838450" y="1826895"/>
                  <a:pt x="2707005" y="1901190"/>
                  <a:pt x="2571750" y="1977390"/>
                </a:cubicBezTo>
                <a:cubicBezTo>
                  <a:pt x="2436495" y="2053590"/>
                  <a:pt x="2331720" y="2120265"/>
                  <a:pt x="2217420" y="2171700"/>
                </a:cubicBezTo>
                <a:cubicBezTo>
                  <a:pt x="2103120" y="2223135"/>
                  <a:pt x="2011680" y="2253615"/>
                  <a:pt x="1885950" y="2286000"/>
                </a:cubicBezTo>
                <a:cubicBezTo>
                  <a:pt x="1760220" y="2318385"/>
                  <a:pt x="1617345" y="2343150"/>
                  <a:pt x="1463040" y="2366010"/>
                </a:cubicBezTo>
                <a:cubicBezTo>
                  <a:pt x="1308735" y="2388870"/>
                  <a:pt x="1102995" y="2411730"/>
                  <a:pt x="960120" y="2423160"/>
                </a:cubicBezTo>
                <a:cubicBezTo>
                  <a:pt x="817245" y="2434590"/>
                  <a:pt x="729615" y="2432685"/>
                  <a:pt x="605790" y="2434590"/>
                </a:cubicBezTo>
                <a:cubicBezTo>
                  <a:pt x="481965" y="2436495"/>
                  <a:pt x="217170" y="2434590"/>
                  <a:pt x="217170" y="2434590"/>
                </a:cubicBezTo>
                <a:lnTo>
                  <a:pt x="0" y="2434590"/>
                </a:lnTo>
              </a:path>
            </a:pathLst>
          </a:custGeom>
          <a:noFill/>
          <a:ln w="127000">
            <a:solidFill>
              <a:schemeClr val="accent1">
                <a:alpha val="5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3DEBEE76-02B3-8901-0B75-476D1A72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69" y="1139532"/>
            <a:ext cx="914616" cy="6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46EFD21-14D6-79CB-4CC8-25DD431784C0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8751469" y="537330"/>
            <a:ext cx="844091" cy="1427478"/>
            <a:chOff x="9250057" y="1060959"/>
            <a:chExt cx="1653089" cy="2795609"/>
          </a:xfrm>
        </p:grpSpPr>
        <p:pic>
          <p:nvPicPr>
            <p:cNvPr id="11" name="Picture 2" descr="Oxygen Stat Gif">
              <a:hlinkClick r:id="rId9"/>
              <a:extLst>
                <a:ext uri="{FF2B5EF4-FFF2-40B4-BE49-F238E27FC236}">
                  <a16:creationId xmlns:a16="http://schemas.microsoft.com/office/drawing/2014/main" id="{68465012-B822-1CDF-8060-E9D8119C11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6701" r="33781" b="2896"/>
            <a:stretch/>
          </p:blipFill>
          <p:spPr bwMode="auto">
            <a:xfrm>
              <a:off x="9277572" y="1060959"/>
              <a:ext cx="1393603" cy="131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xygen Stat Gif">
              <a:hlinkClick r:id="rId9"/>
              <a:extLst>
                <a:ext uri="{FF2B5EF4-FFF2-40B4-BE49-F238E27FC236}">
                  <a16:creationId xmlns:a16="http://schemas.microsoft.com/office/drawing/2014/main" id="{40B11318-6641-AF36-B18D-42AC092690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-17635" r="31284" b="2897"/>
            <a:stretch/>
          </p:blipFill>
          <p:spPr bwMode="auto">
            <a:xfrm rot="5400000">
              <a:off x="9332870" y="2286292"/>
              <a:ext cx="1487463" cy="1653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0CE31765-2465-3404-A764-4C1796B2F396}"/>
                </a:ext>
              </a:extLst>
            </p:cNvPr>
            <p:cNvSpPr/>
            <p:nvPr/>
          </p:nvSpPr>
          <p:spPr>
            <a:xfrm>
              <a:off x="9250057" y="1060959"/>
              <a:ext cx="1421118" cy="2795609"/>
            </a:xfrm>
            <a:prstGeom prst="frame">
              <a:avLst>
                <a:gd name="adj1" fmla="val 30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A520CD-C53A-72FA-B6C0-378F3E7966B6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38811" y="3376141"/>
            <a:ext cx="844091" cy="1427478"/>
            <a:chOff x="9250057" y="1060959"/>
            <a:chExt cx="1653089" cy="2795609"/>
          </a:xfrm>
        </p:grpSpPr>
        <p:pic>
          <p:nvPicPr>
            <p:cNvPr id="17" name="Picture 2" descr="Oxygen Stat Gif">
              <a:hlinkClick r:id="rId9"/>
              <a:extLst>
                <a:ext uri="{FF2B5EF4-FFF2-40B4-BE49-F238E27FC236}">
                  <a16:creationId xmlns:a16="http://schemas.microsoft.com/office/drawing/2014/main" id="{BE533491-DFA4-E4BB-A6B8-F9B78ED7B7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6701" r="33781" b="2896"/>
            <a:stretch/>
          </p:blipFill>
          <p:spPr bwMode="auto">
            <a:xfrm>
              <a:off x="9277572" y="1060959"/>
              <a:ext cx="1393603" cy="131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Oxygen Stat Gif">
              <a:hlinkClick r:id="rId9"/>
              <a:extLst>
                <a:ext uri="{FF2B5EF4-FFF2-40B4-BE49-F238E27FC236}">
                  <a16:creationId xmlns:a16="http://schemas.microsoft.com/office/drawing/2014/main" id="{2F516513-AD1C-5CAF-5761-0F15E8E486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-17635" r="31284" b="2897"/>
            <a:stretch/>
          </p:blipFill>
          <p:spPr bwMode="auto">
            <a:xfrm rot="5400000">
              <a:off x="9332870" y="2286292"/>
              <a:ext cx="1487463" cy="1653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3225FD6A-860F-6E02-4F4D-EBD839C755CA}"/>
                </a:ext>
              </a:extLst>
            </p:cNvPr>
            <p:cNvSpPr/>
            <p:nvPr/>
          </p:nvSpPr>
          <p:spPr>
            <a:xfrm>
              <a:off x="9250057" y="1060959"/>
              <a:ext cx="1421118" cy="2795609"/>
            </a:xfrm>
            <a:prstGeom prst="frame">
              <a:avLst>
                <a:gd name="adj1" fmla="val 30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12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Bottom line: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is T-independent </a:t>
                </a:r>
                <a:r>
                  <a:rPr lang="en-US" sz="2400" b="1"/>
                  <a:t>=&gt; it’s an </a:t>
                </a:r>
                <a:r>
                  <a:rPr lang="en-US" sz="2400" b="1" dirty="0"/>
                  <a:t>atomic gas, otherwise it’s a polyatomic gas 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2F8B44C-4BA6-91C9-A986-043CE867D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4" t="20808" r="11626" b="13131"/>
          <a:stretch/>
        </p:blipFill>
        <p:spPr bwMode="auto">
          <a:xfrm>
            <a:off x="1413164" y="3429000"/>
            <a:ext cx="3167859" cy="237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CE6E721-1C99-CDC0-B49E-E42ED38C1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23233" r="16632" b="17575"/>
          <a:stretch/>
        </p:blipFill>
        <p:spPr bwMode="auto">
          <a:xfrm>
            <a:off x="1290328" y="1110797"/>
            <a:ext cx="2691366" cy="20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BA114-E12F-BE0E-EB89-CAB04F2DD59D}"/>
                  </a:ext>
                </a:extLst>
              </p:cNvPr>
              <p:cNvSpPr txBox="1"/>
              <p:nvPr/>
            </p:nvSpPr>
            <p:spPr>
              <a:xfrm>
                <a:off x="246128" y="1734478"/>
                <a:ext cx="754653" cy="35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BA114-E12F-BE0E-EB89-CAB04F2DD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8" y="1734478"/>
                <a:ext cx="754653" cy="352692"/>
              </a:xfrm>
              <a:prstGeom prst="rect">
                <a:avLst/>
              </a:prstGeom>
              <a:blipFill>
                <a:blip r:embed="rId5"/>
                <a:stretch>
                  <a:fillRect l="-1667" r="-60000" b="-5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BACDB-B335-FAD0-59C7-F4776D0C026C}"/>
                  </a:ext>
                </a:extLst>
              </p:cNvPr>
              <p:cNvSpPr txBox="1"/>
              <p:nvPr/>
            </p:nvSpPr>
            <p:spPr>
              <a:xfrm>
                <a:off x="246128" y="4112998"/>
                <a:ext cx="777780" cy="315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BACDB-B335-FAD0-59C7-F4776D0C0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8" y="4112998"/>
                <a:ext cx="777780" cy="315105"/>
              </a:xfrm>
              <a:prstGeom prst="rect">
                <a:avLst/>
              </a:prstGeom>
              <a:blipFill>
                <a:blip r:embed="rId6"/>
                <a:stretch>
                  <a:fillRect l="-1613" r="-70968" b="-7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5360D5BC-C3C1-C62C-4739-0C2CA0B24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8" t="22424" r="19818" b="13939"/>
          <a:stretch/>
        </p:blipFill>
        <p:spPr bwMode="auto">
          <a:xfrm>
            <a:off x="4696689" y="1110797"/>
            <a:ext cx="2760133" cy="22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0B8CE9A-4916-C471-C272-F5933F610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6" t="21818" r="18755" b="11718"/>
          <a:stretch/>
        </p:blipFill>
        <p:spPr bwMode="auto">
          <a:xfrm>
            <a:off x="4696689" y="3488914"/>
            <a:ext cx="2923309" cy="25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B4FAB29E-6B6D-1FF5-B951-2C783C23A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25292" r="19211" b="15356"/>
          <a:stretch/>
        </p:blipFill>
        <p:spPr bwMode="auto">
          <a:xfrm>
            <a:off x="8179014" y="1113228"/>
            <a:ext cx="3171141" cy="22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483AF054-80F9-AE1F-776D-078700DB5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1" t="20000" r="14053" b="10505"/>
          <a:stretch/>
        </p:blipFill>
        <p:spPr bwMode="auto">
          <a:xfrm>
            <a:off x="8326460" y="3429000"/>
            <a:ext cx="3228230" cy="270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6E5AC-4957-C29A-40C8-BD80DAA60968}"/>
              </a:ext>
            </a:extLst>
          </p:cNvPr>
          <p:cNvSpPr txBox="1"/>
          <p:nvPr/>
        </p:nvSpPr>
        <p:spPr>
          <a:xfrm>
            <a:off x="1262737" y="5901769"/>
            <a:ext cx="316785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Constant slope in the temperature direction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7B29C-AEA5-60DE-3EAE-03CD5301258D}"/>
              </a:ext>
            </a:extLst>
          </p:cNvPr>
          <p:cNvSpPr txBox="1"/>
          <p:nvPr/>
        </p:nvSpPr>
        <p:spPr>
          <a:xfrm>
            <a:off x="4696689" y="6086434"/>
            <a:ext cx="716280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slope in the temperature direction </a:t>
            </a:r>
          </a:p>
        </p:txBody>
      </p:sp>
    </p:spTree>
    <p:extLst>
      <p:ext uri="{BB962C8B-B14F-4D97-AF65-F5344CB8AC3E}">
        <p14:creationId xmlns:p14="http://schemas.microsoft.com/office/powerpoint/2010/main" val="33015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DF192325-B621-24F3-3CE3-67DC8DB4A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90" y="1078922"/>
            <a:ext cx="2159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CEE3D1-90A3-D8FE-D9FB-0F0F3EC2458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How molecules vibrate (AKA “normal modes of vibration”)</a:t>
            </a:r>
            <a:endParaRPr lang="en-US" sz="2400" b="1" i="1" dirty="0"/>
          </a:p>
        </p:txBody>
      </p:sp>
      <p:pic>
        <p:nvPicPr>
          <p:cNvPr id="6" name="Picture 2" descr="Chemical Bonding Gif">
            <a:hlinkClick r:id="rId4"/>
            <a:extLst>
              <a:ext uri="{FF2B5EF4-FFF2-40B4-BE49-F238E27FC236}">
                <a16:creationId xmlns:a16="http://schemas.microsoft.com/office/drawing/2014/main" id="{FA9D30DC-4620-F005-AB81-DEA16910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88" y="656024"/>
            <a:ext cx="6208564" cy="20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ibration of a CO2 molecule on Make a GIF">
            <a:extLst>
              <a:ext uri="{FF2B5EF4-FFF2-40B4-BE49-F238E27FC236}">
                <a16:creationId xmlns:a16="http://schemas.microsoft.com/office/drawing/2014/main" id="{EABA6E34-8BF3-206D-0FFC-0323D80B6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7" b="25032"/>
          <a:stretch/>
        </p:blipFill>
        <p:spPr bwMode="auto">
          <a:xfrm>
            <a:off x="1017428" y="4014430"/>
            <a:ext cx="3118803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5015BF-AA42-ADBF-9A64-AEE88DBACC4C}"/>
              </a:ext>
            </a:extLst>
          </p:cNvPr>
          <p:cNvSpPr txBox="1"/>
          <p:nvPr/>
        </p:nvSpPr>
        <p:spPr>
          <a:xfrm>
            <a:off x="348772" y="4919008"/>
            <a:ext cx="5480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stretch, bend, and asymmetric stretch. (There’s another bending mode where the atoms move in and out of the plane of the screen here.)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8FC3B-4DC4-962D-4038-8899CE0DE3C0}"/>
              </a:ext>
            </a:extLst>
          </p:cNvPr>
          <p:cNvSpPr txBox="1"/>
          <p:nvPr/>
        </p:nvSpPr>
        <p:spPr>
          <a:xfrm>
            <a:off x="1281430" y="2169143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/>
              <a:t>Stretching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B64D6-D2D1-8641-53A0-E32D32C3FC50}"/>
              </a:ext>
            </a:extLst>
          </p:cNvPr>
          <p:cNvSpPr txBox="1"/>
          <p:nvPr/>
        </p:nvSpPr>
        <p:spPr>
          <a:xfrm>
            <a:off x="5829300" y="2377886"/>
            <a:ext cx="44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Stretching and bending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A2F224-4871-EF9F-B46F-0DD9B74A50BE}"/>
                  </a:ext>
                </a:extLst>
              </p:cNvPr>
              <p:cNvSpPr txBox="1"/>
              <p:nvPr/>
            </p:nvSpPr>
            <p:spPr>
              <a:xfrm>
                <a:off x="6096000" y="3414265"/>
                <a:ext cx="5916930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=&gt; We need to take account of </a:t>
                </a:r>
                <a:r>
                  <a:rPr lang="en-US" sz="2400" b="1" dirty="0"/>
                  <a:t>vibrational contributions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A2F224-4871-EF9F-B46F-0DD9B74A5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14265"/>
                <a:ext cx="5916930" cy="830997"/>
              </a:xfrm>
              <a:prstGeom prst="rect">
                <a:avLst/>
              </a:prstGeom>
              <a:blipFill>
                <a:blip r:embed="rId7"/>
                <a:stretch>
                  <a:fillRect l="-1496" t="-5970" b="-1492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95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AA6968-E9F9-AC42-894F-DA9659D3D1A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vibrational contribution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AA6968-E9F9-AC42-894F-DA9659D3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AC2F42-A013-F3CB-AD3E-2D17CE1FF04F}"/>
                  </a:ext>
                </a:extLst>
              </p:cNvPr>
              <p:cNvSpPr txBox="1"/>
              <p:nvPr/>
            </p:nvSpPr>
            <p:spPr>
              <a:xfrm>
                <a:off x="224791" y="681575"/>
                <a:ext cx="7764779" cy="2091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When a molecule is vibrating, there’s the </a:t>
                </a:r>
                <a:r>
                  <a:rPr lang="en-US" sz="2400" b="1" dirty="0"/>
                  <a:t>potential energy </a:t>
                </a:r>
                <a:r>
                  <a:rPr lang="en-US" sz="2400" dirty="0"/>
                  <a:t>associated with the compressing and extending of the bond (like a spring) in addition to the </a:t>
                </a:r>
                <a:r>
                  <a:rPr lang="en-US" sz="2400" b="1" dirty="0"/>
                  <a:t>kinetic energy</a:t>
                </a:r>
                <a:r>
                  <a:rPr lang="en-US" sz="2400" dirty="0"/>
                  <a:t> of vibrating. Equipartition says that </a:t>
                </a:r>
                <a:r>
                  <a:rPr lang="en-US" sz="2400" b="1" i="1" dirty="0"/>
                  <a:t>each</a:t>
                </a:r>
                <a:r>
                  <a:rPr lang="en-US" sz="2400" dirty="0"/>
                  <a:t> (kinetic and potential) averages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/>
                  <a:t> of energy. So …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AC2F42-A013-F3CB-AD3E-2D17CE1F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1" y="681575"/>
                <a:ext cx="7764779" cy="2091214"/>
              </a:xfrm>
              <a:prstGeom prst="rect">
                <a:avLst/>
              </a:prstGeom>
              <a:blipFill>
                <a:blip r:embed="rId3"/>
                <a:stretch>
                  <a:fillRect l="-1142" t="-2410" b="-2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991BBCF0-A5CE-E188-1FB2-A6C1A965F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690" y="796029"/>
            <a:ext cx="297815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EC5D5-C11E-ABD6-DCEE-EE34169DAC6C}"/>
                  </a:ext>
                </a:extLst>
              </p:cNvPr>
              <p:cNvSpPr txBox="1"/>
              <p:nvPr/>
            </p:nvSpPr>
            <p:spPr>
              <a:xfrm>
                <a:off x="2171066" y="3474125"/>
                <a:ext cx="6143624" cy="1306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𝑣𝑖𝑏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𝑣𝑖𝑏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EC5D5-C11E-ABD6-DCEE-EE34169D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66" y="3474125"/>
                <a:ext cx="6143624" cy="1306127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C9A53A-176E-5EF2-D886-9409732B4E12}"/>
                  </a:ext>
                </a:extLst>
              </p:cNvPr>
              <p:cNvSpPr txBox="1"/>
              <p:nvPr/>
            </p:nvSpPr>
            <p:spPr>
              <a:xfrm>
                <a:off x="361951" y="4842898"/>
                <a:ext cx="1080515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When a molecule can’t vibrate</a:t>
                </a:r>
                <a:r>
                  <a:rPr lang="en-US" sz="2400" dirty="0"/>
                  <a:t>, there’s no contribution to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C9A53A-176E-5EF2-D886-9409732B4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1" y="4842898"/>
                <a:ext cx="10805159" cy="461665"/>
              </a:xfrm>
              <a:prstGeom prst="rect">
                <a:avLst/>
              </a:prstGeom>
              <a:blipFill>
                <a:blip r:embed="rId7"/>
                <a:stretch>
                  <a:fillRect l="-822" t="-8108" b="-29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47EF8-5421-8934-BCE3-3A2BABCFA942}"/>
                  </a:ext>
                </a:extLst>
              </p:cNvPr>
              <p:cNvSpPr txBox="1"/>
              <p:nvPr/>
            </p:nvSpPr>
            <p:spPr>
              <a:xfrm>
                <a:off x="2171066" y="5442019"/>
                <a:ext cx="6143624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𝑣𝑖𝑏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𝑣𝑖𝑏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47EF8-5421-8934-BCE3-3A2BABCFA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66" y="5442019"/>
                <a:ext cx="6143624" cy="847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A438352-65E6-8AFA-4DA8-FBAFE6CBAFA3}"/>
              </a:ext>
            </a:extLst>
          </p:cNvPr>
          <p:cNvSpPr txBox="1"/>
          <p:nvPr/>
        </p:nvSpPr>
        <p:spPr>
          <a:xfrm>
            <a:off x="7753350" y="3523127"/>
            <a:ext cx="3208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a molecule is vibrating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21A3D-C760-2AF3-BCC4-87BF2A30CAA8}"/>
              </a:ext>
            </a:extLst>
          </p:cNvPr>
          <p:cNvSpPr txBox="1"/>
          <p:nvPr/>
        </p:nvSpPr>
        <p:spPr>
          <a:xfrm>
            <a:off x="7753350" y="5673895"/>
            <a:ext cx="3208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When a molecule isn’t vibrating</a:t>
            </a:r>
          </a:p>
        </p:txBody>
      </p:sp>
    </p:spTree>
    <p:extLst>
      <p:ext uri="{BB962C8B-B14F-4D97-AF65-F5344CB8AC3E}">
        <p14:creationId xmlns:p14="http://schemas.microsoft.com/office/powerpoint/2010/main" val="406927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A6968-E9F9-AC42-894F-DA9659D3D1A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Why</a:t>
            </a:r>
            <a:r>
              <a:rPr lang="en-US" sz="2400" b="1" dirty="0"/>
              <a:t> would a molecule vibrate, or not vibrate? Quantum energy discretization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/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/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AF4C406-D044-2ADE-CBF1-CD679A3DC2D0}"/>
              </a:ext>
            </a:extLst>
          </p:cNvPr>
          <p:cNvGrpSpPr/>
          <p:nvPr/>
        </p:nvGrpSpPr>
        <p:grpSpPr>
          <a:xfrm>
            <a:off x="8175024" y="1145058"/>
            <a:ext cx="1029729" cy="4118921"/>
            <a:chOff x="8175024" y="1145058"/>
            <a:chExt cx="1029729" cy="41189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B7CAA-30BD-F8E0-94BC-E4D57521C788}"/>
                </a:ext>
              </a:extLst>
            </p:cNvPr>
            <p:cNvCxnSpPr/>
            <p:nvPr/>
          </p:nvCxnSpPr>
          <p:spPr>
            <a:xfrm>
              <a:off x="8175024" y="52639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F740D8-FED4-3083-CA49-55C17908895C}"/>
                </a:ext>
              </a:extLst>
            </p:cNvPr>
            <p:cNvCxnSpPr/>
            <p:nvPr/>
          </p:nvCxnSpPr>
          <p:spPr>
            <a:xfrm>
              <a:off x="8193559" y="31921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67C285-1D0B-CC06-7226-9D9AAA646D3F}"/>
                </a:ext>
              </a:extLst>
            </p:cNvPr>
            <p:cNvCxnSpPr/>
            <p:nvPr/>
          </p:nvCxnSpPr>
          <p:spPr>
            <a:xfrm>
              <a:off x="8175024" y="1145058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/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Up Arrow 34">
            <a:extLst>
              <a:ext uri="{FF2B5EF4-FFF2-40B4-BE49-F238E27FC236}">
                <a16:creationId xmlns:a16="http://schemas.microsoft.com/office/drawing/2014/main" id="{115AC60A-8713-B77D-CA00-0D8B36DC1ACD}"/>
              </a:ext>
            </a:extLst>
          </p:cNvPr>
          <p:cNvSpPr/>
          <p:nvPr/>
        </p:nvSpPr>
        <p:spPr>
          <a:xfrm>
            <a:off x="5945660" y="4810551"/>
            <a:ext cx="494270" cy="461666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/>
              <p:nvPr/>
            </p:nvSpPr>
            <p:spPr>
              <a:xfrm>
                <a:off x="9728886" y="4649482"/>
                <a:ext cx="95147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886" y="4649482"/>
                <a:ext cx="951470" cy="783804"/>
              </a:xfrm>
              <a:prstGeom prst="rect">
                <a:avLst/>
              </a:prstGeom>
              <a:blipFill>
                <a:blip r:embed="rId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Up Arrow 38">
            <a:extLst>
              <a:ext uri="{FF2B5EF4-FFF2-40B4-BE49-F238E27FC236}">
                <a16:creationId xmlns:a16="http://schemas.microsoft.com/office/drawing/2014/main" id="{A72F7681-17A2-84C2-3CC2-66CF10288246}"/>
              </a:ext>
            </a:extLst>
          </p:cNvPr>
          <p:cNvSpPr/>
          <p:nvPr/>
        </p:nvSpPr>
        <p:spPr>
          <a:xfrm>
            <a:off x="9234616" y="4818616"/>
            <a:ext cx="494270" cy="461666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6AFE4695-64D0-8D97-91B9-0F0E212ACAB5}"/>
              </a:ext>
            </a:extLst>
          </p:cNvPr>
          <p:cNvSpPr/>
          <p:nvPr/>
        </p:nvSpPr>
        <p:spPr>
          <a:xfrm>
            <a:off x="2877065" y="4829174"/>
            <a:ext cx="494270" cy="461666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76BDFB-D13B-D018-1038-994852FB715F}"/>
              </a:ext>
            </a:extLst>
          </p:cNvPr>
          <p:cNvGrpSpPr/>
          <p:nvPr/>
        </p:nvGrpSpPr>
        <p:grpSpPr>
          <a:xfrm>
            <a:off x="4835611" y="889686"/>
            <a:ext cx="1011194" cy="4386650"/>
            <a:chOff x="4835611" y="889686"/>
            <a:chExt cx="1011194" cy="438665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DD925E-A48A-869E-F725-A434B3642E8A}"/>
                </a:ext>
              </a:extLst>
            </p:cNvPr>
            <p:cNvCxnSpPr/>
            <p:nvPr/>
          </p:nvCxnSpPr>
          <p:spPr>
            <a:xfrm>
              <a:off x="4835611" y="527633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C88936-96BD-04A4-ECCE-10793DDF6055}"/>
                </a:ext>
              </a:extLst>
            </p:cNvPr>
            <p:cNvCxnSpPr/>
            <p:nvPr/>
          </p:nvCxnSpPr>
          <p:spPr>
            <a:xfrm>
              <a:off x="4835611" y="4650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9A65274-556F-53B1-93EA-8AB3E2458C1E}"/>
                </a:ext>
              </a:extLst>
            </p:cNvPr>
            <p:cNvCxnSpPr/>
            <p:nvPr/>
          </p:nvCxnSpPr>
          <p:spPr>
            <a:xfrm>
              <a:off x="4835611" y="4026244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4B2BD6-228D-6755-DF35-01F25EA4A22C}"/>
                </a:ext>
              </a:extLst>
            </p:cNvPr>
            <p:cNvCxnSpPr/>
            <p:nvPr/>
          </p:nvCxnSpPr>
          <p:spPr>
            <a:xfrm>
              <a:off x="4835611" y="340016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69B817-3CDE-4039-D687-CE6EA3D26CBD}"/>
                </a:ext>
              </a:extLst>
            </p:cNvPr>
            <p:cNvCxnSpPr/>
            <p:nvPr/>
          </p:nvCxnSpPr>
          <p:spPr>
            <a:xfrm>
              <a:off x="4835611" y="275967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C643C6-4611-4497-8EF3-1EED6D2F874A}"/>
                </a:ext>
              </a:extLst>
            </p:cNvPr>
            <p:cNvCxnSpPr/>
            <p:nvPr/>
          </p:nvCxnSpPr>
          <p:spPr>
            <a:xfrm>
              <a:off x="4835611" y="2133600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19A0900-928D-AFE5-A853-763E99E5F448}"/>
                </a:ext>
              </a:extLst>
            </p:cNvPr>
            <p:cNvCxnSpPr/>
            <p:nvPr/>
          </p:nvCxnSpPr>
          <p:spPr>
            <a:xfrm>
              <a:off x="4835611" y="151576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70C5EC3-E74D-63BD-FABD-62F282977DD1}"/>
                </a:ext>
              </a:extLst>
            </p:cNvPr>
            <p:cNvCxnSpPr/>
            <p:nvPr/>
          </p:nvCxnSpPr>
          <p:spPr>
            <a:xfrm>
              <a:off x="4835611" y="88968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EE6999-FBF2-EE06-A72A-F4EC92CF9258}"/>
              </a:ext>
            </a:extLst>
          </p:cNvPr>
          <p:cNvGrpSpPr/>
          <p:nvPr/>
        </p:nvGrpSpPr>
        <p:grpSpPr>
          <a:xfrm>
            <a:off x="1626972" y="951469"/>
            <a:ext cx="1011195" cy="4320748"/>
            <a:chOff x="1626972" y="951469"/>
            <a:chExt cx="1011195" cy="432074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10D1B2-9D15-3F35-4F51-0D61C4B76F18}"/>
                </a:ext>
              </a:extLst>
            </p:cNvPr>
            <p:cNvCxnSpPr/>
            <p:nvPr/>
          </p:nvCxnSpPr>
          <p:spPr>
            <a:xfrm>
              <a:off x="1626973" y="527221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C6CC2B-889A-341D-674C-CA9F06312A44}"/>
                </a:ext>
              </a:extLst>
            </p:cNvPr>
            <p:cNvCxnSpPr/>
            <p:nvPr/>
          </p:nvCxnSpPr>
          <p:spPr>
            <a:xfrm>
              <a:off x="1626973" y="500448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A64C7F-6E28-E027-17AF-CF64584AAC7C}"/>
                </a:ext>
              </a:extLst>
            </p:cNvPr>
            <p:cNvCxnSpPr/>
            <p:nvPr/>
          </p:nvCxnSpPr>
          <p:spPr>
            <a:xfrm>
              <a:off x="1626973" y="472028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E5CA356-C24B-4E48-722A-2D9E9DC0120D}"/>
                </a:ext>
              </a:extLst>
            </p:cNvPr>
            <p:cNvCxnSpPr/>
            <p:nvPr/>
          </p:nvCxnSpPr>
          <p:spPr>
            <a:xfrm>
              <a:off x="1626973" y="445255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3B8F5D-CEC4-F2FC-61A2-8627BD613615}"/>
                </a:ext>
              </a:extLst>
            </p:cNvPr>
            <p:cNvCxnSpPr/>
            <p:nvPr/>
          </p:nvCxnSpPr>
          <p:spPr>
            <a:xfrm>
              <a:off x="1626972" y="41930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7B409-1495-07EA-EBD7-BF7CE29D0D4E}"/>
                </a:ext>
              </a:extLst>
            </p:cNvPr>
            <p:cNvCxnSpPr/>
            <p:nvPr/>
          </p:nvCxnSpPr>
          <p:spPr>
            <a:xfrm>
              <a:off x="1626972" y="392533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83B56F-6423-55AA-C8FE-867F54161D39}"/>
                </a:ext>
              </a:extLst>
            </p:cNvPr>
            <p:cNvCxnSpPr/>
            <p:nvPr/>
          </p:nvCxnSpPr>
          <p:spPr>
            <a:xfrm>
              <a:off x="1626972" y="364112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E0416F-9EFE-048C-985E-EBC940A5B002}"/>
                </a:ext>
              </a:extLst>
            </p:cNvPr>
            <p:cNvCxnSpPr/>
            <p:nvPr/>
          </p:nvCxnSpPr>
          <p:spPr>
            <a:xfrm>
              <a:off x="1626972" y="337339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5861AB-929B-34D8-DA3B-D11C1699CD2C}"/>
                </a:ext>
              </a:extLst>
            </p:cNvPr>
            <p:cNvCxnSpPr/>
            <p:nvPr/>
          </p:nvCxnSpPr>
          <p:spPr>
            <a:xfrm>
              <a:off x="1626972" y="3126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7A3BD7-BF75-E279-FA85-E69D01969EF5}"/>
                </a:ext>
              </a:extLst>
            </p:cNvPr>
            <p:cNvCxnSpPr/>
            <p:nvPr/>
          </p:nvCxnSpPr>
          <p:spPr>
            <a:xfrm>
              <a:off x="1626972" y="285852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204B5D-94D0-34DD-1BDF-17EC5061F93F}"/>
                </a:ext>
              </a:extLst>
            </p:cNvPr>
            <p:cNvCxnSpPr/>
            <p:nvPr/>
          </p:nvCxnSpPr>
          <p:spPr>
            <a:xfrm>
              <a:off x="1626972" y="257432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46F707-4559-C109-0F7C-965FA806EEBE}"/>
                </a:ext>
              </a:extLst>
            </p:cNvPr>
            <p:cNvCxnSpPr/>
            <p:nvPr/>
          </p:nvCxnSpPr>
          <p:spPr>
            <a:xfrm>
              <a:off x="1626972" y="230659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0581210-C258-C716-3E20-B08FED74675F}"/>
                </a:ext>
              </a:extLst>
            </p:cNvPr>
            <p:cNvCxnSpPr/>
            <p:nvPr/>
          </p:nvCxnSpPr>
          <p:spPr>
            <a:xfrm>
              <a:off x="1626972" y="202650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02E9D4-4B11-4227-3A72-736623CDA32D}"/>
                </a:ext>
              </a:extLst>
            </p:cNvPr>
            <p:cNvCxnSpPr/>
            <p:nvPr/>
          </p:nvCxnSpPr>
          <p:spPr>
            <a:xfrm>
              <a:off x="1626972" y="17587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779188-A4DB-67ED-2B60-D5637F7005B5}"/>
                </a:ext>
              </a:extLst>
            </p:cNvPr>
            <p:cNvCxnSpPr/>
            <p:nvPr/>
          </p:nvCxnSpPr>
          <p:spPr>
            <a:xfrm>
              <a:off x="1626972" y="147457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DD53F4-4B07-C76A-3FC3-8973EA20D8D0}"/>
                </a:ext>
              </a:extLst>
            </p:cNvPr>
            <p:cNvCxnSpPr/>
            <p:nvPr/>
          </p:nvCxnSpPr>
          <p:spPr>
            <a:xfrm>
              <a:off x="1626972" y="120684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7FF6C3-9576-CE58-6C57-1B6497C64B70}"/>
                </a:ext>
              </a:extLst>
            </p:cNvPr>
            <p:cNvCxnSpPr/>
            <p:nvPr/>
          </p:nvCxnSpPr>
          <p:spPr>
            <a:xfrm>
              <a:off x="1626972" y="95146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AFA596-575A-B28F-D866-A95B67CB268E}"/>
                  </a:ext>
                </a:extLst>
              </p:cNvPr>
              <p:cNvSpPr txBox="1"/>
              <p:nvPr/>
            </p:nvSpPr>
            <p:spPr>
              <a:xfrm>
                <a:off x="148590" y="6113908"/>
                <a:ext cx="117500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At low temperature,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can vibrate.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can’t.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AFA596-575A-B28F-D866-A95B67CB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" y="6113908"/>
                <a:ext cx="11750039" cy="461665"/>
              </a:xfrm>
              <a:prstGeom prst="rect">
                <a:avLst/>
              </a:prstGeom>
              <a:blipFill>
                <a:blip r:embed="rId7"/>
                <a:stretch>
                  <a:fillRect t="-8108" b="-29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74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A6968-E9F9-AC42-894F-DA9659D3D1A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Why</a:t>
            </a:r>
            <a:r>
              <a:rPr lang="en-US" sz="2400" b="1" dirty="0"/>
              <a:t> do molecules vibrate at high temperature, but not at low temperature?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/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/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93B0F22-B989-B0F7-0F63-3200ED2E728F}"/>
              </a:ext>
            </a:extLst>
          </p:cNvPr>
          <p:cNvGrpSpPr/>
          <p:nvPr/>
        </p:nvGrpSpPr>
        <p:grpSpPr>
          <a:xfrm>
            <a:off x="8175024" y="1145058"/>
            <a:ext cx="1029729" cy="4118921"/>
            <a:chOff x="8175024" y="1145058"/>
            <a:chExt cx="1029729" cy="41189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B7CAA-30BD-F8E0-94BC-E4D57521C788}"/>
                </a:ext>
              </a:extLst>
            </p:cNvPr>
            <p:cNvCxnSpPr/>
            <p:nvPr/>
          </p:nvCxnSpPr>
          <p:spPr>
            <a:xfrm>
              <a:off x="8175024" y="52639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F740D8-FED4-3083-CA49-55C17908895C}"/>
                </a:ext>
              </a:extLst>
            </p:cNvPr>
            <p:cNvCxnSpPr/>
            <p:nvPr/>
          </p:nvCxnSpPr>
          <p:spPr>
            <a:xfrm>
              <a:off x="8193559" y="31921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67C285-1D0B-CC06-7226-9D9AAA646D3F}"/>
                </a:ext>
              </a:extLst>
            </p:cNvPr>
            <p:cNvCxnSpPr/>
            <p:nvPr/>
          </p:nvCxnSpPr>
          <p:spPr>
            <a:xfrm>
              <a:off x="8175024" y="1145058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/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Up Arrow 34">
            <a:extLst>
              <a:ext uri="{FF2B5EF4-FFF2-40B4-BE49-F238E27FC236}">
                <a16:creationId xmlns:a16="http://schemas.microsoft.com/office/drawing/2014/main" id="{115AC60A-8713-B77D-CA00-0D8B36DC1ACD}"/>
              </a:ext>
            </a:extLst>
          </p:cNvPr>
          <p:cNvSpPr/>
          <p:nvPr/>
        </p:nvSpPr>
        <p:spPr>
          <a:xfrm>
            <a:off x="5945660" y="3830600"/>
            <a:ext cx="494270" cy="1441617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/>
              <p:nvPr/>
            </p:nvSpPr>
            <p:spPr>
              <a:xfrm>
                <a:off x="9827741" y="4220683"/>
                <a:ext cx="95147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741" y="4220683"/>
                <a:ext cx="951470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Up Arrow 38">
            <a:extLst>
              <a:ext uri="{FF2B5EF4-FFF2-40B4-BE49-F238E27FC236}">
                <a16:creationId xmlns:a16="http://schemas.microsoft.com/office/drawing/2014/main" id="{A72F7681-17A2-84C2-3CC2-66CF10288246}"/>
              </a:ext>
            </a:extLst>
          </p:cNvPr>
          <p:cNvSpPr/>
          <p:nvPr/>
        </p:nvSpPr>
        <p:spPr>
          <a:xfrm>
            <a:off x="9234616" y="3830600"/>
            <a:ext cx="494270" cy="1449682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6AFE4695-64D0-8D97-91B9-0F0E212ACAB5}"/>
              </a:ext>
            </a:extLst>
          </p:cNvPr>
          <p:cNvSpPr/>
          <p:nvPr/>
        </p:nvSpPr>
        <p:spPr>
          <a:xfrm>
            <a:off x="2877065" y="3830600"/>
            <a:ext cx="494270" cy="1460240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EF9A81-D505-023F-AD9C-A97B73E6C6F5}"/>
              </a:ext>
            </a:extLst>
          </p:cNvPr>
          <p:cNvGrpSpPr/>
          <p:nvPr/>
        </p:nvGrpSpPr>
        <p:grpSpPr>
          <a:xfrm>
            <a:off x="4835611" y="889686"/>
            <a:ext cx="1011194" cy="4386650"/>
            <a:chOff x="4835611" y="889686"/>
            <a:chExt cx="1011194" cy="438665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E51DB65-198F-82E9-C616-48868D190F7B}"/>
                </a:ext>
              </a:extLst>
            </p:cNvPr>
            <p:cNvCxnSpPr/>
            <p:nvPr/>
          </p:nvCxnSpPr>
          <p:spPr>
            <a:xfrm>
              <a:off x="4835611" y="527633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7D4D64C-F7EA-8872-00C9-E498E8834F3C}"/>
                </a:ext>
              </a:extLst>
            </p:cNvPr>
            <p:cNvCxnSpPr/>
            <p:nvPr/>
          </p:nvCxnSpPr>
          <p:spPr>
            <a:xfrm>
              <a:off x="4835611" y="4650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3FD980-DB84-1E42-1B9A-48509EE30123}"/>
                </a:ext>
              </a:extLst>
            </p:cNvPr>
            <p:cNvCxnSpPr/>
            <p:nvPr/>
          </p:nvCxnSpPr>
          <p:spPr>
            <a:xfrm>
              <a:off x="4835611" y="4026244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B64C3C3-A284-69D5-E1CB-45098E245596}"/>
                </a:ext>
              </a:extLst>
            </p:cNvPr>
            <p:cNvCxnSpPr/>
            <p:nvPr/>
          </p:nvCxnSpPr>
          <p:spPr>
            <a:xfrm>
              <a:off x="4835611" y="340016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0B906-CE97-1258-CA55-6C87330C139A}"/>
                </a:ext>
              </a:extLst>
            </p:cNvPr>
            <p:cNvCxnSpPr/>
            <p:nvPr/>
          </p:nvCxnSpPr>
          <p:spPr>
            <a:xfrm>
              <a:off x="4835611" y="275967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90AB27-C58A-8083-C0D5-CF43B6D39223}"/>
                </a:ext>
              </a:extLst>
            </p:cNvPr>
            <p:cNvCxnSpPr/>
            <p:nvPr/>
          </p:nvCxnSpPr>
          <p:spPr>
            <a:xfrm>
              <a:off x="4835611" y="2133600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876357-ED45-2C33-F004-11434A747E47}"/>
                </a:ext>
              </a:extLst>
            </p:cNvPr>
            <p:cNvCxnSpPr/>
            <p:nvPr/>
          </p:nvCxnSpPr>
          <p:spPr>
            <a:xfrm>
              <a:off x="4835611" y="151576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5827E3-7487-7B57-49AE-9BDB2617FA7A}"/>
                </a:ext>
              </a:extLst>
            </p:cNvPr>
            <p:cNvCxnSpPr/>
            <p:nvPr/>
          </p:nvCxnSpPr>
          <p:spPr>
            <a:xfrm>
              <a:off x="4835611" y="88968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602657-5CBF-1182-2B58-D93296AB6BE3}"/>
              </a:ext>
            </a:extLst>
          </p:cNvPr>
          <p:cNvGrpSpPr/>
          <p:nvPr/>
        </p:nvGrpSpPr>
        <p:grpSpPr>
          <a:xfrm>
            <a:off x="1626972" y="951469"/>
            <a:ext cx="1011195" cy="4320748"/>
            <a:chOff x="1626972" y="951469"/>
            <a:chExt cx="1011195" cy="43207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63EB84-6CE0-55D8-114F-EDC9DCE487DE}"/>
                </a:ext>
              </a:extLst>
            </p:cNvPr>
            <p:cNvCxnSpPr/>
            <p:nvPr/>
          </p:nvCxnSpPr>
          <p:spPr>
            <a:xfrm>
              <a:off x="1626973" y="527221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A0A0F4-C661-0B7A-16BC-2AC4B16A6991}"/>
                </a:ext>
              </a:extLst>
            </p:cNvPr>
            <p:cNvCxnSpPr/>
            <p:nvPr/>
          </p:nvCxnSpPr>
          <p:spPr>
            <a:xfrm>
              <a:off x="1626973" y="500448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4EC3B3-F1DD-6C2A-981B-43063BF58CE6}"/>
                </a:ext>
              </a:extLst>
            </p:cNvPr>
            <p:cNvCxnSpPr/>
            <p:nvPr/>
          </p:nvCxnSpPr>
          <p:spPr>
            <a:xfrm>
              <a:off x="1626973" y="472028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60BA53-A5F9-B53D-3072-6C34A35AF4F1}"/>
                </a:ext>
              </a:extLst>
            </p:cNvPr>
            <p:cNvCxnSpPr/>
            <p:nvPr/>
          </p:nvCxnSpPr>
          <p:spPr>
            <a:xfrm>
              <a:off x="1626973" y="445255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28B3F1-352D-72FF-572F-71E0F80E8EE8}"/>
                </a:ext>
              </a:extLst>
            </p:cNvPr>
            <p:cNvCxnSpPr/>
            <p:nvPr/>
          </p:nvCxnSpPr>
          <p:spPr>
            <a:xfrm>
              <a:off x="1626972" y="41930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4A47A2-C238-7775-15A2-57CB49897F22}"/>
                </a:ext>
              </a:extLst>
            </p:cNvPr>
            <p:cNvCxnSpPr/>
            <p:nvPr/>
          </p:nvCxnSpPr>
          <p:spPr>
            <a:xfrm>
              <a:off x="1626972" y="392533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A938C7-1387-3FDD-A92B-419F460B58FD}"/>
                </a:ext>
              </a:extLst>
            </p:cNvPr>
            <p:cNvCxnSpPr/>
            <p:nvPr/>
          </p:nvCxnSpPr>
          <p:spPr>
            <a:xfrm>
              <a:off x="1626972" y="364112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65EBD6-F6C8-569F-47C9-8FA3D2E8E301}"/>
                </a:ext>
              </a:extLst>
            </p:cNvPr>
            <p:cNvCxnSpPr/>
            <p:nvPr/>
          </p:nvCxnSpPr>
          <p:spPr>
            <a:xfrm>
              <a:off x="1626972" y="337339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744A53-8189-3618-17D5-8527F2D8B6CA}"/>
                </a:ext>
              </a:extLst>
            </p:cNvPr>
            <p:cNvCxnSpPr/>
            <p:nvPr/>
          </p:nvCxnSpPr>
          <p:spPr>
            <a:xfrm>
              <a:off x="1626972" y="3126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1B59C4-3B4F-5BE9-AD80-4E4A904EFFA2}"/>
                </a:ext>
              </a:extLst>
            </p:cNvPr>
            <p:cNvCxnSpPr/>
            <p:nvPr/>
          </p:nvCxnSpPr>
          <p:spPr>
            <a:xfrm>
              <a:off x="1626972" y="285852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5F8214-4EA8-01A5-82CC-604329A56C32}"/>
                </a:ext>
              </a:extLst>
            </p:cNvPr>
            <p:cNvCxnSpPr/>
            <p:nvPr/>
          </p:nvCxnSpPr>
          <p:spPr>
            <a:xfrm>
              <a:off x="1626972" y="257432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BE70C4-DF95-C25E-55BC-72E21E46CF64}"/>
                </a:ext>
              </a:extLst>
            </p:cNvPr>
            <p:cNvCxnSpPr/>
            <p:nvPr/>
          </p:nvCxnSpPr>
          <p:spPr>
            <a:xfrm>
              <a:off x="1626972" y="230659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5491CA5-ED12-6CFB-F5F1-99C21FE08752}"/>
                </a:ext>
              </a:extLst>
            </p:cNvPr>
            <p:cNvCxnSpPr/>
            <p:nvPr/>
          </p:nvCxnSpPr>
          <p:spPr>
            <a:xfrm>
              <a:off x="1626972" y="202650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31CB8A-5B96-C7F9-5F0D-0704BBFEB9DC}"/>
                </a:ext>
              </a:extLst>
            </p:cNvPr>
            <p:cNvCxnSpPr/>
            <p:nvPr/>
          </p:nvCxnSpPr>
          <p:spPr>
            <a:xfrm>
              <a:off x="1626972" y="17587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744C68E-D963-F273-07E1-81B6D265F70D}"/>
                </a:ext>
              </a:extLst>
            </p:cNvPr>
            <p:cNvCxnSpPr/>
            <p:nvPr/>
          </p:nvCxnSpPr>
          <p:spPr>
            <a:xfrm>
              <a:off x="1626972" y="147457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3F5FCFC-6731-9535-93FA-0E47E482E1CD}"/>
                </a:ext>
              </a:extLst>
            </p:cNvPr>
            <p:cNvCxnSpPr/>
            <p:nvPr/>
          </p:nvCxnSpPr>
          <p:spPr>
            <a:xfrm>
              <a:off x="1626972" y="120684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67BB0B6-A980-FA2B-A645-5AF469BECA1A}"/>
                </a:ext>
              </a:extLst>
            </p:cNvPr>
            <p:cNvCxnSpPr/>
            <p:nvPr/>
          </p:nvCxnSpPr>
          <p:spPr>
            <a:xfrm>
              <a:off x="1626972" y="95146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7590D-B660-9AEC-194E-3C60EDDE651E}"/>
                  </a:ext>
                </a:extLst>
              </p:cNvPr>
              <p:cNvSpPr txBox="1"/>
              <p:nvPr/>
            </p:nvSpPr>
            <p:spPr>
              <a:xfrm>
                <a:off x="148590" y="6113908"/>
                <a:ext cx="117500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Warmer,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can vibrate,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can’t.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7590D-B660-9AEC-194E-3C60EDDE6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" y="6113908"/>
                <a:ext cx="11750039" cy="461665"/>
              </a:xfrm>
              <a:prstGeom prst="rect">
                <a:avLst/>
              </a:prstGeom>
              <a:blipFill>
                <a:blip r:embed="rId7"/>
                <a:stretch>
                  <a:fillRect t="-8108" b="-29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62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A6968-E9F9-AC42-894F-DA9659D3D1A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Why</a:t>
            </a:r>
            <a:r>
              <a:rPr lang="en-US" sz="2400" b="1" dirty="0"/>
              <a:t> do molecules vibrate at high temperature, but not at low temperature?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/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/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/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Up Arrow 34">
            <a:extLst>
              <a:ext uri="{FF2B5EF4-FFF2-40B4-BE49-F238E27FC236}">
                <a16:creationId xmlns:a16="http://schemas.microsoft.com/office/drawing/2014/main" id="{115AC60A-8713-B77D-CA00-0D8B36DC1ACD}"/>
              </a:ext>
            </a:extLst>
          </p:cNvPr>
          <p:cNvSpPr/>
          <p:nvPr/>
        </p:nvSpPr>
        <p:spPr>
          <a:xfrm>
            <a:off x="5945660" y="931220"/>
            <a:ext cx="494270" cy="4340997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/>
              <p:nvPr/>
            </p:nvSpPr>
            <p:spPr>
              <a:xfrm>
                <a:off x="9777284" y="2616363"/>
                <a:ext cx="95147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284" y="2616363"/>
                <a:ext cx="951470" cy="783804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Up Arrow 38">
            <a:extLst>
              <a:ext uri="{FF2B5EF4-FFF2-40B4-BE49-F238E27FC236}">
                <a16:creationId xmlns:a16="http://schemas.microsoft.com/office/drawing/2014/main" id="{A72F7681-17A2-84C2-3CC2-66CF10288246}"/>
              </a:ext>
            </a:extLst>
          </p:cNvPr>
          <p:cNvSpPr/>
          <p:nvPr/>
        </p:nvSpPr>
        <p:spPr>
          <a:xfrm>
            <a:off x="9234616" y="931220"/>
            <a:ext cx="494270" cy="4349062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6AFE4695-64D0-8D97-91B9-0F0E212ACAB5}"/>
              </a:ext>
            </a:extLst>
          </p:cNvPr>
          <p:cNvSpPr/>
          <p:nvPr/>
        </p:nvSpPr>
        <p:spPr>
          <a:xfrm>
            <a:off x="2877065" y="931220"/>
            <a:ext cx="494270" cy="4359620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AC9472-567C-66FD-A4D4-AFB1B424BFDD}"/>
              </a:ext>
            </a:extLst>
          </p:cNvPr>
          <p:cNvGrpSpPr/>
          <p:nvPr/>
        </p:nvGrpSpPr>
        <p:grpSpPr>
          <a:xfrm>
            <a:off x="1626972" y="951469"/>
            <a:ext cx="1011195" cy="4320748"/>
            <a:chOff x="1626972" y="951469"/>
            <a:chExt cx="1011195" cy="43207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44AF4A-26C1-175D-E46B-383895EC5358}"/>
                </a:ext>
              </a:extLst>
            </p:cNvPr>
            <p:cNvCxnSpPr/>
            <p:nvPr/>
          </p:nvCxnSpPr>
          <p:spPr>
            <a:xfrm>
              <a:off x="1626973" y="527221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77207FE-BE07-D63D-E101-0BAEC89EE5F3}"/>
                </a:ext>
              </a:extLst>
            </p:cNvPr>
            <p:cNvCxnSpPr/>
            <p:nvPr/>
          </p:nvCxnSpPr>
          <p:spPr>
            <a:xfrm>
              <a:off x="1626973" y="500448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0550927-E430-D657-B643-0529482FA0B3}"/>
                </a:ext>
              </a:extLst>
            </p:cNvPr>
            <p:cNvCxnSpPr/>
            <p:nvPr/>
          </p:nvCxnSpPr>
          <p:spPr>
            <a:xfrm>
              <a:off x="1626973" y="472028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37757C-1664-3CB6-6881-858842C10274}"/>
                </a:ext>
              </a:extLst>
            </p:cNvPr>
            <p:cNvCxnSpPr/>
            <p:nvPr/>
          </p:nvCxnSpPr>
          <p:spPr>
            <a:xfrm>
              <a:off x="1626973" y="445255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30EE19-4FF9-3AC5-6385-3EEE71F1403C}"/>
                </a:ext>
              </a:extLst>
            </p:cNvPr>
            <p:cNvCxnSpPr/>
            <p:nvPr/>
          </p:nvCxnSpPr>
          <p:spPr>
            <a:xfrm>
              <a:off x="1626972" y="41930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5D0609D-3EB7-5799-2EA4-C5FDC74E2297}"/>
                </a:ext>
              </a:extLst>
            </p:cNvPr>
            <p:cNvCxnSpPr/>
            <p:nvPr/>
          </p:nvCxnSpPr>
          <p:spPr>
            <a:xfrm>
              <a:off x="1626972" y="392533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482659-977A-8280-92DF-11B0A8E2250A}"/>
                </a:ext>
              </a:extLst>
            </p:cNvPr>
            <p:cNvCxnSpPr/>
            <p:nvPr/>
          </p:nvCxnSpPr>
          <p:spPr>
            <a:xfrm>
              <a:off x="1626972" y="364112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68E5EA-AB66-846F-4A53-75E731E367F8}"/>
                </a:ext>
              </a:extLst>
            </p:cNvPr>
            <p:cNvCxnSpPr/>
            <p:nvPr/>
          </p:nvCxnSpPr>
          <p:spPr>
            <a:xfrm>
              <a:off x="1626972" y="337339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7E9C6D2-6C17-5354-99DE-FA8B3CBBE7A1}"/>
                </a:ext>
              </a:extLst>
            </p:cNvPr>
            <p:cNvCxnSpPr/>
            <p:nvPr/>
          </p:nvCxnSpPr>
          <p:spPr>
            <a:xfrm>
              <a:off x="1626972" y="3126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F41842-D532-587E-919F-C4388D3919BB}"/>
                </a:ext>
              </a:extLst>
            </p:cNvPr>
            <p:cNvCxnSpPr/>
            <p:nvPr/>
          </p:nvCxnSpPr>
          <p:spPr>
            <a:xfrm>
              <a:off x="1626972" y="285852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F05D63-D2AF-8C9E-CB4E-5111E9E93810}"/>
                </a:ext>
              </a:extLst>
            </p:cNvPr>
            <p:cNvCxnSpPr/>
            <p:nvPr/>
          </p:nvCxnSpPr>
          <p:spPr>
            <a:xfrm>
              <a:off x="1626972" y="257432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DC8C9F9-14BE-8D37-7F1B-9CB913ABB3F2}"/>
                </a:ext>
              </a:extLst>
            </p:cNvPr>
            <p:cNvCxnSpPr/>
            <p:nvPr/>
          </p:nvCxnSpPr>
          <p:spPr>
            <a:xfrm>
              <a:off x="1626972" y="230659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261C182-E4A3-AF59-56D8-E2FA4E4E4664}"/>
                </a:ext>
              </a:extLst>
            </p:cNvPr>
            <p:cNvCxnSpPr/>
            <p:nvPr/>
          </p:nvCxnSpPr>
          <p:spPr>
            <a:xfrm>
              <a:off x="1626972" y="202650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E51EC9A-76FE-2D77-3E40-F934D7071314}"/>
                </a:ext>
              </a:extLst>
            </p:cNvPr>
            <p:cNvCxnSpPr/>
            <p:nvPr/>
          </p:nvCxnSpPr>
          <p:spPr>
            <a:xfrm>
              <a:off x="1626972" y="17587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6CCAA0-61C2-DD22-1BA7-FE8EB1349CC5}"/>
                </a:ext>
              </a:extLst>
            </p:cNvPr>
            <p:cNvCxnSpPr/>
            <p:nvPr/>
          </p:nvCxnSpPr>
          <p:spPr>
            <a:xfrm>
              <a:off x="1626972" y="147457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CA05A9-BE70-B363-360B-8D053D067C89}"/>
                </a:ext>
              </a:extLst>
            </p:cNvPr>
            <p:cNvCxnSpPr/>
            <p:nvPr/>
          </p:nvCxnSpPr>
          <p:spPr>
            <a:xfrm>
              <a:off x="1626972" y="120684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23F1A4-7FB0-86A7-0A74-5BE7534F58D7}"/>
                </a:ext>
              </a:extLst>
            </p:cNvPr>
            <p:cNvCxnSpPr/>
            <p:nvPr/>
          </p:nvCxnSpPr>
          <p:spPr>
            <a:xfrm>
              <a:off x="1626972" y="95146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E02858-7659-3EBF-22C1-7FDF2EEE55A1}"/>
              </a:ext>
            </a:extLst>
          </p:cNvPr>
          <p:cNvGrpSpPr/>
          <p:nvPr/>
        </p:nvGrpSpPr>
        <p:grpSpPr>
          <a:xfrm>
            <a:off x="4835611" y="889686"/>
            <a:ext cx="1011194" cy="4386650"/>
            <a:chOff x="4835611" y="889686"/>
            <a:chExt cx="1011194" cy="438665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054A58-C6FF-2197-8715-38DA2BBD4058}"/>
                </a:ext>
              </a:extLst>
            </p:cNvPr>
            <p:cNvCxnSpPr/>
            <p:nvPr/>
          </p:nvCxnSpPr>
          <p:spPr>
            <a:xfrm>
              <a:off x="4835611" y="527633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0258448-2B7D-9301-3727-58FA43D2184F}"/>
                </a:ext>
              </a:extLst>
            </p:cNvPr>
            <p:cNvCxnSpPr/>
            <p:nvPr/>
          </p:nvCxnSpPr>
          <p:spPr>
            <a:xfrm>
              <a:off x="4835611" y="4650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05AF13-FDEC-E942-DE17-094AB20EA619}"/>
                </a:ext>
              </a:extLst>
            </p:cNvPr>
            <p:cNvCxnSpPr/>
            <p:nvPr/>
          </p:nvCxnSpPr>
          <p:spPr>
            <a:xfrm>
              <a:off x="4835611" y="4026244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CEE470-6F4A-445B-AC0C-D28386208CB3}"/>
                </a:ext>
              </a:extLst>
            </p:cNvPr>
            <p:cNvCxnSpPr/>
            <p:nvPr/>
          </p:nvCxnSpPr>
          <p:spPr>
            <a:xfrm>
              <a:off x="4835611" y="340016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BFC663-7FA9-CC41-F8B8-04BBD88A8EDD}"/>
                </a:ext>
              </a:extLst>
            </p:cNvPr>
            <p:cNvCxnSpPr/>
            <p:nvPr/>
          </p:nvCxnSpPr>
          <p:spPr>
            <a:xfrm>
              <a:off x="4835611" y="275967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D7A904B-D00C-3607-501C-CA8815EABFD8}"/>
                </a:ext>
              </a:extLst>
            </p:cNvPr>
            <p:cNvCxnSpPr/>
            <p:nvPr/>
          </p:nvCxnSpPr>
          <p:spPr>
            <a:xfrm>
              <a:off x="4835611" y="2133600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AFB5C7-5E71-A0BA-BCB0-41F1E1EB1F5F}"/>
                </a:ext>
              </a:extLst>
            </p:cNvPr>
            <p:cNvCxnSpPr/>
            <p:nvPr/>
          </p:nvCxnSpPr>
          <p:spPr>
            <a:xfrm>
              <a:off x="4835611" y="151576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1BFBE2-F5F8-E507-C7F6-0A0429C46407}"/>
                </a:ext>
              </a:extLst>
            </p:cNvPr>
            <p:cNvCxnSpPr/>
            <p:nvPr/>
          </p:nvCxnSpPr>
          <p:spPr>
            <a:xfrm>
              <a:off x="4835611" y="88968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16279B9-F25F-1A43-877A-12961D2065FA}"/>
              </a:ext>
            </a:extLst>
          </p:cNvPr>
          <p:cNvGrpSpPr/>
          <p:nvPr/>
        </p:nvGrpSpPr>
        <p:grpSpPr>
          <a:xfrm>
            <a:off x="8175024" y="1145058"/>
            <a:ext cx="1029729" cy="4118921"/>
            <a:chOff x="8175024" y="1145058"/>
            <a:chExt cx="1029729" cy="411892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A05404-E50F-88A4-4BF3-B9CEFE732FF1}"/>
                </a:ext>
              </a:extLst>
            </p:cNvPr>
            <p:cNvCxnSpPr/>
            <p:nvPr/>
          </p:nvCxnSpPr>
          <p:spPr>
            <a:xfrm>
              <a:off x="8175024" y="52639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D0A5FDC-51E7-742A-01CD-31CB398F30CF}"/>
                </a:ext>
              </a:extLst>
            </p:cNvPr>
            <p:cNvCxnSpPr/>
            <p:nvPr/>
          </p:nvCxnSpPr>
          <p:spPr>
            <a:xfrm>
              <a:off x="8193559" y="31921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9CDEAA-F49E-DA93-2BBD-E157E6BFFEEB}"/>
                </a:ext>
              </a:extLst>
            </p:cNvPr>
            <p:cNvCxnSpPr/>
            <p:nvPr/>
          </p:nvCxnSpPr>
          <p:spPr>
            <a:xfrm>
              <a:off x="8175024" y="1145058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AC2F42-A013-F3CB-AD3E-2D17CE1FF04F}"/>
              </a:ext>
            </a:extLst>
          </p:cNvPr>
          <p:cNvSpPr txBox="1"/>
          <p:nvPr/>
        </p:nvSpPr>
        <p:spPr>
          <a:xfrm>
            <a:off x="148590" y="6113908"/>
            <a:ext cx="1175003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Even hotter, so all three molecules can vibrate.</a:t>
            </a:r>
          </a:p>
        </p:txBody>
      </p:sp>
    </p:spTree>
    <p:extLst>
      <p:ext uri="{BB962C8B-B14F-4D97-AF65-F5344CB8AC3E}">
        <p14:creationId xmlns:p14="http://schemas.microsoft.com/office/powerpoint/2010/main" val="70893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A6968-E9F9-AC42-894F-DA9659D3D1A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low-temperature (non-vibrating) regime, and a high-temperature (vibrating) regime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61D192-5FB1-6E27-4935-E13877FADA0C}"/>
              </a:ext>
            </a:extLst>
          </p:cNvPr>
          <p:cNvGrpSpPr/>
          <p:nvPr/>
        </p:nvGrpSpPr>
        <p:grpSpPr>
          <a:xfrm>
            <a:off x="393413" y="3064344"/>
            <a:ext cx="6841777" cy="1667676"/>
            <a:chOff x="393413" y="3064344"/>
            <a:chExt cx="6841777" cy="166767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1DD300-C52A-6D7D-C95E-C2998DD36BBA}"/>
                </a:ext>
              </a:extLst>
            </p:cNvPr>
            <p:cNvGrpSpPr/>
            <p:nvPr/>
          </p:nvGrpSpPr>
          <p:grpSpPr>
            <a:xfrm>
              <a:off x="393413" y="3064344"/>
              <a:ext cx="6710854" cy="1624503"/>
              <a:chOff x="0" y="3154667"/>
              <a:chExt cx="6710854" cy="1624503"/>
            </a:xfrm>
          </p:grpSpPr>
          <p:pic>
            <p:nvPicPr>
              <p:cNvPr id="14" name="Picture 2" descr="Chemical Bonding Gif">
                <a:hlinkClick r:id="rId2"/>
                <a:extLst>
                  <a:ext uri="{FF2B5EF4-FFF2-40B4-BE49-F238E27FC236}">
                    <a16:creationId xmlns:a16="http://schemas.microsoft.com/office/drawing/2014/main" id="{A4E10D2B-D320-28BD-9781-8DB5ED8D0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154667"/>
                <a:ext cx="4834890" cy="161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E126F4-CA61-8B5B-2003-1A62A5C96532}"/>
                  </a:ext>
                </a:extLst>
              </p:cNvPr>
              <p:cNvSpPr txBox="1"/>
              <p:nvPr/>
            </p:nvSpPr>
            <p:spPr>
              <a:xfrm>
                <a:off x="967279" y="4317505"/>
                <a:ext cx="3775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High-temperature regime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7690A1F-3397-E1D3-C33D-BBDC4B18DD8B}"/>
                      </a:ext>
                    </a:extLst>
                  </p:cNvPr>
                  <p:cNvSpPr txBox="1"/>
                  <p:nvPr/>
                </p:nvSpPr>
                <p:spPr>
                  <a:xfrm>
                    <a:off x="4893484" y="3569798"/>
                    <a:ext cx="1817370" cy="78380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7690A1F-3397-E1D3-C33D-BBDC4B18DD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3484" y="3569798"/>
                    <a:ext cx="1817370" cy="7838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94"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131A5523-C759-BC30-8277-9EE83149A805}"/>
                </a:ext>
              </a:extLst>
            </p:cNvPr>
            <p:cNvSpPr/>
            <p:nvPr/>
          </p:nvSpPr>
          <p:spPr>
            <a:xfrm>
              <a:off x="393413" y="3223260"/>
              <a:ext cx="6841777" cy="1508760"/>
            </a:xfrm>
            <a:prstGeom prst="frame">
              <a:avLst>
                <a:gd name="adj1" fmla="val 340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1FAFD4-2D13-6910-B540-BDC8168E8D7D}"/>
              </a:ext>
            </a:extLst>
          </p:cNvPr>
          <p:cNvGrpSpPr/>
          <p:nvPr/>
        </p:nvGrpSpPr>
        <p:grpSpPr>
          <a:xfrm>
            <a:off x="5635053" y="643026"/>
            <a:ext cx="4480498" cy="1955711"/>
            <a:chOff x="262491" y="549557"/>
            <a:chExt cx="4480498" cy="19557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F180F-EC99-5FD8-CAF6-5082B6CFD01A}"/>
                </a:ext>
              </a:extLst>
            </p:cNvPr>
            <p:cNvGrpSpPr/>
            <p:nvPr/>
          </p:nvGrpSpPr>
          <p:grpSpPr>
            <a:xfrm>
              <a:off x="393413" y="754510"/>
              <a:ext cx="4349576" cy="1750758"/>
              <a:chOff x="987773" y="708790"/>
              <a:chExt cx="4349576" cy="1750758"/>
            </a:xfrm>
          </p:grpSpPr>
          <p:pic>
            <p:nvPicPr>
              <p:cNvPr id="3" name="Picture 2">
                <a:hlinkClick r:id="rId5"/>
                <a:extLst>
                  <a:ext uri="{FF2B5EF4-FFF2-40B4-BE49-F238E27FC236}">
                    <a16:creationId xmlns:a16="http://schemas.microsoft.com/office/drawing/2014/main" id="{991BBCF0-A5CE-E188-1FB2-A6C1A965F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720" y="708790"/>
                <a:ext cx="1727548" cy="1295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7FEC5D5-C11E-ABD6-DCEE-EE34169DAC6C}"/>
                      </a:ext>
                    </a:extLst>
                  </p:cNvPr>
                  <p:cNvSpPr txBox="1"/>
                  <p:nvPr/>
                </p:nvSpPr>
                <p:spPr>
                  <a:xfrm>
                    <a:off x="3519979" y="965936"/>
                    <a:ext cx="1817370" cy="78136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7FEC5D5-C11E-ABD6-DCEE-EE34169DAC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9979" y="965936"/>
                    <a:ext cx="1817370" cy="7813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94" b="-79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438352-65E6-8AFA-4DA8-FBAFE6CBAFA3}"/>
                  </a:ext>
                </a:extLst>
              </p:cNvPr>
              <p:cNvSpPr txBox="1"/>
              <p:nvPr/>
            </p:nvSpPr>
            <p:spPr>
              <a:xfrm>
                <a:off x="987773" y="1997883"/>
                <a:ext cx="3775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High-temperature regime</a:t>
                </a:r>
              </a:p>
            </p:txBody>
          </p:sp>
        </p:grpSp>
        <p:sp>
          <p:nvSpPr>
            <p:cNvPr id="22" name="Frame 21">
              <a:extLst>
                <a:ext uri="{FF2B5EF4-FFF2-40B4-BE49-F238E27FC236}">
                  <a16:creationId xmlns:a16="http://schemas.microsoft.com/office/drawing/2014/main" id="{EC67EB1F-E0BD-B067-8E36-E8F41885E605}"/>
                </a:ext>
              </a:extLst>
            </p:cNvPr>
            <p:cNvSpPr/>
            <p:nvPr/>
          </p:nvSpPr>
          <p:spPr>
            <a:xfrm>
              <a:off x="262491" y="549557"/>
              <a:ext cx="4092340" cy="1955711"/>
            </a:xfrm>
            <a:prstGeom prst="frame">
              <a:avLst>
                <a:gd name="adj1" fmla="val 284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92D19-BC7D-1DB8-E82C-F8DFBEBD1716}"/>
              </a:ext>
            </a:extLst>
          </p:cNvPr>
          <p:cNvGrpSpPr/>
          <p:nvPr/>
        </p:nvGrpSpPr>
        <p:grpSpPr>
          <a:xfrm>
            <a:off x="413415" y="643026"/>
            <a:ext cx="4624357" cy="1980507"/>
            <a:chOff x="413415" y="643026"/>
            <a:chExt cx="4624357" cy="19805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E1A5C7-6D30-4D9A-BFB1-15EDE8459BA4}"/>
                </a:ext>
              </a:extLst>
            </p:cNvPr>
            <p:cNvSpPr txBox="1"/>
            <p:nvPr/>
          </p:nvSpPr>
          <p:spPr>
            <a:xfrm>
              <a:off x="831504" y="2161868"/>
              <a:ext cx="3775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Low-temperature regime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1F80411-3423-0CA0-A79D-E90C0CE6DE90}"/>
                </a:ext>
              </a:extLst>
            </p:cNvPr>
            <p:cNvGrpSpPr/>
            <p:nvPr/>
          </p:nvGrpSpPr>
          <p:grpSpPr>
            <a:xfrm>
              <a:off x="413415" y="643026"/>
              <a:ext cx="4624357" cy="1964048"/>
              <a:chOff x="5940773" y="620581"/>
              <a:chExt cx="4624357" cy="1964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789B6F3-BE38-7903-2EBA-51AD8F1CE186}"/>
                      </a:ext>
                    </a:extLst>
                  </p:cNvPr>
                  <p:cNvSpPr txBox="1"/>
                  <p:nvPr/>
                </p:nvSpPr>
                <p:spPr>
                  <a:xfrm>
                    <a:off x="8747760" y="1132463"/>
                    <a:ext cx="1817370" cy="81567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789B6F3-BE38-7903-2EBA-51AD8F1CE1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7760" y="1132463"/>
                    <a:ext cx="1817370" cy="8156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94"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5CA96C1-57A3-4432-5E68-726AEB72550A}"/>
                  </a:ext>
                </a:extLst>
              </p:cNvPr>
              <p:cNvGrpSpPr/>
              <p:nvPr/>
            </p:nvGrpSpPr>
            <p:grpSpPr>
              <a:xfrm>
                <a:off x="5940773" y="620581"/>
                <a:ext cx="4323367" cy="1964048"/>
                <a:chOff x="5940773" y="620581"/>
                <a:chExt cx="4323367" cy="196404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9605802-81F2-7183-3DF5-D92034A9AE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56070" y="830997"/>
                  <a:ext cx="1828800" cy="1384300"/>
                </a:xfrm>
                <a:prstGeom prst="rect">
                  <a:avLst/>
                </a:prstGeom>
              </p:spPr>
            </p:pic>
            <p:sp>
              <p:nvSpPr>
                <p:cNvPr id="24" name="Frame 23">
                  <a:extLst>
                    <a:ext uri="{FF2B5EF4-FFF2-40B4-BE49-F238E27FC236}">
                      <a16:creationId xmlns:a16="http://schemas.microsoft.com/office/drawing/2014/main" id="{D4B6A33E-0A15-8C6A-4C78-1BF44588F77F}"/>
                    </a:ext>
                  </a:extLst>
                </p:cNvPr>
                <p:cNvSpPr/>
                <p:nvPr/>
              </p:nvSpPr>
              <p:spPr>
                <a:xfrm>
                  <a:off x="5940773" y="620581"/>
                  <a:ext cx="4323367" cy="1964048"/>
                </a:xfrm>
                <a:prstGeom prst="frame">
                  <a:avLst>
                    <a:gd name="adj1" fmla="val 2827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1D47FB-A958-CE4A-0315-CC012D24ED59}"/>
              </a:ext>
            </a:extLst>
          </p:cNvPr>
          <p:cNvGrpSpPr/>
          <p:nvPr/>
        </p:nvGrpSpPr>
        <p:grpSpPr>
          <a:xfrm>
            <a:off x="415811" y="5082947"/>
            <a:ext cx="3812020" cy="1508760"/>
            <a:chOff x="1540071" y="5082947"/>
            <a:chExt cx="3812020" cy="15087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AB7F53-849F-6830-ACC3-231093200B96}"/>
                </a:ext>
              </a:extLst>
            </p:cNvPr>
            <p:cNvGrpSpPr/>
            <p:nvPr/>
          </p:nvGrpSpPr>
          <p:grpSpPr>
            <a:xfrm>
              <a:off x="1540071" y="5082947"/>
              <a:ext cx="3812020" cy="1508760"/>
              <a:chOff x="1340690" y="3223260"/>
              <a:chExt cx="3812020" cy="150876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046AAE9-CB1B-07D9-2F9C-0C4701BB7434}"/>
                  </a:ext>
                </a:extLst>
              </p:cNvPr>
              <p:cNvGrpSpPr/>
              <p:nvPr/>
            </p:nvGrpSpPr>
            <p:grpSpPr>
              <a:xfrm>
                <a:off x="1360692" y="3479475"/>
                <a:ext cx="3792018" cy="1209372"/>
                <a:chOff x="967279" y="3569798"/>
                <a:chExt cx="3792018" cy="120937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7D3B00D-0583-F81D-53FD-11C34A567269}"/>
                    </a:ext>
                  </a:extLst>
                </p:cNvPr>
                <p:cNvSpPr txBox="1"/>
                <p:nvPr/>
              </p:nvSpPr>
              <p:spPr>
                <a:xfrm>
                  <a:off x="967279" y="4317505"/>
                  <a:ext cx="37757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1"/>
                      </a:solidFill>
                    </a:rPr>
                    <a:t>Low-temperature regime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2C29B7D-7DE5-83C6-2E7A-014E009567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1927" y="3569798"/>
                      <a:ext cx="1817370" cy="7838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2C29B7D-7DE5-83C6-2E7A-014E009567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1927" y="3569798"/>
                      <a:ext cx="1817370" cy="78380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690" b="-80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Frame 28">
                <a:extLst>
                  <a:ext uri="{FF2B5EF4-FFF2-40B4-BE49-F238E27FC236}">
                    <a16:creationId xmlns:a16="http://schemas.microsoft.com/office/drawing/2014/main" id="{AB7B7D54-9B68-B2B9-0875-CCC6657C65B2}"/>
                  </a:ext>
                </a:extLst>
              </p:cNvPr>
              <p:cNvSpPr/>
              <p:nvPr/>
            </p:nvSpPr>
            <p:spPr>
              <a:xfrm>
                <a:off x="1340690" y="3223260"/>
                <a:ext cx="3677080" cy="1508760"/>
              </a:xfrm>
              <a:prstGeom prst="frame">
                <a:avLst>
                  <a:gd name="adj1" fmla="val 3409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9BB378-06A1-E98D-9AA9-37ADAD654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68796"/>
            <a:stretch/>
          </p:blipFill>
          <p:spPr>
            <a:xfrm>
              <a:off x="1778547" y="5132564"/>
              <a:ext cx="1593102" cy="10668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6B9759-F3AB-D0FC-95E8-ABF06B6B9F30}"/>
              </a:ext>
            </a:extLst>
          </p:cNvPr>
          <p:cNvGrpSpPr/>
          <p:nvPr/>
        </p:nvGrpSpPr>
        <p:grpSpPr>
          <a:xfrm>
            <a:off x="6073570" y="5082947"/>
            <a:ext cx="4287726" cy="1508760"/>
            <a:chOff x="4919140" y="5082947"/>
            <a:chExt cx="4287726" cy="1508760"/>
          </a:xfrm>
        </p:grpSpPr>
        <p:pic>
          <p:nvPicPr>
            <p:cNvPr id="36" name="Picture 2" descr="Vibration of a CO2 molecule on Make a GIF">
              <a:extLst>
                <a:ext uri="{FF2B5EF4-FFF2-40B4-BE49-F238E27FC236}">
                  <a16:creationId xmlns:a16="http://schemas.microsoft.com/office/drawing/2014/main" id="{64BAB450-0E01-0A25-46CC-FD58DF3DAA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37" b="25032"/>
            <a:stretch/>
          </p:blipFill>
          <p:spPr bwMode="auto">
            <a:xfrm>
              <a:off x="5402976" y="5448485"/>
              <a:ext cx="2278247" cy="67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77D889-22EC-4F58-2C67-06D26D3A96AA}"/>
                </a:ext>
              </a:extLst>
            </p:cNvPr>
            <p:cNvSpPr txBox="1"/>
            <p:nvPr/>
          </p:nvSpPr>
          <p:spPr>
            <a:xfrm>
              <a:off x="5037772" y="5984141"/>
              <a:ext cx="3775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High-temperature regime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AB37787-7986-6D23-EC56-203DA42B1D10}"/>
                    </a:ext>
                  </a:extLst>
                </p:cNvPr>
                <p:cNvSpPr txBox="1"/>
                <p:nvPr/>
              </p:nvSpPr>
              <p:spPr>
                <a:xfrm>
                  <a:off x="7389496" y="5342254"/>
                  <a:ext cx="1817370" cy="783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AB37787-7986-6D23-EC56-203DA42B1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9496" y="5342254"/>
                  <a:ext cx="1817370" cy="783804"/>
                </a:xfrm>
                <a:prstGeom prst="rect">
                  <a:avLst/>
                </a:prstGeom>
                <a:blipFill>
                  <a:blip r:embed="rId13"/>
                  <a:stretch>
                    <a:fillRect l="-690"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993735EE-FF05-4D61-8BAE-849D3AD38C57}"/>
                </a:ext>
              </a:extLst>
            </p:cNvPr>
            <p:cNvSpPr/>
            <p:nvPr/>
          </p:nvSpPr>
          <p:spPr>
            <a:xfrm>
              <a:off x="4919140" y="5082947"/>
              <a:ext cx="3996260" cy="1508760"/>
            </a:xfrm>
            <a:prstGeom prst="frame">
              <a:avLst>
                <a:gd name="adj1" fmla="val 340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950A16-A92F-A206-A3AF-6FB007586A19}"/>
              </a:ext>
            </a:extLst>
          </p:cNvPr>
          <p:cNvSpPr txBox="1"/>
          <p:nvPr/>
        </p:nvSpPr>
        <p:spPr>
          <a:xfrm>
            <a:off x="8071700" y="3240624"/>
            <a:ext cx="350185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high-temperature, vibrating regime is also called the </a:t>
            </a:r>
            <a:r>
              <a:rPr lang="en-US" sz="2400" b="1" dirty="0"/>
              <a:t>classical regime</a:t>
            </a:r>
          </a:p>
        </p:txBody>
      </p:sp>
    </p:spTree>
    <p:extLst>
      <p:ext uri="{BB962C8B-B14F-4D97-AF65-F5344CB8AC3E}">
        <p14:creationId xmlns:p14="http://schemas.microsoft.com/office/powerpoint/2010/main" val="144693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7C0F38-A031-6F45-914F-7CA9A6B9A734}"/>
                  </a:ext>
                </a:extLst>
              </p:cNvPr>
              <p:cNvSpPr txBox="1"/>
              <p:nvPr/>
            </p:nvSpPr>
            <p:spPr>
              <a:xfrm>
                <a:off x="6070" y="-6559"/>
                <a:ext cx="1218593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b="1" dirty="0"/>
                  <a:t> defines the transition from the low- to high-temperature vibrational regime of a molecule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7C0F38-A031-6F45-914F-7CA9A6B9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" y="-6559"/>
                <a:ext cx="12185930" cy="461665"/>
              </a:xfrm>
              <a:prstGeom prst="rect">
                <a:avLst/>
              </a:prstGeom>
              <a:blipFill>
                <a:blip r:embed="rId2"/>
                <a:stretch>
                  <a:fillRect l="-104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2358008-56FB-FCA7-6058-4B379325BD2D}"/>
              </a:ext>
            </a:extLst>
          </p:cNvPr>
          <p:cNvGrpSpPr>
            <a:grpSpLocks noChangeAspect="1"/>
          </p:cNvGrpSpPr>
          <p:nvPr/>
        </p:nvGrpSpPr>
        <p:grpSpPr>
          <a:xfrm>
            <a:off x="3003701" y="838204"/>
            <a:ext cx="7537080" cy="4911480"/>
            <a:chOff x="4958231" y="838204"/>
            <a:chExt cx="8838792" cy="57597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3EB23-8D7A-E445-B388-737B40D2F792}"/>
                </a:ext>
              </a:extLst>
            </p:cNvPr>
            <p:cNvSpPr/>
            <p:nvPr/>
          </p:nvSpPr>
          <p:spPr>
            <a:xfrm>
              <a:off x="10157778" y="5616820"/>
              <a:ext cx="3639245" cy="974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High-T (classical) regime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ED62BE-98BC-3F94-E421-4D161A8B2EE1}"/>
                </a:ext>
              </a:extLst>
            </p:cNvPr>
            <p:cNvGrpSpPr/>
            <p:nvPr/>
          </p:nvGrpSpPr>
          <p:grpSpPr>
            <a:xfrm>
              <a:off x="4958231" y="838204"/>
              <a:ext cx="6402265" cy="5226633"/>
              <a:chOff x="1036026" y="1091774"/>
              <a:chExt cx="6402265" cy="52266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29F9BFE-6628-11D9-E2E1-7975D4191F98}"/>
                  </a:ext>
                </a:extLst>
              </p:cNvPr>
              <p:cNvGrpSpPr/>
              <p:nvPr/>
            </p:nvGrpSpPr>
            <p:grpSpPr>
              <a:xfrm>
                <a:off x="1594512" y="1091774"/>
                <a:ext cx="5267926" cy="1794179"/>
                <a:chOff x="2323475" y="3597640"/>
                <a:chExt cx="5951095" cy="24798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245AA833-D92F-956F-BEED-9F7EEF59CDFF}"/>
                        </a:ext>
                      </a:extLst>
                    </p:cNvPr>
                    <p:cNvSpPr/>
                    <p:nvPr/>
                  </p:nvSpPr>
                  <p:spPr>
                    <a:xfrm rot="21190517">
                      <a:off x="3908344" y="4791722"/>
                      <a:ext cx="1359978" cy="73141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1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500" dirty="0"/>
                    </a:p>
                  </p:txBody>
                </p:sp>
              </mc:Choice>
              <mc:Fallback xmlns=""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245AA833-D92F-956F-BEED-9F7EEF59CD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90517">
                      <a:off x="3908344" y="4791722"/>
                      <a:ext cx="1359978" cy="73141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6977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FDE26FCB-9BA1-3AF0-EE44-48700BED9764}"/>
                    </a:ext>
                  </a:extLst>
                </p:cNvPr>
                <p:cNvGrpSpPr/>
                <p:nvPr/>
              </p:nvGrpSpPr>
              <p:grpSpPr>
                <a:xfrm>
                  <a:off x="2323475" y="3597640"/>
                  <a:ext cx="5951095" cy="2479844"/>
                  <a:chOff x="2323475" y="3597640"/>
                  <a:chExt cx="5951095" cy="2479844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8B245AA3-6894-8395-D1FB-67F6DECD1722}"/>
                      </a:ext>
                    </a:extLst>
                  </p:cNvPr>
                  <p:cNvGrpSpPr/>
                  <p:nvPr/>
                </p:nvGrpSpPr>
                <p:grpSpPr>
                  <a:xfrm>
                    <a:off x="2323475" y="3597640"/>
                    <a:ext cx="5951095" cy="2479844"/>
                    <a:chOff x="2323475" y="3612193"/>
                    <a:chExt cx="5951095" cy="2368881"/>
                  </a:xfrm>
                </p:grpSpPr>
                <p:sp>
                  <p:nvSpPr>
                    <p:cNvPr id="41" name="Frame 40">
                      <a:extLst>
                        <a:ext uri="{FF2B5EF4-FFF2-40B4-BE49-F238E27FC236}">
                          <a16:creationId xmlns:a16="http://schemas.microsoft.com/office/drawing/2014/main" id="{3E0E3F1F-1A40-0117-67C5-DF02605A3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475" y="3612193"/>
                      <a:ext cx="5951095" cy="2368881"/>
                    </a:xfrm>
                    <a:prstGeom prst="frame">
                      <a:avLst>
                        <a:gd name="adj1" fmla="val 2016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AC80F9F8-E2D0-B352-97BF-32519EB1FD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98230" y="5411231"/>
                      <a:ext cx="3372786" cy="389964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F2171A7C-8C14-F241-0516-B3A1B8B340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4090" y="3720810"/>
                        <a:ext cx="1205190" cy="6380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F2171A7C-8C14-F241-0516-B3A1B8B340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4090" y="3720810"/>
                        <a:ext cx="1205190" cy="63809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370" r="-31507" b="-34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E1E1E18-F49D-6FAB-F39B-D6018E42A1D2}"/>
                  </a:ext>
                </a:extLst>
              </p:cNvPr>
              <p:cNvGrpSpPr/>
              <p:nvPr/>
            </p:nvGrpSpPr>
            <p:grpSpPr>
              <a:xfrm>
                <a:off x="1036026" y="3733642"/>
                <a:ext cx="5826412" cy="2457118"/>
                <a:chOff x="1692562" y="3252865"/>
                <a:chExt cx="6582008" cy="339613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429E8EC6-FA1E-E227-EA5F-0849B09B0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2562" y="5364636"/>
                      <a:ext cx="630913" cy="85212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E0A43C2E-C613-304D-A625-78922FA7F2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2562" y="5364636"/>
                      <a:ext cx="630913" cy="85212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DD19A915-D6F2-BB64-2B6F-0BAA53AC04F4}"/>
                    </a:ext>
                  </a:extLst>
                </p:cNvPr>
                <p:cNvGrpSpPr/>
                <p:nvPr/>
              </p:nvGrpSpPr>
              <p:grpSpPr>
                <a:xfrm>
                  <a:off x="2323475" y="3252865"/>
                  <a:ext cx="5951095" cy="3396131"/>
                  <a:chOff x="2323475" y="3252865"/>
                  <a:chExt cx="5951095" cy="3396131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6C1A5DE8-ACD3-FBD6-3EE2-B52042B232B9}"/>
                      </a:ext>
                    </a:extLst>
                  </p:cNvPr>
                  <p:cNvGrpSpPr/>
                  <p:nvPr/>
                </p:nvGrpSpPr>
                <p:grpSpPr>
                  <a:xfrm>
                    <a:off x="2323475" y="3252865"/>
                    <a:ext cx="5951095" cy="3396131"/>
                    <a:chOff x="2323475" y="3282846"/>
                    <a:chExt cx="5951095" cy="3244168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33492174-4C05-3E73-9106-B72E4B670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475" y="3282846"/>
                      <a:ext cx="5951095" cy="2698229"/>
                    </a:xfrm>
                    <a:prstGeom prst="frame">
                      <a:avLst>
                        <a:gd name="adj1" fmla="val 2016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741FAE2B-6EB5-AC59-03CF-D0CB4D95C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26062" y="5707123"/>
                      <a:ext cx="3372786" cy="1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D0276E61-D2D0-911B-9B0F-4F6BE5F9E7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5826" y="6086007"/>
                      <a:ext cx="1205190" cy="4410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0C466330-79DB-FE93-9478-9FFDEF05EC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4089" y="3608806"/>
                        <a:ext cx="1205190" cy="6380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0C466330-79DB-FE93-9478-9FFDEF05EC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4089" y="3608806"/>
                        <a:ext cx="1205190" cy="63809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370" r="-43836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852E62-C271-3DAE-F94F-77353E9C6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1245" y="1649949"/>
                <a:ext cx="637817" cy="68971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B02538F2-935A-5BEF-EAF8-674AE6C4716F}"/>
                  </a:ext>
                </a:extLst>
              </p:cNvPr>
              <p:cNvSpPr/>
              <p:nvPr/>
            </p:nvSpPr>
            <p:spPr>
              <a:xfrm>
                <a:off x="4158015" y="1912333"/>
                <a:ext cx="1118732" cy="544321"/>
              </a:xfrm>
              <a:prstGeom prst="arc">
                <a:avLst>
                  <a:gd name="adj1" fmla="val 939779"/>
                  <a:gd name="adj2" fmla="val 3305851"/>
                </a:avLst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DAEF4A17-E8DF-7CFD-4601-8AABB3AD7523}"/>
                      </a:ext>
                    </a:extLst>
                  </p:cNvPr>
                  <p:cNvSpPr/>
                  <p:nvPr/>
                </p:nvSpPr>
                <p:spPr>
                  <a:xfrm rot="19054255">
                    <a:off x="5152131" y="1368894"/>
                    <a:ext cx="507959" cy="4607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17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7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a14:m>
                    <a:r>
                      <a:rPr lang="en-US" sz="17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DAEF4A17-E8DF-7CFD-4601-8AABB3AD75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054255">
                    <a:off x="5152131" y="1368894"/>
                    <a:ext cx="507959" cy="46076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A75711-A4B0-7540-EA57-19FE9B38A140}"/>
                  </a:ext>
                </a:extLst>
              </p:cNvPr>
              <p:cNvGrpSpPr/>
              <p:nvPr/>
            </p:nvGrpSpPr>
            <p:grpSpPr>
              <a:xfrm>
                <a:off x="4702023" y="4261951"/>
                <a:ext cx="1705264" cy="1311111"/>
                <a:chOff x="4907865" y="4684585"/>
                <a:chExt cx="1705264" cy="99534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435A985-B99D-9F41-F343-01D4E59AE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5504" y="4684585"/>
                  <a:ext cx="637625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>
                  <a:extLst>
                    <a:ext uri="{FF2B5EF4-FFF2-40B4-BE49-F238E27FC236}">
                      <a16:creationId xmlns:a16="http://schemas.microsoft.com/office/drawing/2014/main" id="{CBBE968A-41EB-9631-E878-9F4D277B8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7865" y="4690712"/>
                  <a:ext cx="1067639" cy="989213"/>
                </a:xfrm>
                <a:prstGeom prst="curvedConnector3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158DE888-742B-C860-865D-B6D140A2D2B8}"/>
                      </a:ext>
                    </a:extLst>
                  </p:cNvPr>
                  <p:cNvSpPr/>
                  <p:nvPr/>
                </p:nvSpPr>
                <p:spPr>
                  <a:xfrm>
                    <a:off x="6910261" y="3895024"/>
                    <a:ext cx="528030" cy="4824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70703C43-221B-D24A-B8BC-72DE124787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0261" y="3895024"/>
                    <a:ext cx="528030" cy="4824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C366F29-ED21-FECA-E401-46128BFBAA67}"/>
                  </a:ext>
                </a:extLst>
              </p:cNvPr>
              <p:cNvGrpSpPr/>
              <p:nvPr/>
            </p:nvGrpSpPr>
            <p:grpSpPr>
              <a:xfrm>
                <a:off x="1943864" y="3207403"/>
                <a:ext cx="3119346" cy="433118"/>
                <a:chOff x="1943864" y="3207403"/>
                <a:chExt cx="3119346" cy="433118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E10A70F-6752-4997-5186-D510F518A12D}"/>
                    </a:ext>
                  </a:extLst>
                </p:cNvPr>
                <p:cNvCxnSpPr/>
                <p:nvPr/>
              </p:nvCxnSpPr>
              <p:spPr>
                <a:xfrm>
                  <a:off x="1943864" y="3218215"/>
                  <a:ext cx="3119346" cy="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16E8D27-D9D5-BB4D-CAB9-E9498DA80464}"/>
                    </a:ext>
                  </a:extLst>
                </p:cNvPr>
                <p:cNvSpPr txBox="1"/>
                <p:nvPr/>
              </p:nvSpPr>
              <p:spPr>
                <a:xfrm>
                  <a:off x="2703282" y="3207403"/>
                  <a:ext cx="1684402" cy="43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not vibrating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F50FACF-9801-B33D-4912-137B3129CD6D}"/>
                  </a:ext>
                </a:extLst>
              </p:cNvPr>
              <p:cNvGrpSpPr/>
              <p:nvPr/>
            </p:nvGrpSpPr>
            <p:grpSpPr>
              <a:xfrm>
                <a:off x="5276747" y="3207403"/>
                <a:ext cx="1458547" cy="433118"/>
                <a:chOff x="1943864" y="3207403"/>
                <a:chExt cx="3435025" cy="433118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B81C719-3E48-98DB-59D7-DE400A572A5F}"/>
                    </a:ext>
                  </a:extLst>
                </p:cNvPr>
                <p:cNvCxnSpPr/>
                <p:nvPr/>
              </p:nvCxnSpPr>
              <p:spPr>
                <a:xfrm>
                  <a:off x="1943864" y="3218215"/>
                  <a:ext cx="3119346" cy="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D351E8-469E-FCB3-4128-ECBE16C603AF}"/>
                    </a:ext>
                  </a:extLst>
                </p:cNvPr>
                <p:cNvSpPr txBox="1"/>
                <p:nvPr/>
              </p:nvSpPr>
              <p:spPr>
                <a:xfrm>
                  <a:off x="2259543" y="3207403"/>
                  <a:ext cx="3119346" cy="43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vibrating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9A1A54-FCD3-A99C-BC59-151192CFA9C0}"/>
                  </a:ext>
                </a:extLst>
              </p:cNvPr>
              <p:cNvSpPr txBox="1"/>
              <p:nvPr/>
            </p:nvSpPr>
            <p:spPr>
              <a:xfrm>
                <a:off x="5201245" y="5856742"/>
                <a:ext cx="1066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T*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F962DBA-C6E7-934C-F0C0-4C747B11D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961" y="1133338"/>
                <a:ext cx="0" cy="1752615"/>
              </a:xfrm>
              <a:prstGeom prst="line">
                <a:avLst/>
              </a:prstGeom>
              <a:ln w="254000">
                <a:solidFill>
                  <a:schemeClr val="tx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6D0C10-E907-643B-450E-88102F355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5884" y="3758774"/>
                <a:ext cx="0" cy="2018494"/>
              </a:xfrm>
              <a:prstGeom prst="line">
                <a:avLst/>
              </a:prstGeom>
              <a:ln w="254000">
                <a:solidFill>
                  <a:schemeClr val="tx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CA0612-C665-CFEC-7427-F990594B7DCF}"/>
                </a:ext>
              </a:extLst>
            </p:cNvPr>
            <p:cNvSpPr/>
            <p:nvPr/>
          </p:nvSpPr>
          <p:spPr>
            <a:xfrm>
              <a:off x="5147684" y="5766937"/>
              <a:ext cx="14942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Low-T regime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E8D82F-F72A-9079-CD4A-C8151DD1EC67}"/>
              </a:ext>
            </a:extLst>
          </p:cNvPr>
          <p:cNvGrpSpPr/>
          <p:nvPr/>
        </p:nvGrpSpPr>
        <p:grpSpPr>
          <a:xfrm>
            <a:off x="674368" y="1695423"/>
            <a:ext cx="1526343" cy="1846077"/>
            <a:chOff x="6502394" y="439444"/>
            <a:chExt cx="2198937" cy="2659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AE3A8C-FE9F-83CF-921C-E15F5573A139}"/>
                    </a:ext>
                  </a:extLst>
                </p:cNvPr>
                <p:cNvSpPr txBox="1"/>
                <p:nvPr/>
              </p:nvSpPr>
              <p:spPr>
                <a:xfrm>
                  <a:off x="6754486" y="2030373"/>
                  <a:ext cx="1649702" cy="9721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AE3A8C-FE9F-83CF-921C-E15F5573A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486" y="2030373"/>
                  <a:ext cx="1649702" cy="972155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0FF59D-6C55-D210-D08A-2E30A93CF607}"/>
                </a:ext>
              </a:extLst>
            </p:cNvPr>
            <p:cNvGrpSpPr/>
            <p:nvPr/>
          </p:nvGrpSpPr>
          <p:grpSpPr>
            <a:xfrm>
              <a:off x="6502394" y="439444"/>
              <a:ext cx="2198937" cy="2659563"/>
              <a:chOff x="6502394" y="439444"/>
              <a:chExt cx="2198937" cy="265956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6F9FEC9-8463-3EAA-22F7-BB3457E17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77804" y="646073"/>
                <a:ext cx="1828800" cy="1384299"/>
              </a:xfrm>
              <a:prstGeom prst="rect">
                <a:avLst/>
              </a:prstGeom>
            </p:spPr>
          </p:pic>
          <p:sp>
            <p:nvSpPr>
              <p:cNvPr id="34" name="Frame 33">
                <a:extLst>
                  <a:ext uri="{FF2B5EF4-FFF2-40B4-BE49-F238E27FC236}">
                    <a16:creationId xmlns:a16="http://schemas.microsoft.com/office/drawing/2014/main" id="{33529F74-BDB4-2BA1-EB9F-64810E8EA200}"/>
                  </a:ext>
                </a:extLst>
              </p:cNvPr>
              <p:cNvSpPr/>
              <p:nvPr/>
            </p:nvSpPr>
            <p:spPr>
              <a:xfrm>
                <a:off x="6502394" y="439444"/>
                <a:ext cx="2198937" cy="2659563"/>
              </a:xfrm>
              <a:prstGeom prst="frame">
                <a:avLst>
                  <a:gd name="adj1" fmla="val 2827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8AB7E8-4F13-C46A-98DF-E378E07A84AD}"/>
              </a:ext>
            </a:extLst>
          </p:cNvPr>
          <p:cNvGrpSpPr>
            <a:grpSpLocks noChangeAspect="1"/>
          </p:cNvGrpSpPr>
          <p:nvPr/>
        </p:nvGrpSpPr>
        <p:grpSpPr>
          <a:xfrm>
            <a:off x="9407915" y="1821153"/>
            <a:ext cx="1436336" cy="1731622"/>
            <a:chOff x="1472816" y="549557"/>
            <a:chExt cx="2066622" cy="249148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89B64CF-6151-DFDD-1AA1-2968467CB982}"/>
                </a:ext>
              </a:extLst>
            </p:cNvPr>
            <p:cNvGrpSpPr/>
            <p:nvPr/>
          </p:nvGrpSpPr>
          <p:grpSpPr>
            <a:xfrm>
              <a:off x="1688292" y="753136"/>
              <a:ext cx="1817370" cy="2230795"/>
              <a:chOff x="2282652" y="707416"/>
              <a:chExt cx="1817370" cy="2230795"/>
            </a:xfrm>
          </p:grpSpPr>
          <p:pic>
            <p:nvPicPr>
              <p:cNvPr id="48" name="Picture 47">
                <a:hlinkClick r:id="rId11"/>
                <a:extLst>
                  <a:ext uri="{FF2B5EF4-FFF2-40B4-BE49-F238E27FC236}">
                    <a16:creationId xmlns:a16="http://schemas.microsoft.com/office/drawing/2014/main" id="{CEA2932D-B89D-E978-F58F-56B1F95AC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2653" y="707416"/>
                <a:ext cx="1727549" cy="1295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01B17DC-96B8-70AB-E68B-70BE2A524F7C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652" y="1979199"/>
                    <a:ext cx="1817370" cy="95901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01B17DC-96B8-70AB-E68B-70BE2A524F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652" y="1979199"/>
                    <a:ext cx="1817370" cy="95901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Frame 46">
              <a:extLst>
                <a:ext uri="{FF2B5EF4-FFF2-40B4-BE49-F238E27FC236}">
                  <a16:creationId xmlns:a16="http://schemas.microsoft.com/office/drawing/2014/main" id="{E8A402AE-9ED8-126A-0BB1-BBEE3D933388}"/>
                </a:ext>
              </a:extLst>
            </p:cNvPr>
            <p:cNvSpPr/>
            <p:nvPr/>
          </p:nvSpPr>
          <p:spPr>
            <a:xfrm>
              <a:off x="1472816" y="549557"/>
              <a:ext cx="2066622" cy="2491484"/>
            </a:xfrm>
            <a:prstGeom prst="frame">
              <a:avLst>
                <a:gd name="adj1" fmla="val 284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61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E1C477C-139C-D0C3-9A31-9092793CBE08}"/>
              </a:ext>
            </a:extLst>
          </p:cNvPr>
          <p:cNvGrpSpPr/>
          <p:nvPr/>
        </p:nvGrpSpPr>
        <p:grpSpPr>
          <a:xfrm>
            <a:off x="470399" y="168839"/>
            <a:ext cx="8511011" cy="5736515"/>
            <a:chOff x="952313" y="634972"/>
            <a:chExt cx="8511011" cy="57365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823D9A-6BDC-8687-1AF4-251FE5A6F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4637" y="634972"/>
              <a:ext cx="7648687" cy="57365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11184E5-7701-EE0B-680B-832379A6DC58}"/>
                    </a:ext>
                  </a:extLst>
                </p:cNvPr>
                <p:cNvSpPr/>
                <p:nvPr/>
              </p:nvSpPr>
              <p:spPr>
                <a:xfrm>
                  <a:off x="952313" y="3111327"/>
                  <a:ext cx="1317284" cy="78380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11184E5-7701-EE0B-680B-832379A6D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313" y="3111327"/>
                  <a:ext cx="1317284" cy="783804"/>
                </a:xfrm>
                <a:prstGeom prst="rect">
                  <a:avLst/>
                </a:prstGeom>
                <a:blipFill>
                  <a:blip r:embed="rId5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70042B-1580-857D-F56B-C4E11FDE285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You can see this happening in measured heat capacities – here’s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70042B-1580-857D-F56B-C4E11FDE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6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B8863B8-01E6-48CD-2C81-148B0B5C3B2B}"/>
              </a:ext>
            </a:extLst>
          </p:cNvPr>
          <p:cNvGrpSpPr/>
          <p:nvPr/>
        </p:nvGrpSpPr>
        <p:grpSpPr>
          <a:xfrm>
            <a:off x="7775884" y="3777657"/>
            <a:ext cx="1554480" cy="2565977"/>
            <a:chOff x="7775884" y="3777657"/>
            <a:chExt cx="1554480" cy="25659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1C03BA-DD5A-B173-2335-B8D91D442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7469" y="3777657"/>
              <a:ext cx="0" cy="1971633"/>
            </a:xfrm>
            <a:prstGeom prst="straightConnector1">
              <a:avLst/>
            </a:prstGeom>
            <a:ln w="63500">
              <a:solidFill>
                <a:schemeClr val="tx1">
                  <a:alpha val="6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3D10D2B-A4B8-8027-AC67-75134ED08E12}"/>
                    </a:ext>
                  </a:extLst>
                </p:cNvPr>
                <p:cNvSpPr txBox="1"/>
                <p:nvPr/>
              </p:nvSpPr>
              <p:spPr>
                <a:xfrm>
                  <a:off x="7775884" y="5881969"/>
                  <a:ext cx="15544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2400" dirty="0"/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3D10D2B-A4B8-8027-AC67-75134ED08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5884" y="5881969"/>
                  <a:ext cx="155448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813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373F70-9372-10ED-3A6F-3F494075D663}"/>
              </a:ext>
            </a:extLst>
          </p:cNvPr>
          <p:cNvCxnSpPr>
            <a:cxnSpLocks/>
          </p:cNvCxnSpPr>
          <p:nvPr/>
        </p:nvCxnSpPr>
        <p:spPr>
          <a:xfrm>
            <a:off x="8287469" y="1383030"/>
            <a:ext cx="0" cy="2394627"/>
          </a:xfrm>
          <a:prstGeom prst="line">
            <a:avLst/>
          </a:prstGeom>
          <a:ln w="2540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hlinkClick r:id="rId8"/>
            <a:extLst>
              <a:ext uri="{FF2B5EF4-FFF2-40B4-BE49-F238E27FC236}">
                <a16:creationId xmlns:a16="http://schemas.microsoft.com/office/drawing/2014/main" id="{FCED311A-0286-36E8-5344-114956D6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749" y="1139532"/>
            <a:ext cx="914616" cy="6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51C3DCCD-52E3-0521-6407-20B01CE8EA4B}"/>
              </a:ext>
            </a:extLst>
          </p:cNvPr>
          <p:cNvSpPr/>
          <p:nvPr/>
        </p:nvSpPr>
        <p:spPr>
          <a:xfrm>
            <a:off x="4194810" y="1482513"/>
            <a:ext cx="6310265" cy="2295144"/>
          </a:xfrm>
          <a:custGeom>
            <a:avLst/>
            <a:gdLst>
              <a:gd name="connsiteX0" fmla="*/ 0 w 6310265"/>
              <a:gd name="connsiteY0" fmla="*/ 2277956 h 2292155"/>
              <a:gd name="connsiteX1" fmla="*/ 582930 w 6310265"/>
              <a:gd name="connsiteY1" fmla="*/ 2289386 h 2292155"/>
              <a:gd name="connsiteX2" fmla="*/ 1463040 w 6310265"/>
              <a:gd name="connsiteY2" fmla="*/ 2232236 h 2292155"/>
              <a:gd name="connsiteX3" fmla="*/ 2194560 w 6310265"/>
              <a:gd name="connsiteY3" fmla="*/ 2072216 h 2292155"/>
              <a:gd name="connsiteX4" fmla="*/ 2811780 w 6310265"/>
              <a:gd name="connsiteY4" fmla="*/ 1843616 h 2292155"/>
              <a:gd name="connsiteX5" fmla="*/ 3257550 w 6310265"/>
              <a:gd name="connsiteY5" fmla="*/ 1580726 h 2292155"/>
              <a:gd name="connsiteX6" fmla="*/ 3863340 w 6310265"/>
              <a:gd name="connsiteY6" fmla="*/ 1180676 h 2292155"/>
              <a:gd name="connsiteX7" fmla="*/ 4309110 w 6310265"/>
              <a:gd name="connsiteY7" fmla="*/ 826346 h 2292155"/>
              <a:gd name="connsiteX8" fmla="*/ 4800600 w 6310265"/>
              <a:gd name="connsiteY8" fmla="*/ 414866 h 2292155"/>
              <a:gd name="connsiteX9" fmla="*/ 5052060 w 6310265"/>
              <a:gd name="connsiteY9" fmla="*/ 231986 h 2292155"/>
              <a:gd name="connsiteX10" fmla="*/ 5234940 w 6310265"/>
              <a:gd name="connsiteY10" fmla="*/ 106256 h 2292155"/>
              <a:gd name="connsiteX11" fmla="*/ 5440680 w 6310265"/>
              <a:gd name="connsiteY11" fmla="*/ 49106 h 2292155"/>
              <a:gd name="connsiteX12" fmla="*/ 5909310 w 6310265"/>
              <a:gd name="connsiteY12" fmla="*/ 3386 h 2292155"/>
              <a:gd name="connsiteX13" fmla="*/ 6275070 w 6310265"/>
              <a:gd name="connsiteY13" fmla="*/ 3386 h 2292155"/>
              <a:gd name="connsiteX14" fmla="*/ 6275070 w 6310265"/>
              <a:gd name="connsiteY14" fmla="*/ 14816 h 229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10265" h="2292155">
                <a:moveTo>
                  <a:pt x="0" y="2277956"/>
                </a:moveTo>
                <a:cubicBezTo>
                  <a:pt x="169545" y="2287481"/>
                  <a:pt x="339090" y="2297006"/>
                  <a:pt x="582930" y="2289386"/>
                </a:cubicBezTo>
                <a:cubicBezTo>
                  <a:pt x="826770" y="2281766"/>
                  <a:pt x="1194435" y="2268431"/>
                  <a:pt x="1463040" y="2232236"/>
                </a:cubicBezTo>
                <a:cubicBezTo>
                  <a:pt x="1731645" y="2196041"/>
                  <a:pt x="1969770" y="2136986"/>
                  <a:pt x="2194560" y="2072216"/>
                </a:cubicBezTo>
                <a:cubicBezTo>
                  <a:pt x="2419350" y="2007446"/>
                  <a:pt x="2634615" y="1925531"/>
                  <a:pt x="2811780" y="1843616"/>
                </a:cubicBezTo>
                <a:cubicBezTo>
                  <a:pt x="2988945" y="1761701"/>
                  <a:pt x="3082290" y="1691216"/>
                  <a:pt x="3257550" y="1580726"/>
                </a:cubicBezTo>
                <a:cubicBezTo>
                  <a:pt x="3432810" y="1470236"/>
                  <a:pt x="3688080" y="1306406"/>
                  <a:pt x="3863340" y="1180676"/>
                </a:cubicBezTo>
                <a:cubicBezTo>
                  <a:pt x="4038600" y="1054946"/>
                  <a:pt x="4152900" y="953981"/>
                  <a:pt x="4309110" y="826346"/>
                </a:cubicBezTo>
                <a:cubicBezTo>
                  <a:pt x="4465320" y="698711"/>
                  <a:pt x="4676775" y="513926"/>
                  <a:pt x="4800600" y="414866"/>
                </a:cubicBezTo>
                <a:cubicBezTo>
                  <a:pt x="4924425" y="315806"/>
                  <a:pt x="4979670" y="283421"/>
                  <a:pt x="5052060" y="231986"/>
                </a:cubicBezTo>
                <a:cubicBezTo>
                  <a:pt x="5124450" y="180551"/>
                  <a:pt x="5170170" y="136736"/>
                  <a:pt x="5234940" y="106256"/>
                </a:cubicBezTo>
                <a:cubicBezTo>
                  <a:pt x="5299710" y="75776"/>
                  <a:pt x="5328285" y="66251"/>
                  <a:pt x="5440680" y="49106"/>
                </a:cubicBezTo>
                <a:cubicBezTo>
                  <a:pt x="5553075" y="31961"/>
                  <a:pt x="5770245" y="11006"/>
                  <a:pt x="5909310" y="3386"/>
                </a:cubicBezTo>
                <a:cubicBezTo>
                  <a:pt x="6048375" y="-4234"/>
                  <a:pt x="6275070" y="3386"/>
                  <a:pt x="6275070" y="3386"/>
                </a:cubicBezTo>
                <a:cubicBezTo>
                  <a:pt x="6336030" y="5291"/>
                  <a:pt x="6305550" y="10053"/>
                  <a:pt x="6275070" y="14816"/>
                </a:cubicBezTo>
              </a:path>
            </a:pathLst>
          </a:custGeom>
          <a:noFill/>
          <a:ln w="127000">
            <a:solidFill>
              <a:schemeClr val="accent1">
                <a:alpha val="4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08000">
                <a:solidFill>
                  <a:schemeClr val="accent1">
                    <a:shade val="15000"/>
                    <a:alpha val="48362"/>
                  </a:schemeClr>
                </a:solidFill>
              </a:ln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9F7FC9-DDCA-15AE-16D7-9992C332C7D0}"/>
              </a:ext>
            </a:extLst>
          </p:cNvPr>
          <p:cNvSpPr/>
          <p:nvPr/>
        </p:nvSpPr>
        <p:spPr>
          <a:xfrm>
            <a:off x="4347210" y="1634913"/>
            <a:ext cx="6310265" cy="2295144"/>
          </a:xfrm>
          <a:custGeom>
            <a:avLst/>
            <a:gdLst>
              <a:gd name="connsiteX0" fmla="*/ 0 w 6310265"/>
              <a:gd name="connsiteY0" fmla="*/ 2277956 h 2292155"/>
              <a:gd name="connsiteX1" fmla="*/ 582930 w 6310265"/>
              <a:gd name="connsiteY1" fmla="*/ 2289386 h 2292155"/>
              <a:gd name="connsiteX2" fmla="*/ 1463040 w 6310265"/>
              <a:gd name="connsiteY2" fmla="*/ 2232236 h 2292155"/>
              <a:gd name="connsiteX3" fmla="*/ 2194560 w 6310265"/>
              <a:gd name="connsiteY3" fmla="*/ 2072216 h 2292155"/>
              <a:gd name="connsiteX4" fmla="*/ 2811780 w 6310265"/>
              <a:gd name="connsiteY4" fmla="*/ 1843616 h 2292155"/>
              <a:gd name="connsiteX5" fmla="*/ 3257550 w 6310265"/>
              <a:gd name="connsiteY5" fmla="*/ 1580726 h 2292155"/>
              <a:gd name="connsiteX6" fmla="*/ 3863340 w 6310265"/>
              <a:gd name="connsiteY6" fmla="*/ 1180676 h 2292155"/>
              <a:gd name="connsiteX7" fmla="*/ 4309110 w 6310265"/>
              <a:gd name="connsiteY7" fmla="*/ 826346 h 2292155"/>
              <a:gd name="connsiteX8" fmla="*/ 4800600 w 6310265"/>
              <a:gd name="connsiteY8" fmla="*/ 414866 h 2292155"/>
              <a:gd name="connsiteX9" fmla="*/ 5052060 w 6310265"/>
              <a:gd name="connsiteY9" fmla="*/ 231986 h 2292155"/>
              <a:gd name="connsiteX10" fmla="*/ 5234940 w 6310265"/>
              <a:gd name="connsiteY10" fmla="*/ 106256 h 2292155"/>
              <a:gd name="connsiteX11" fmla="*/ 5440680 w 6310265"/>
              <a:gd name="connsiteY11" fmla="*/ 49106 h 2292155"/>
              <a:gd name="connsiteX12" fmla="*/ 5909310 w 6310265"/>
              <a:gd name="connsiteY12" fmla="*/ 3386 h 2292155"/>
              <a:gd name="connsiteX13" fmla="*/ 6275070 w 6310265"/>
              <a:gd name="connsiteY13" fmla="*/ 3386 h 2292155"/>
              <a:gd name="connsiteX14" fmla="*/ 6275070 w 6310265"/>
              <a:gd name="connsiteY14" fmla="*/ 14816 h 229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10265" h="2292155">
                <a:moveTo>
                  <a:pt x="0" y="2277956"/>
                </a:moveTo>
                <a:cubicBezTo>
                  <a:pt x="169545" y="2287481"/>
                  <a:pt x="339090" y="2297006"/>
                  <a:pt x="582930" y="2289386"/>
                </a:cubicBezTo>
                <a:cubicBezTo>
                  <a:pt x="826770" y="2281766"/>
                  <a:pt x="1194435" y="2268431"/>
                  <a:pt x="1463040" y="2232236"/>
                </a:cubicBezTo>
                <a:cubicBezTo>
                  <a:pt x="1731645" y="2196041"/>
                  <a:pt x="1969770" y="2136986"/>
                  <a:pt x="2194560" y="2072216"/>
                </a:cubicBezTo>
                <a:cubicBezTo>
                  <a:pt x="2419350" y="2007446"/>
                  <a:pt x="2634615" y="1925531"/>
                  <a:pt x="2811780" y="1843616"/>
                </a:cubicBezTo>
                <a:cubicBezTo>
                  <a:pt x="2988945" y="1761701"/>
                  <a:pt x="3082290" y="1691216"/>
                  <a:pt x="3257550" y="1580726"/>
                </a:cubicBezTo>
                <a:cubicBezTo>
                  <a:pt x="3432810" y="1470236"/>
                  <a:pt x="3688080" y="1306406"/>
                  <a:pt x="3863340" y="1180676"/>
                </a:cubicBezTo>
                <a:cubicBezTo>
                  <a:pt x="4038600" y="1054946"/>
                  <a:pt x="4152900" y="953981"/>
                  <a:pt x="4309110" y="826346"/>
                </a:cubicBezTo>
                <a:cubicBezTo>
                  <a:pt x="4465320" y="698711"/>
                  <a:pt x="4676775" y="513926"/>
                  <a:pt x="4800600" y="414866"/>
                </a:cubicBezTo>
                <a:cubicBezTo>
                  <a:pt x="4924425" y="315806"/>
                  <a:pt x="4979670" y="283421"/>
                  <a:pt x="5052060" y="231986"/>
                </a:cubicBezTo>
                <a:cubicBezTo>
                  <a:pt x="5124450" y="180551"/>
                  <a:pt x="5170170" y="136736"/>
                  <a:pt x="5234940" y="106256"/>
                </a:cubicBezTo>
                <a:cubicBezTo>
                  <a:pt x="5299710" y="75776"/>
                  <a:pt x="5328285" y="66251"/>
                  <a:pt x="5440680" y="49106"/>
                </a:cubicBezTo>
                <a:cubicBezTo>
                  <a:pt x="5553075" y="31961"/>
                  <a:pt x="5770245" y="11006"/>
                  <a:pt x="5909310" y="3386"/>
                </a:cubicBezTo>
                <a:cubicBezTo>
                  <a:pt x="6048375" y="-4234"/>
                  <a:pt x="6275070" y="3386"/>
                  <a:pt x="6275070" y="3386"/>
                </a:cubicBezTo>
                <a:cubicBezTo>
                  <a:pt x="6336030" y="5291"/>
                  <a:pt x="6305550" y="10053"/>
                  <a:pt x="6275070" y="14816"/>
                </a:cubicBezTo>
              </a:path>
            </a:pathLst>
          </a:custGeom>
          <a:noFill/>
          <a:ln w="127000">
            <a:solidFill>
              <a:schemeClr val="accent1">
                <a:alpha val="4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08000">
                <a:solidFill>
                  <a:schemeClr val="accent1">
                    <a:shade val="15000"/>
                    <a:alpha val="48362"/>
                  </a:schemeClr>
                </a:solidFill>
              </a:ln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4C34FA-4F79-FEA9-7A9B-F6D18869BB1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1274749" y="537330"/>
            <a:ext cx="844091" cy="1427478"/>
            <a:chOff x="9250057" y="1060959"/>
            <a:chExt cx="1653089" cy="2795609"/>
          </a:xfrm>
        </p:grpSpPr>
        <p:pic>
          <p:nvPicPr>
            <p:cNvPr id="5" name="Picture 2" descr="Oxygen Stat Gif">
              <a:hlinkClick r:id="rId10"/>
              <a:extLst>
                <a:ext uri="{FF2B5EF4-FFF2-40B4-BE49-F238E27FC236}">
                  <a16:creationId xmlns:a16="http://schemas.microsoft.com/office/drawing/2014/main" id="{24316745-5CD0-2004-7506-06E6FA9908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6701" r="33781" b="2896"/>
            <a:stretch/>
          </p:blipFill>
          <p:spPr bwMode="auto">
            <a:xfrm>
              <a:off x="9277572" y="1060959"/>
              <a:ext cx="1393603" cy="131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Oxygen Stat Gif">
              <a:hlinkClick r:id="rId10"/>
              <a:extLst>
                <a:ext uri="{FF2B5EF4-FFF2-40B4-BE49-F238E27FC236}">
                  <a16:creationId xmlns:a16="http://schemas.microsoft.com/office/drawing/2014/main" id="{495102A0-E86F-F63E-D9F6-F7A24D6AE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-17635" r="31284" b="2897"/>
            <a:stretch/>
          </p:blipFill>
          <p:spPr bwMode="auto">
            <a:xfrm rot="5400000">
              <a:off x="9332870" y="2286292"/>
              <a:ext cx="1487463" cy="1653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5CB00DEE-00DD-39DB-B9E0-9A70E12F3A55}"/>
                </a:ext>
              </a:extLst>
            </p:cNvPr>
            <p:cNvSpPr/>
            <p:nvPr/>
          </p:nvSpPr>
          <p:spPr>
            <a:xfrm>
              <a:off x="9250057" y="1060959"/>
              <a:ext cx="1421118" cy="2795609"/>
            </a:xfrm>
            <a:prstGeom prst="frame">
              <a:avLst>
                <a:gd name="adj1" fmla="val 30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3190E4-9358-9914-7F9A-5663C7A2347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761688" y="3017325"/>
            <a:ext cx="844091" cy="1427478"/>
            <a:chOff x="9250057" y="1060959"/>
            <a:chExt cx="1653089" cy="2795609"/>
          </a:xfrm>
        </p:grpSpPr>
        <p:pic>
          <p:nvPicPr>
            <p:cNvPr id="20" name="Picture 2" descr="Oxygen Stat Gif">
              <a:hlinkClick r:id="rId10"/>
              <a:extLst>
                <a:ext uri="{FF2B5EF4-FFF2-40B4-BE49-F238E27FC236}">
                  <a16:creationId xmlns:a16="http://schemas.microsoft.com/office/drawing/2014/main" id="{3AA26C31-10E1-134B-4E95-509515A4B6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6701" r="33781" b="2896"/>
            <a:stretch/>
          </p:blipFill>
          <p:spPr bwMode="auto">
            <a:xfrm>
              <a:off x="9277572" y="1060959"/>
              <a:ext cx="1393603" cy="131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Oxygen Stat Gif">
              <a:hlinkClick r:id="rId10"/>
              <a:extLst>
                <a:ext uri="{FF2B5EF4-FFF2-40B4-BE49-F238E27FC236}">
                  <a16:creationId xmlns:a16="http://schemas.microsoft.com/office/drawing/2014/main" id="{00BF14CA-AC21-63D7-BEB5-E19E2BD476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-17635" r="31284" b="2897"/>
            <a:stretch/>
          </p:blipFill>
          <p:spPr bwMode="auto">
            <a:xfrm rot="5400000">
              <a:off x="9332870" y="2286292"/>
              <a:ext cx="1487463" cy="1653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CB0B9C50-824D-E1CE-786B-83C2032AE957}"/>
                </a:ext>
              </a:extLst>
            </p:cNvPr>
            <p:cNvSpPr/>
            <p:nvPr/>
          </p:nvSpPr>
          <p:spPr>
            <a:xfrm>
              <a:off x="9250057" y="1060959"/>
              <a:ext cx="1421118" cy="2795609"/>
            </a:xfrm>
            <a:prstGeom prst="frame">
              <a:avLst>
                <a:gd name="adj1" fmla="val 30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69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510</Words>
  <Application>Microsoft Macintosh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 N</cp:lastModifiedBy>
  <cp:revision>90</cp:revision>
  <dcterms:created xsi:type="dcterms:W3CDTF">2021-09-20T00:16:23Z</dcterms:created>
  <dcterms:modified xsi:type="dcterms:W3CDTF">2024-09-25T15:13:32Z</dcterms:modified>
</cp:coreProperties>
</file>