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5" r:id="rId2"/>
    <p:sldId id="366" r:id="rId3"/>
    <p:sldId id="367" r:id="rId4"/>
    <p:sldId id="343" r:id="rId5"/>
    <p:sldId id="369" r:id="rId6"/>
    <p:sldId id="3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1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F381-06B1-1449-B833-27968715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27CA-5ED9-814E-983A-E892906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238-E015-D249-97DC-D89770F9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DCAD-3B69-CD44-B3C5-23B3EF7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F25-E09A-0C4B-83E6-345507A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2D5E-A000-9646-BDD4-78A316A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C768-3CD9-AD44-B101-B0EF08F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0F2-F982-BC4E-9486-5E669B8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219-406C-B746-8A38-BE70FAD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0CBB-85B3-5146-B1AF-454C991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CD0A-900C-0143-9615-EF62CCB9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114F-3068-B04E-80B7-8D300DEA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48BB-517C-7547-AF9D-8EADE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164C-0070-8C40-9D09-B490F94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151F-103C-774B-A050-02AF67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14B-1D68-BC40-8D27-40AF700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31BC-52E7-294C-9BC5-9798EAE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B72-71EF-4B41-AEF0-1AABED3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D8B-9EE9-7243-9A10-6D1CE6C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6EC4-3855-4243-BD77-DCE1BF9F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155-E700-244B-A0F5-35769A0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2219-0C44-C046-824C-F8FFF3D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A2DF-170C-1644-A7D6-C210C9F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E4D-712F-7E4B-AC0A-669E88C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EF77-9BF2-264D-B391-2BEF137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8E9-36CA-A243-92FF-AC80B2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361-21AD-2844-B14E-64FDD0DD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433-A0F8-5E43-98EE-9BA2A59E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3134-01B1-B447-A3C3-EB0D02B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478-470E-6C4A-A004-7CB7105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A32D-6C5F-B643-A8D9-4578034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682-E1B7-3B4F-8868-CD2B012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321-E3DF-B348-A89D-7AA0B261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32F3-1325-8747-B330-8F8F189F2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166C-7265-3A4F-B8DA-3FE1CBDA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B45A-0632-E949-804E-4C31A9F5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9337-F823-594C-8E9D-56BD8B8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8CE4-A301-6244-AE09-5A2F35E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B07E-3BCF-794F-9D3E-ECC2E68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CC0-E98F-0A46-8927-275B4DD9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5B19-D62B-964D-A4A3-F78FC86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251F-1C9D-6F49-AFDB-BBD54F4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09DF-88B9-6448-A734-14736BB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8D85D-DDD6-2541-B693-4BF04C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E1B-3D9D-8A48-A9A1-6F987DE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60BB-2DB7-834E-BC80-ABA8BCC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DEAB-B4F4-6B4C-8820-AFA8128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03EC-FBE6-E849-9338-55A5C24A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6070-35DC-4541-A29D-64486EA7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0832-BD28-6D46-B053-BDA951A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1F9D-DC6D-8E46-A4FD-51207B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0EE4-A4FE-E34C-82D7-9427979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2E3-49D3-7048-8770-508ECC8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481B-A240-1C45-8422-63E6FAFC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BA0F-ABFE-364E-A2D5-7DF867C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E28-26D2-6F4C-90DD-843F9C5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238-F4D4-C24C-B11F-74961AD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1AA6-DC56-3347-92CC-F019814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BEF6-96BE-9F40-AA0A-8FA5909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29C1-CD91-4247-8730-98C3BDA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D05-CD4B-2842-B46D-E3D626A9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1F02-CAD3-B546-ADDE-EAE94A8ECB3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5F2-314D-294C-859F-F8D0EA8D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6BC-E1D0-354A-9E81-0274B175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AC21B-B665-ADBE-4D63-C0F77075BBE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Contributions of intermolecular attractions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AC21B-B665-ADBE-4D63-C0F77075B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8A86C27-5E4D-7B29-EC6E-AD7B4E533FBD}"/>
              </a:ext>
            </a:extLst>
          </p:cNvPr>
          <p:cNvGrpSpPr/>
          <p:nvPr/>
        </p:nvGrpSpPr>
        <p:grpSpPr>
          <a:xfrm>
            <a:off x="3007352" y="1607187"/>
            <a:ext cx="5089902" cy="4296254"/>
            <a:chOff x="3551049" y="1533046"/>
            <a:chExt cx="5089902" cy="429625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900762-3401-716F-0CB4-C0D4FF4251F4}"/>
                </a:ext>
              </a:extLst>
            </p:cNvPr>
            <p:cNvGrpSpPr/>
            <p:nvPr/>
          </p:nvGrpSpPr>
          <p:grpSpPr>
            <a:xfrm>
              <a:off x="3551049" y="1533046"/>
              <a:ext cx="5089902" cy="4296254"/>
              <a:chOff x="801045" y="1575076"/>
              <a:chExt cx="3860162" cy="355375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61CF3F-8AF9-14A9-1007-404E08E89ACE}"/>
                  </a:ext>
                </a:extLst>
              </p:cNvPr>
              <p:cNvGrpSpPr/>
              <p:nvPr/>
            </p:nvGrpSpPr>
            <p:grpSpPr>
              <a:xfrm>
                <a:off x="801045" y="1575076"/>
                <a:ext cx="3718056" cy="3553750"/>
                <a:chOff x="5651292" y="1334126"/>
                <a:chExt cx="6041036" cy="4961744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DD53EC4C-DB1B-40C3-EA8F-BD303A09DB15}"/>
                    </a:ext>
                  </a:extLst>
                </p:cNvPr>
                <p:cNvSpPr/>
                <p:nvPr/>
              </p:nvSpPr>
              <p:spPr>
                <a:xfrm>
                  <a:off x="5651292" y="1334126"/>
                  <a:ext cx="6041036" cy="4961744"/>
                </a:xfrm>
                <a:prstGeom prst="frame">
                  <a:avLst>
                    <a:gd name="adj1" fmla="val 19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85DF941-660C-B880-323E-E2CBBC7CEEB9}"/>
                    </a:ext>
                  </a:extLst>
                </p:cNvPr>
                <p:cNvGrpSpPr/>
                <p:nvPr/>
              </p:nvGrpSpPr>
              <p:grpSpPr>
                <a:xfrm>
                  <a:off x="6016053" y="2083631"/>
                  <a:ext cx="4994223" cy="3667594"/>
                  <a:chOff x="6016053" y="2083631"/>
                  <a:chExt cx="4994223" cy="3667594"/>
                </a:xfrm>
                <a:solidFill>
                  <a:srgbClr val="7030A0"/>
                </a:solidFill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7C58290-0059-951E-80C5-403AC610539E}"/>
                      </a:ext>
                    </a:extLst>
                  </p:cNvPr>
                  <p:cNvSpPr/>
                  <p:nvPr/>
                </p:nvSpPr>
                <p:spPr>
                  <a:xfrm>
                    <a:off x="6625653" y="226351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8D0381A-FD0D-6C82-4679-B43CE52D7347}"/>
                      </a:ext>
                    </a:extLst>
                  </p:cNvPr>
                  <p:cNvSpPr/>
                  <p:nvPr/>
                </p:nvSpPr>
                <p:spPr>
                  <a:xfrm>
                    <a:off x="7182787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A59DABC-79FD-F7A1-1ED1-EBFF1017AC8A}"/>
                      </a:ext>
                    </a:extLst>
                  </p:cNvPr>
                  <p:cNvSpPr/>
                  <p:nvPr/>
                </p:nvSpPr>
                <p:spPr>
                  <a:xfrm>
                    <a:off x="8276781" y="3259298"/>
                    <a:ext cx="149903" cy="149902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F17E7D2-CE02-315A-DE54-FB8A35DA03A6}"/>
                      </a:ext>
                    </a:extLst>
                  </p:cNvPr>
                  <p:cNvSpPr/>
                  <p:nvPr/>
                </p:nvSpPr>
                <p:spPr>
                  <a:xfrm>
                    <a:off x="7490085" y="362948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20D16C2-21AB-3991-FE16-F94234E7CD0A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6C4BE5D-EF4F-B12E-5AE2-53937292E645}"/>
                      </a:ext>
                    </a:extLst>
                  </p:cNvPr>
                  <p:cNvSpPr/>
                  <p:nvPr/>
                </p:nvSpPr>
                <p:spPr>
                  <a:xfrm>
                    <a:off x="10298243" y="2083631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89D2EA0-6E9B-A357-40BB-89ABCFFA4EF6}"/>
                      </a:ext>
                    </a:extLst>
                  </p:cNvPr>
                  <p:cNvSpPr/>
                  <p:nvPr/>
                </p:nvSpPr>
                <p:spPr>
                  <a:xfrm>
                    <a:off x="8446957" y="477436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401C885-4610-1560-3129-A564FC311EA1}"/>
                      </a:ext>
                    </a:extLst>
                  </p:cNvPr>
                  <p:cNvSpPr/>
                  <p:nvPr/>
                </p:nvSpPr>
                <p:spPr>
                  <a:xfrm>
                    <a:off x="6016053" y="381499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3851CB7-314A-7C77-37B5-B88994A43F6E}"/>
                      </a:ext>
                    </a:extLst>
                  </p:cNvPr>
                  <p:cNvSpPr/>
                  <p:nvPr/>
                </p:nvSpPr>
                <p:spPr>
                  <a:xfrm>
                    <a:off x="10860374" y="462446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35E8551-3E5E-563D-8460-0FCE827C27A4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D8AA949-16B9-403D-89E5-65CDD43C5E4A}"/>
                    </a:ext>
                  </a:extLst>
                </p:cNvPr>
                <p:cNvGrpSpPr/>
                <p:nvPr/>
              </p:nvGrpSpPr>
              <p:grpSpPr>
                <a:xfrm>
                  <a:off x="6212174" y="1656413"/>
                  <a:ext cx="4910528" cy="4094812"/>
                  <a:chOff x="6016053" y="2263514"/>
                  <a:chExt cx="4087318" cy="3487711"/>
                </a:xfrm>
                <a:solidFill>
                  <a:srgbClr val="FF0000"/>
                </a:solidFill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7B93D89-4141-3142-6857-30A81516A807}"/>
                      </a:ext>
                    </a:extLst>
                  </p:cNvPr>
                  <p:cNvSpPr/>
                  <p:nvPr/>
                </p:nvSpPr>
                <p:spPr>
                  <a:xfrm>
                    <a:off x="6625653" y="226351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54A5B4E-BD6C-2916-E885-832A4F4AAAA8}"/>
                      </a:ext>
                    </a:extLst>
                  </p:cNvPr>
                  <p:cNvSpPr/>
                  <p:nvPr/>
                </p:nvSpPr>
                <p:spPr>
                  <a:xfrm>
                    <a:off x="7182787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673A6E5-189F-88C4-F785-98B47AD25834}"/>
                      </a:ext>
                    </a:extLst>
                  </p:cNvPr>
                  <p:cNvSpPr/>
                  <p:nvPr/>
                </p:nvSpPr>
                <p:spPr>
                  <a:xfrm>
                    <a:off x="8104543" y="303542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4AEB84F-054D-8A10-6D2B-B184D681C925}"/>
                      </a:ext>
                    </a:extLst>
                  </p:cNvPr>
                  <p:cNvSpPr/>
                  <p:nvPr/>
                </p:nvSpPr>
                <p:spPr>
                  <a:xfrm>
                    <a:off x="6864246" y="3244729"/>
                    <a:ext cx="149902" cy="14990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CDA5985-1430-791D-BEB2-B767D8A737D0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63C73E5-488E-82D3-3EDD-B774EA9C6086}"/>
                      </a:ext>
                    </a:extLst>
                  </p:cNvPr>
                  <p:cNvSpPr/>
                  <p:nvPr/>
                </p:nvSpPr>
                <p:spPr>
                  <a:xfrm>
                    <a:off x="9927236" y="263826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524D5A0-A5E4-9F65-ABA8-95923DB3CB0B}"/>
                      </a:ext>
                    </a:extLst>
                  </p:cNvPr>
                  <p:cNvSpPr/>
                  <p:nvPr/>
                </p:nvSpPr>
                <p:spPr>
                  <a:xfrm>
                    <a:off x="8446957" y="410294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1F9F9E5-1EF7-2B0B-2E17-B1B216DA687C}"/>
                      </a:ext>
                    </a:extLst>
                  </p:cNvPr>
                  <p:cNvSpPr/>
                  <p:nvPr/>
                </p:nvSpPr>
                <p:spPr>
                  <a:xfrm>
                    <a:off x="6016053" y="381499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905B07E-EBC4-F4CE-6A48-CF51318F281A}"/>
                      </a:ext>
                    </a:extLst>
                  </p:cNvPr>
                  <p:cNvSpPr/>
                  <p:nvPr/>
                </p:nvSpPr>
                <p:spPr>
                  <a:xfrm>
                    <a:off x="9953469" y="442310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EDA3696-5234-A77F-AE3C-BDBF208B01B6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DC80CE-3237-F529-0E83-0184DE8AA9CD}"/>
                  </a:ext>
                </a:extLst>
              </p:cNvPr>
              <p:cNvCxnSpPr/>
              <p:nvPr/>
            </p:nvCxnSpPr>
            <p:spPr>
              <a:xfrm flipV="1">
                <a:off x="1962710" y="2544966"/>
                <a:ext cx="697363" cy="125716"/>
              </a:xfrm>
              <a:prstGeom prst="straightConnector1">
                <a:avLst/>
              </a:prstGeom>
              <a:ln w="38100"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BAA735-120F-30C8-5913-198BEAC6B190}"/>
                  </a:ext>
                </a:extLst>
              </p:cNvPr>
              <p:cNvSpPr txBox="1"/>
              <p:nvPr/>
            </p:nvSpPr>
            <p:spPr>
              <a:xfrm>
                <a:off x="2831833" y="2336413"/>
                <a:ext cx="1829374" cy="5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Intermolecular attractions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7B55CC7-61F9-E106-3FA2-48731DFE1540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>
              <a:off x="4445615" y="2448568"/>
              <a:ext cx="347424" cy="333003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149A31-1319-5A9D-B6CD-0CFC90D4A8EF}"/>
                </a:ext>
              </a:extLst>
            </p:cNvPr>
            <p:cNvCxnSpPr>
              <a:cxnSpLocks/>
            </p:cNvCxnSpPr>
            <p:nvPr/>
          </p:nvCxnSpPr>
          <p:spPr>
            <a:xfrm>
              <a:off x="4915565" y="2994143"/>
              <a:ext cx="127733" cy="434857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9D45E9-39B2-43E9-27CB-28ADBE978370}"/>
              </a:ext>
            </a:extLst>
          </p:cNvPr>
          <p:cNvSpPr txBox="1"/>
          <p:nvPr/>
        </p:nvSpPr>
        <p:spPr>
          <a:xfrm>
            <a:off x="9266818" y="1759614"/>
            <a:ext cx="275050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It’s an uphill climb to  overcome these attractions when molecules move away from each other.  </a:t>
            </a:r>
          </a:p>
        </p:txBody>
      </p:sp>
    </p:spTree>
    <p:extLst>
      <p:ext uri="{BB962C8B-B14F-4D97-AF65-F5344CB8AC3E}">
        <p14:creationId xmlns:p14="http://schemas.microsoft.com/office/powerpoint/2010/main" val="3888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AC21B-B665-ADBE-4D63-C0F77075BBE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Contributions of intermolecular attractions to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AC21B-B665-ADBE-4D63-C0F77075B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45A02-0D5B-2864-29EF-D815CDBAED98}"/>
              </a:ext>
            </a:extLst>
          </p:cNvPr>
          <p:cNvGrpSpPr/>
          <p:nvPr/>
        </p:nvGrpSpPr>
        <p:grpSpPr>
          <a:xfrm>
            <a:off x="1886263" y="858889"/>
            <a:ext cx="7177728" cy="5667641"/>
            <a:chOff x="1886263" y="858889"/>
            <a:chExt cx="7177728" cy="56676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900762-3401-716F-0CB4-C0D4FF4251F4}"/>
                </a:ext>
              </a:extLst>
            </p:cNvPr>
            <p:cNvGrpSpPr/>
            <p:nvPr/>
          </p:nvGrpSpPr>
          <p:grpSpPr>
            <a:xfrm>
              <a:off x="1886263" y="858889"/>
              <a:ext cx="7177728" cy="5667641"/>
              <a:chOff x="-461522" y="1017430"/>
              <a:chExt cx="5443561" cy="46881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61CF3F-8AF9-14A9-1007-404E08E89ACE}"/>
                  </a:ext>
                </a:extLst>
              </p:cNvPr>
              <p:cNvGrpSpPr/>
              <p:nvPr/>
            </p:nvGrpSpPr>
            <p:grpSpPr>
              <a:xfrm>
                <a:off x="-461522" y="1017430"/>
                <a:ext cx="5443561" cy="4688125"/>
                <a:chOff x="3599893" y="555542"/>
                <a:chExt cx="8844609" cy="6545558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DD53EC4C-DB1B-40C3-EA8F-BD303A09DB15}"/>
                    </a:ext>
                  </a:extLst>
                </p:cNvPr>
                <p:cNvSpPr/>
                <p:nvPr/>
              </p:nvSpPr>
              <p:spPr>
                <a:xfrm>
                  <a:off x="3599893" y="555542"/>
                  <a:ext cx="8844609" cy="6545558"/>
                </a:xfrm>
                <a:prstGeom prst="frame">
                  <a:avLst>
                    <a:gd name="adj1" fmla="val 19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85DF941-660C-B880-323E-E2CBBC7CEEB9}"/>
                    </a:ext>
                  </a:extLst>
                </p:cNvPr>
                <p:cNvGrpSpPr/>
                <p:nvPr/>
              </p:nvGrpSpPr>
              <p:grpSpPr>
                <a:xfrm>
                  <a:off x="5114653" y="1827897"/>
                  <a:ext cx="6790281" cy="4508968"/>
                  <a:chOff x="5114653" y="1827897"/>
                  <a:chExt cx="6790281" cy="4508968"/>
                </a:xfrm>
                <a:solidFill>
                  <a:srgbClr val="7030A0"/>
                </a:solidFill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7C58290-0059-951E-80C5-403AC610539E}"/>
                      </a:ext>
                    </a:extLst>
                  </p:cNvPr>
                  <p:cNvSpPr/>
                  <p:nvPr/>
                </p:nvSpPr>
                <p:spPr>
                  <a:xfrm>
                    <a:off x="5372143" y="1827897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8D0381A-FD0D-6C82-4679-B43CE52D7347}"/>
                      </a:ext>
                    </a:extLst>
                  </p:cNvPr>
                  <p:cNvSpPr/>
                  <p:nvPr/>
                </p:nvSpPr>
                <p:spPr>
                  <a:xfrm>
                    <a:off x="5114653" y="618696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A59DABC-79FD-F7A1-1ED1-EBFF1017AC8A}"/>
                      </a:ext>
                    </a:extLst>
                  </p:cNvPr>
                  <p:cNvSpPr/>
                  <p:nvPr/>
                </p:nvSpPr>
                <p:spPr>
                  <a:xfrm>
                    <a:off x="8276781" y="3338501"/>
                    <a:ext cx="149903" cy="149903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F17E7D2-CE02-315A-DE54-FB8A35DA03A6}"/>
                      </a:ext>
                    </a:extLst>
                  </p:cNvPr>
                  <p:cNvSpPr/>
                  <p:nvPr/>
                </p:nvSpPr>
                <p:spPr>
                  <a:xfrm>
                    <a:off x="7490085" y="4167882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20D16C2-21AB-3991-FE16-F94234E7CD0A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6C4BE5D-EF4F-B12E-5AE2-53937292E645}"/>
                      </a:ext>
                    </a:extLst>
                  </p:cNvPr>
                  <p:cNvSpPr/>
                  <p:nvPr/>
                </p:nvSpPr>
                <p:spPr>
                  <a:xfrm>
                    <a:off x="10481340" y="1832821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89D2EA0-6E9B-A357-40BB-89ABCFFA4EF6}"/>
                      </a:ext>
                    </a:extLst>
                  </p:cNvPr>
                  <p:cNvSpPr/>
                  <p:nvPr/>
                </p:nvSpPr>
                <p:spPr>
                  <a:xfrm>
                    <a:off x="8799066" y="498557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401C885-4610-1560-3129-A564FC311EA1}"/>
                      </a:ext>
                    </a:extLst>
                  </p:cNvPr>
                  <p:cNvSpPr/>
                  <p:nvPr/>
                </p:nvSpPr>
                <p:spPr>
                  <a:xfrm>
                    <a:off x="5114653" y="444874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3851CB7-314A-7C77-37B5-B88994A43F6E}"/>
                      </a:ext>
                    </a:extLst>
                  </p:cNvPr>
                  <p:cNvSpPr/>
                  <p:nvPr/>
                </p:nvSpPr>
                <p:spPr>
                  <a:xfrm>
                    <a:off x="11755032" y="5602133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35E8551-3E5E-563D-8460-0FCE827C27A4}"/>
                      </a:ext>
                    </a:extLst>
                  </p:cNvPr>
                  <p:cNvSpPr/>
                  <p:nvPr/>
                </p:nvSpPr>
                <p:spPr>
                  <a:xfrm>
                    <a:off x="7062527" y="601054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D8AA949-16B9-403D-89E5-65CDD43C5E4A}"/>
                    </a:ext>
                  </a:extLst>
                </p:cNvPr>
                <p:cNvGrpSpPr/>
                <p:nvPr/>
              </p:nvGrpSpPr>
              <p:grpSpPr>
                <a:xfrm>
                  <a:off x="6141754" y="1073760"/>
                  <a:ext cx="5972239" cy="5033877"/>
                  <a:chOff x="5957437" y="1767246"/>
                  <a:chExt cx="4971041" cy="4287550"/>
                </a:xfrm>
                <a:solidFill>
                  <a:srgbClr val="FF0000"/>
                </a:solidFill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7B93D89-4141-3142-6857-30A81516A807}"/>
                      </a:ext>
                    </a:extLst>
                  </p:cNvPr>
                  <p:cNvSpPr/>
                  <p:nvPr/>
                </p:nvSpPr>
                <p:spPr>
                  <a:xfrm>
                    <a:off x="6992216" y="176724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54A5B4E-BD6C-2916-E885-832A4F4AAAA8}"/>
                      </a:ext>
                    </a:extLst>
                  </p:cNvPr>
                  <p:cNvSpPr/>
                  <p:nvPr/>
                </p:nvSpPr>
                <p:spPr>
                  <a:xfrm>
                    <a:off x="6502839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673A6E5-189F-88C4-F785-98B47AD25834}"/>
                      </a:ext>
                    </a:extLst>
                  </p:cNvPr>
                  <p:cNvSpPr/>
                  <p:nvPr/>
                </p:nvSpPr>
                <p:spPr>
                  <a:xfrm>
                    <a:off x="8104543" y="303542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4AEB84F-054D-8A10-6D2B-B184D681C925}"/>
                      </a:ext>
                    </a:extLst>
                  </p:cNvPr>
                  <p:cNvSpPr/>
                  <p:nvPr/>
                </p:nvSpPr>
                <p:spPr>
                  <a:xfrm>
                    <a:off x="6307231" y="3318080"/>
                    <a:ext cx="149902" cy="14990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CDA5985-1430-791D-BEB2-B767D8A737D0}"/>
                      </a:ext>
                    </a:extLst>
                  </p:cNvPr>
                  <p:cNvSpPr/>
                  <p:nvPr/>
                </p:nvSpPr>
                <p:spPr>
                  <a:xfrm>
                    <a:off x="7792389" y="590489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63C73E5-488E-82D3-3EDD-B774EA9C6086}"/>
                      </a:ext>
                    </a:extLst>
                  </p:cNvPr>
                  <p:cNvSpPr/>
                  <p:nvPr/>
                </p:nvSpPr>
                <p:spPr>
                  <a:xfrm>
                    <a:off x="10587222" y="238213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524D5A0-A5E4-9F65-ABA8-95923DB3CB0B}"/>
                      </a:ext>
                    </a:extLst>
                  </p:cNvPr>
                  <p:cNvSpPr/>
                  <p:nvPr/>
                </p:nvSpPr>
                <p:spPr>
                  <a:xfrm>
                    <a:off x="8634529" y="4316569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1F9F9E5-1EF7-2B0B-2E17-B1B216DA687C}"/>
                      </a:ext>
                    </a:extLst>
                  </p:cNvPr>
                  <p:cNvSpPr/>
                  <p:nvPr/>
                </p:nvSpPr>
                <p:spPr>
                  <a:xfrm>
                    <a:off x="5957437" y="4423107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905B07E-EBC4-F4CE-6A48-CF51318F281A}"/>
                      </a:ext>
                    </a:extLst>
                  </p:cNvPr>
                  <p:cNvSpPr/>
                  <p:nvPr/>
                </p:nvSpPr>
                <p:spPr>
                  <a:xfrm>
                    <a:off x="10778576" y="428975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DC80CE-3237-F529-0E83-0184DE8AA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0191" y="2544966"/>
                <a:ext cx="1122545" cy="210754"/>
              </a:xfrm>
              <a:prstGeom prst="straightConnector1">
                <a:avLst/>
              </a:prstGeom>
              <a:ln w="38100"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BAA735-120F-30C8-5913-198BEAC6B190}"/>
                  </a:ext>
                </a:extLst>
              </p:cNvPr>
              <p:cNvSpPr txBox="1"/>
              <p:nvPr/>
            </p:nvSpPr>
            <p:spPr>
              <a:xfrm>
                <a:off x="2831833" y="2336413"/>
                <a:ext cx="1829374" cy="5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Intermolecular attractions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4D7364-3769-E552-0791-6A67AC1E7FBD}"/>
                </a:ext>
              </a:extLst>
            </p:cNvPr>
            <p:cNvCxnSpPr>
              <a:cxnSpLocks/>
            </p:cNvCxnSpPr>
            <p:nvPr/>
          </p:nvCxnSpPr>
          <p:spPr>
            <a:xfrm>
              <a:off x="3446161" y="2120451"/>
              <a:ext cx="843960" cy="76372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408C87-ECBD-5BEF-92BF-2B6B5BE6D7B1}"/>
                </a:ext>
              </a:extLst>
            </p:cNvPr>
            <p:cNvCxnSpPr>
              <a:cxnSpLocks/>
            </p:cNvCxnSpPr>
            <p:nvPr/>
          </p:nvCxnSpPr>
          <p:spPr>
            <a:xfrm>
              <a:off x="4436273" y="3036564"/>
              <a:ext cx="607025" cy="861067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ED2304-BD0B-F917-AAF6-8EACF2C7B079}"/>
              </a:ext>
            </a:extLst>
          </p:cNvPr>
          <p:cNvSpPr txBox="1"/>
          <p:nvPr/>
        </p:nvSpPr>
        <p:spPr>
          <a:xfrm>
            <a:off x="9266818" y="1759614"/>
            <a:ext cx="2750508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It’s an uphill climb to  overcome these attractions when molecules move away from each other.  </a:t>
            </a:r>
          </a:p>
          <a:p>
            <a:endParaRPr lang="en-US" sz="2400" dirty="0"/>
          </a:p>
          <a:p>
            <a:r>
              <a:rPr lang="en-US" sz="2400" dirty="0"/>
              <a:t>That happens when the volume expands.</a:t>
            </a:r>
          </a:p>
        </p:txBody>
      </p:sp>
    </p:spTree>
    <p:extLst>
      <p:ext uri="{BB962C8B-B14F-4D97-AF65-F5344CB8AC3E}">
        <p14:creationId xmlns:p14="http://schemas.microsoft.com/office/powerpoint/2010/main" val="286925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AC21B-B665-ADBE-4D63-C0F77075BBE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Contributions of intermolecular attractions to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BAC21B-B665-ADBE-4D63-C0F77075B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FC45A02-0D5B-2864-29EF-D815CDBAED98}"/>
              </a:ext>
            </a:extLst>
          </p:cNvPr>
          <p:cNvGrpSpPr/>
          <p:nvPr/>
        </p:nvGrpSpPr>
        <p:grpSpPr>
          <a:xfrm>
            <a:off x="1886263" y="858889"/>
            <a:ext cx="7177728" cy="5667641"/>
            <a:chOff x="1886263" y="858889"/>
            <a:chExt cx="7177728" cy="56676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900762-3401-716F-0CB4-C0D4FF4251F4}"/>
                </a:ext>
              </a:extLst>
            </p:cNvPr>
            <p:cNvGrpSpPr/>
            <p:nvPr/>
          </p:nvGrpSpPr>
          <p:grpSpPr>
            <a:xfrm>
              <a:off x="1886263" y="858889"/>
              <a:ext cx="7177728" cy="5667641"/>
              <a:chOff x="-461522" y="1017430"/>
              <a:chExt cx="5443561" cy="468812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61CF3F-8AF9-14A9-1007-404E08E89ACE}"/>
                  </a:ext>
                </a:extLst>
              </p:cNvPr>
              <p:cNvGrpSpPr/>
              <p:nvPr/>
            </p:nvGrpSpPr>
            <p:grpSpPr>
              <a:xfrm>
                <a:off x="-461522" y="1017430"/>
                <a:ext cx="5443561" cy="4688125"/>
                <a:chOff x="3599893" y="555542"/>
                <a:chExt cx="8844609" cy="6545558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DD53EC4C-DB1B-40C3-EA8F-BD303A09DB15}"/>
                    </a:ext>
                  </a:extLst>
                </p:cNvPr>
                <p:cNvSpPr/>
                <p:nvPr/>
              </p:nvSpPr>
              <p:spPr>
                <a:xfrm>
                  <a:off x="3599893" y="555542"/>
                  <a:ext cx="8844609" cy="6545558"/>
                </a:xfrm>
                <a:prstGeom prst="frame">
                  <a:avLst>
                    <a:gd name="adj1" fmla="val 192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85DF941-660C-B880-323E-E2CBBC7CEEB9}"/>
                    </a:ext>
                  </a:extLst>
                </p:cNvPr>
                <p:cNvGrpSpPr/>
                <p:nvPr/>
              </p:nvGrpSpPr>
              <p:grpSpPr>
                <a:xfrm>
                  <a:off x="5114653" y="1827897"/>
                  <a:ext cx="6790281" cy="4508968"/>
                  <a:chOff x="5114653" y="1827897"/>
                  <a:chExt cx="6790281" cy="4508968"/>
                </a:xfrm>
                <a:solidFill>
                  <a:srgbClr val="7030A0"/>
                </a:solidFill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7C58290-0059-951E-80C5-403AC610539E}"/>
                      </a:ext>
                    </a:extLst>
                  </p:cNvPr>
                  <p:cNvSpPr/>
                  <p:nvPr/>
                </p:nvSpPr>
                <p:spPr>
                  <a:xfrm>
                    <a:off x="5372143" y="1827897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8D0381A-FD0D-6C82-4679-B43CE52D7347}"/>
                      </a:ext>
                    </a:extLst>
                  </p:cNvPr>
                  <p:cNvSpPr/>
                  <p:nvPr/>
                </p:nvSpPr>
                <p:spPr>
                  <a:xfrm>
                    <a:off x="5114653" y="618696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A59DABC-79FD-F7A1-1ED1-EBFF1017AC8A}"/>
                      </a:ext>
                    </a:extLst>
                  </p:cNvPr>
                  <p:cNvSpPr/>
                  <p:nvPr/>
                </p:nvSpPr>
                <p:spPr>
                  <a:xfrm>
                    <a:off x="8276781" y="3338501"/>
                    <a:ext cx="149903" cy="149903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3F17E7D2-CE02-315A-DE54-FB8A35DA03A6}"/>
                      </a:ext>
                    </a:extLst>
                  </p:cNvPr>
                  <p:cNvSpPr/>
                  <p:nvPr/>
                </p:nvSpPr>
                <p:spPr>
                  <a:xfrm>
                    <a:off x="7490085" y="4167882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720D16C2-21AB-3991-FE16-F94234E7CD0A}"/>
                      </a:ext>
                    </a:extLst>
                  </p:cNvPr>
                  <p:cNvSpPr/>
                  <p:nvPr/>
                </p:nvSpPr>
                <p:spPr>
                  <a:xfrm>
                    <a:off x="7639987" y="56013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6C4BE5D-EF4F-B12E-5AE2-53937292E645}"/>
                      </a:ext>
                    </a:extLst>
                  </p:cNvPr>
                  <p:cNvSpPr/>
                  <p:nvPr/>
                </p:nvSpPr>
                <p:spPr>
                  <a:xfrm>
                    <a:off x="10481340" y="1832821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89D2EA0-6E9B-A357-40BB-89ABCFFA4EF6}"/>
                      </a:ext>
                    </a:extLst>
                  </p:cNvPr>
                  <p:cNvSpPr/>
                  <p:nvPr/>
                </p:nvSpPr>
                <p:spPr>
                  <a:xfrm>
                    <a:off x="8799066" y="498557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0401C885-4610-1560-3129-A564FC311EA1}"/>
                      </a:ext>
                    </a:extLst>
                  </p:cNvPr>
                  <p:cNvSpPr/>
                  <p:nvPr/>
                </p:nvSpPr>
                <p:spPr>
                  <a:xfrm>
                    <a:off x="5114653" y="444874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13851CB7-314A-7C77-37B5-B88994A43F6E}"/>
                      </a:ext>
                    </a:extLst>
                  </p:cNvPr>
                  <p:cNvSpPr/>
                  <p:nvPr/>
                </p:nvSpPr>
                <p:spPr>
                  <a:xfrm>
                    <a:off x="11755032" y="5602133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135E8551-3E5E-563D-8460-0FCE827C27A4}"/>
                      </a:ext>
                    </a:extLst>
                  </p:cNvPr>
                  <p:cNvSpPr/>
                  <p:nvPr/>
                </p:nvSpPr>
                <p:spPr>
                  <a:xfrm>
                    <a:off x="7062527" y="601054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D8AA949-16B9-403D-89E5-65CDD43C5E4A}"/>
                    </a:ext>
                  </a:extLst>
                </p:cNvPr>
                <p:cNvGrpSpPr/>
                <p:nvPr/>
              </p:nvGrpSpPr>
              <p:grpSpPr>
                <a:xfrm>
                  <a:off x="6141754" y="1073760"/>
                  <a:ext cx="5972239" cy="5033877"/>
                  <a:chOff x="5957437" y="1767246"/>
                  <a:chExt cx="4971041" cy="4287550"/>
                </a:xfrm>
                <a:solidFill>
                  <a:srgbClr val="FF0000"/>
                </a:solidFill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7B93D89-4141-3142-6857-30A81516A807}"/>
                      </a:ext>
                    </a:extLst>
                  </p:cNvPr>
                  <p:cNvSpPr/>
                  <p:nvPr/>
                </p:nvSpPr>
                <p:spPr>
                  <a:xfrm>
                    <a:off x="6992216" y="1767246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F54A5B4E-BD6C-2916-E885-832A4F4AAAA8}"/>
                      </a:ext>
                    </a:extLst>
                  </p:cNvPr>
                  <p:cNvSpPr/>
                  <p:nvPr/>
                </p:nvSpPr>
                <p:spPr>
                  <a:xfrm>
                    <a:off x="6502839" y="5144124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3673A6E5-189F-88C4-F785-98B47AD25834}"/>
                      </a:ext>
                    </a:extLst>
                  </p:cNvPr>
                  <p:cNvSpPr/>
                  <p:nvPr/>
                </p:nvSpPr>
                <p:spPr>
                  <a:xfrm>
                    <a:off x="8104543" y="303542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4AEB84F-054D-8A10-6D2B-B184D681C925}"/>
                      </a:ext>
                    </a:extLst>
                  </p:cNvPr>
                  <p:cNvSpPr/>
                  <p:nvPr/>
                </p:nvSpPr>
                <p:spPr>
                  <a:xfrm>
                    <a:off x="6307231" y="3318080"/>
                    <a:ext cx="149902" cy="14990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CDA5985-1430-791D-BEB2-B767D8A737D0}"/>
                      </a:ext>
                    </a:extLst>
                  </p:cNvPr>
                  <p:cNvSpPr/>
                  <p:nvPr/>
                </p:nvSpPr>
                <p:spPr>
                  <a:xfrm>
                    <a:off x="7792389" y="5904895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63C73E5-488E-82D3-3EDD-B774EA9C6086}"/>
                      </a:ext>
                    </a:extLst>
                  </p:cNvPr>
                  <p:cNvSpPr/>
                  <p:nvPr/>
                </p:nvSpPr>
                <p:spPr>
                  <a:xfrm>
                    <a:off x="10587222" y="2382138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524D5A0-A5E4-9F65-ABA8-95923DB3CB0B}"/>
                      </a:ext>
                    </a:extLst>
                  </p:cNvPr>
                  <p:cNvSpPr/>
                  <p:nvPr/>
                </p:nvSpPr>
                <p:spPr>
                  <a:xfrm>
                    <a:off x="8634529" y="4316569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1F9F9E5-1EF7-2B0B-2E17-B1B216DA687C}"/>
                      </a:ext>
                    </a:extLst>
                  </p:cNvPr>
                  <p:cNvSpPr/>
                  <p:nvPr/>
                </p:nvSpPr>
                <p:spPr>
                  <a:xfrm>
                    <a:off x="5957437" y="4423107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F905B07E-EBC4-F4CE-6A48-CF51318F281A}"/>
                      </a:ext>
                    </a:extLst>
                  </p:cNvPr>
                  <p:cNvSpPr/>
                  <p:nvPr/>
                </p:nvSpPr>
                <p:spPr>
                  <a:xfrm>
                    <a:off x="10778576" y="4289750"/>
                    <a:ext cx="149902" cy="149901"/>
                  </a:xfrm>
                  <a:prstGeom prst="ellipse">
                    <a:avLst/>
                  </a:prstGeom>
                  <a:grp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3DC80CE-3237-F529-0E83-0184DE8AA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0191" y="2544966"/>
                <a:ext cx="1122545" cy="210754"/>
              </a:xfrm>
              <a:prstGeom prst="straightConnector1">
                <a:avLst/>
              </a:prstGeom>
              <a:ln w="38100"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BAA735-120F-30C8-5913-198BEAC6B190}"/>
                  </a:ext>
                </a:extLst>
              </p:cNvPr>
              <p:cNvSpPr txBox="1"/>
              <p:nvPr/>
            </p:nvSpPr>
            <p:spPr>
              <a:xfrm>
                <a:off x="2831833" y="2336413"/>
                <a:ext cx="1829374" cy="5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Intermolecular attractions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4D7364-3769-E552-0791-6A67AC1E7FBD}"/>
                </a:ext>
              </a:extLst>
            </p:cNvPr>
            <p:cNvCxnSpPr>
              <a:cxnSpLocks/>
            </p:cNvCxnSpPr>
            <p:nvPr/>
          </p:nvCxnSpPr>
          <p:spPr>
            <a:xfrm>
              <a:off x="3446161" y="2120451"/>
              <a:ext cx="843960" cy="763724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C408C87-ECBD-5BEF-92BF-2B6B5BE6D7B1}"/>
                </a:ext>
              </a:extLst>
            </p:cNvPr>
            <p:cNvCxnSpPr>
              <a:cxnSpLocks/>
            </p:cNvCxnSpPr>
            <p:nvPr/>
          </p:nvCxnSpPr>
          <p:spPr>
            <a:xfrm>
              <a:off x="4436273" y="3036564"/>
              <a:ext cx="607025" cy="861067"/>
            </a:xfrm>
            <a:prstGeom prst="straightConnector1">
              <a:avLst/>
            </a:prstGeom>
            <a:ln w="38100"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023E49-8969-2951-6963-C095A928308B}"/>
                  </a:ext>
                </a:extLst>
              </p:cNvPr>
              <p:cNvSpPr txBox="1"/>
              <p:nvPr/>
            </p:nvSpPr>
            <p:spPr>
              <a:xfrm>
                <a:off x="9265871" y="3098768"/>
                <a:ext cx="2750508" cy="217046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must go </a:t>
                </a:r>
                <a:r>
                  <a:rPr lang="en-US" sz="2400" b="1" dirty="0"/>
                  <a:t>up </a:t>
                </a:r>
                <a:r>
                  <a:rPr lang="en-US" sz="2400" dirty="0"/>
                  <a:t>as volume gets bigger: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023E49-8969-2951-6963-C095A9283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871" y="3098768"/>
                <a:ext cx="2750508" cy="2170466"/>
              </a:xfrm>
              <a:prstGeom prst="rect">
                <a:avLst/>
              </a:prstGeom>
              <a:blipFill>
                <a:blip r:embed="rId3"/>
                <a:stretch>
                  <a:fillRect l="-3670" t="-17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9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Summarizing the volume dependence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DE28DB-04AF-004E-A296-04E96CB22B0C}"/>
                  </a:ext>
                </a:extLst>
              </p:cNvPr>
              <p:cNvSpPr txBox="1"/>
              <p:nvPr/>
            </p:nvSpPr>
            <p:spPr>
              <a:xfrm>
                <a:off x="354329" y="1536174"/>
                <a:ext cx="510075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Ideal gas molecules don’t see each other. That means there </a:t>
                </a:r>
                <a:r>
                  <a:rPr lang="en-US" sz="2400" b="1" dirty="0"/>
                  <a:t>can’t be any volume dependence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on volume</a:t>
                </a:r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contrast, </a:t>
                </a:r>
                <a:r>
                  <a:rPr lang="en-US" sz="2400" b="1" dirty="0"/>
                  <a:t>real gases </a:t>
                </a:r>
                <a:r>
                  <a:rPr lang="en-US" sz="2400" dirty="0"/>
                  <a:t>(also </a:t>
                </a:r>
                <a:r>
                  <a:rPr lang="en-US" sz="2400" b="1" dirty="0"/>
                  <a:t>van der Waals gases</a:t>
                </a:r>
                <a:r>
                  <a:rPr lang="en-US" sz="2400" dirty="0"/>
                  <a:t>) have intermolecular attractions that are greatest at low volume, and must be overcome at higher volume. That means we expect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to go up as we increase the volume.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DE28DB-04AF-004E-A296-04E96CB2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9" y="1536174"/>
                <a:ext cx="5100751" cy="4154984"/>
              </a:xfrm>
              <a:prstGeom prst="rect">
                <a:avLst/>
              </a:prstGeom>
              <a:blipFill>
                <a:blip r:embed="rId3"/>
                <a:stretch>
                  <a:fillRect l="-1737" t="-1216" r="-1489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00858D8-80FB-E0C3-2154-B7287B1BA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88" y="2251710"/>
            <a:ext cx="5100751" cy="36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Summarizing the volume dependence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DE28DB-04AF-004E-A296-04E96CB22B0C}"/>
                  </a:ext>
                </a:extLst>
              </p:cNvPr>
              <p:cNvSpPr txBox="1"/>
              <p:nvPr/>
            </p:nvSpPr>
            <p:spPr>
              <a:xfrm>
                <a:off x="354329" y="1536174"/>
                <a:ext cx="510075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Ideal gas molecules don’t see each other. That means there </a:t>
                </a:r>
                <a:r>
                  <a:rPr lang="en-US" sz="2400" b="1" dirty="0"/>
                  <a:t>can’t be any volume dependence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on volume</a:t>
                </a:r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 contrast, </a:t>
                </a:r>
                <a:r>
                  <a:rPr lang="en-US" sz="2400" b="1" dirty="0"/>
                  <a:t>real gases </a:t>
                </a:r>
                <a:r>
                  <a:rPr lang="en-US" sz="2400" dirty="0"/>
                  <a:t>(also </a:t>
                </a:r>
                <a:r>
                  <a:rPr lang="en-US" sz="2400" b="1" dirty="0"/>
                  <a:t>van der Waals gases</a:t>
                </a:r>
                <a:r>
                  <a:rPr lang="en-US" sz="2400" dirty="0"/>
                  <a:t>) have intermolecular attractions that are greatest at low volume, and must be overcome at higher volume. That means we expect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to go up as we increase the volume.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DE28DB-04AF-004E-A296-04E96CB22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9" y="1536174"/>
                <a:ext cx="5100751" cy="4154984"/>
              </a:xfrm>
              <a:prstGeom prst="rect">
                <a:avLst/>
              </a:prstGeom>
              <a:blipFill>
                <a:blip r:embed="rId3"/>
                <a:stretch>
                  <a:fillRect l="-1737" t="-1216" r="-1489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00858D8-80FB-E0C3-2154-B7287B1BA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788" y="2251710"/>
            <a:ext cx="5100751" cy="3696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1C49F-7AFD-F782-FF3F-6874878E0543}"/>
              </a:ext>
            </a:extLst>
          </p:cNvPr>
          <p:cNvSpPr txBox="1"/>
          <p:nvPr/>
        </p:nvSpPr>
        <p:spPr>
          <a:xfrm>
            <a:off x="6343650" y="868680"/>
            <a:ext cx="494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Based on that, which gases could be real, which could be ideal?</a:t>
            </a:r>
          </a:p>
        </p:txBody>
      </p:sp>
    </p:spTree>
    <p:extLst>
      <p:ext uri="{BB962C8B-B14F-4D97-AF65-F5344CB8AC3E}">
        <p14:creationId xmlns:p14="http://schemas.microsoft.com/office/powerpoint/2010/main" val="41869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4BCA4A-468A-623C-1F00-26BF114409F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 get into all of this in Interpreting 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094D5-1981-5571-EF76-1C48378E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480" y="586312"/>
            <a:ext cx="7284720" cy="60932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8046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293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N</cp:lastModifiedBy>
  <cp:revision>66</cp:revision>
  <dcterms:created xsi:type="dcterms:W3CDTF">2021-09-20T00:16:23Z</dcterms:created>
  <dcterms:modified xsi:type="dcterms:W3CDTF">2024-09-25T15:21:31Z</dcterms:modified>
</cp:coreProperties>
</file>