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326" r:id="rId3"/>
    <p:sldId id="325" r:id="rId4"/>
    <p:sldId id="286" r:id="rId5"/>
    <p:sldId id="327" r:id="rId6"/>
    <p:sldId id="282" r:id="rId7"/>
    <p:sldId id="287" r:id="rId8"/>
    <p:sldId id="288" r:id="rId9"/>
    <p:sldId id="289" r:id="rId10"/>
    <p:sldId id="307" r:id="rId11"/>
    <p:sldId id="320" r:id="rId12"/>
    <p:sldId id="290" r:id="rId13"/>
    <p:sldId id="296" r:id="rId14"/>
    <p:sldId id="294" r:id="rId15"/>
    <p:sldId id="295" r:id="rId16"/>
    <p:sldId id="324" r:id="rId17"/>
    <p:sldId id="297" r:id="rId18"/>
    <p:sldId id="298" r:id="rId19"/>
    <p:sldId id="323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Jo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0.png"/><Relationship Id="rId7" Type="http://schemas.openxmlformats.org/officeDocument/2006/relationships/image" Target="../media/image1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20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onvertunits.com/" TargetMode="Externa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0.png"/><Relationship Id="rId7" Type="http://schemas.openxmlformats.org/officeDocument/2006/relationships/image" Target="../media/image44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9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bridge" TargetMode="External"/><Relationship Id="rId2" Type="http://schemas.openxmlformats.org/officeDocument/2006/relationships/hyperlink" Target="https://en.wikipedia.org/wiki/James_Jo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What’s a Joule?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E64CE-0683-C055-F7A7-A974F092DDCE}"/>
              </a:ext>
            </a:extLst>
          </p:cNvPr>
          <p:cNvSpPr txBox="1"/>
          <p:nvPr/>
        </p:nvSpPr>
        <p:spPr>
          <a:xfrm>
            <a:off x="753762" y="4510936"/>
            <a:ext cx="43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/wiki/Joule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63A401-B0A5-242C-3B6C-B02E9527AC31}"/>
              </a:ext>
            </a:extLst>
          </p:cNvPr>
          <p:cNvGrpSpPr/>
          <p:nvPr/>
        </p:nvGrpSpPr>
        <p:grpSpPr>
          <a:xfrm>
            <a:off x="7006281" y="2236573"/>
            <a:ext cx="2286000" cy="461665"/>
            <a:chOff x="7006281" y="2236573"/>
            <a:chExt cx="228600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194D8C-ECF7-772B-F33F-32EEBB2AF4DF}"/>
                </a:ext>
              </a:extLst>
            </p:cNvPr>
            <p:cNvSpPr txBox="1"/>
            <p:nvPr/>
          </p:nvSpPr>
          <p:spPr>
            <a:xfrm>
              <a:off x="7006281" y="2236573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Like a cell phone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75B01A-EE7F-898E-9ABB-DE16A412BA07}"/>
                </a:ext>
              </a:extLst>
            </p:cNvPr>
            <p:cNvSpPr/>
            <p:nvPr/>
          </p:nvSpPr>
          <p:spPr>
            <a:xfrm>
              <a:off x="7068065" y="2248072"/>
              <a:ext cx="2114197" cy="438665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F58809-62C2-167D-58A7-AB4B8B375BE7}"/>
              </a:ext>
            </a:extLst>
          </p:cNvPr>
          <p:cNvGrpSpPr/>
          <p:nvPr/>
        </p:nvGrpSpPr>
        <p:grpSpPr>
          <a:xfrm>
            <a:off x="117192" y="698876"/>
            <a:ext cx="11273358" cy="3150973"/>
            <a:chOff x="327257" y="877330"/>
            <a:chExt cx="11273358" cy="31509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B424CE1-A215-40C5-2EE0-DAFE6FCD1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3991"/>
            <a:stretch/>
          </p:blipFill>
          <p:spPr>
            <a:xfrm>
              <a:off x="327257" y="877330"/>
              <a:ext cx="11273358" cy="315097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FD353F-D3FC-087C-F346-38D143DEA872}"/>
                </a:ext>
              </a:extLst>
            </p:cNvPr>
            <p:cNvSpPr/>
            <p:nvPr/>
          </p:nvSpPr>
          <p:spPr>
            <a:xfrm>
              <a:off x="4609070" y="2570205"/>
              <a:ext cx="1050325" cy="321276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DEBBBA-AF88-E747-4A7D-012D4476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65" y="4239414"/>
            <a:ext cx="3453027" cy="22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0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-3403385" y="-1358805"/>
            <a:ext cx="13038371" cy="6444483"/>
            <a:chOff x="-2945614" y="-2503428"/>
            <a:chExt cx="16971298" cy="72581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45614" y="-2503428"/>
              <a:ext cx="16971298" cy="7258149"/>
              <a:chOff x="-7282087" y="-1507045"/>
              <a:chExt cx="16971298" cy="7258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5056269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620690" y="-1507045"/>
                <a:ext cx="16309901" cy="5521942"/>
              </a:xfrm>
              <a:prstGeom prst="arc">
                <a:avLst>
                  <a:gd name="adj1" fmla="val 1333856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82087" y="-1044571"/>
                <a:ext cx="16309900" cy="5521942"/>
              </a:xfrm>
              <a:prstGeom prst="arc">
                <a:avLst>
                  <a:gd name="adj1" fmla="val 1344915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</a:t>
            </a:r>
            <a:r>
              <a:rPr lang="en-US" sz="2400" b="1" dirty="0" err="1"/>
              <a:t>dU</a:t>
            </a:r>
            <a:r>
              <a:rPr lang="en-US" sz="2400" b="1" dirty="0"/>
              <a:t> from dT and </a:t>
            </a:r>
            <a:r>
              <a:rPr lang="en-US" sz="2400" b="1" dirty="0" err="1"/>
              <a:t>dV</a:t>
            </a:r>
            <a:r>
              <a:rPr lang="en-US" sz="2400" b="1" dirty="0"/>
              <a:t>, for a single step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523B-688C-6448-8FA1-440562B46087}"/>
              </a:ext>
            </a:extLst>
          </p:cNvPr>
          <p:cNvSpPr txBox="1"/>
          <p:nvPr/>
        </p:nvSpPr>
        <p:spPr>
          <a:xfrm>
            <a:off x="6371947" y="4695734"/>
            <a:ext cx="152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4DBDC-2D52-4447-BF76-7581DF8BB494}"/>
              </a:ext>
            </a:extLst>
          </p:cNvPr>
          <p:cNvCxnSpPr/>
          <p:nvPr/>
        </p:nvCxnSpPr>
        <p:spPr>
          <a:xfrm flipV="1">
            <a:off x="5364528" y="2827444"/>
            <a:ext cx="3363836" cy="1051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/>
              <p:nvPr/>
            </p:nvSpPr>
            <p:spPr>
              <a:xfrm>
                <a:off x="8779742" y="2502450"/>
                <a:ext cx="3232149" cy="69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42" y="2502450"/>
                <a:ext cx="3232149" cy="695255"/>
              </a:xfrm>
              <a:prstGeom prst="rect">
                <a:avLst/>
              </a:prstGeom>
              <a:blipFill>
                <a:blip r:embed="rId3"/>
                <a:stretch>
                  <a:fillRect l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70A6-9F51-5F46-881B-01D6CEC6FD7E}"/>
              </a:ext>
            </a:extLst>
          </p:cNvPr>
          <p:cNvCxnSpPr>
            <a:cxnSpLocks/>
          </p:cNvCxnSpPr>
          <p:nvPr/>
        </p:nvCxnSpPr>
        <p:spPr>
          <a:xfrm>
            <a:off x="6205322" y="4588359"/>
            <a:ext cx="85770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3F3DC5-716B-B540-A448-DF9F47077149}"/>
              </a:ext>
            </a:extLst>
          </p:cNvPr>
          <p:cNvSpPr txBox="1"/>
          <p:nvPr/>
        </p:nvSpPr>
        <p:spPr>
          <a:xfrm>
            <a:off x="8625213" y="1202528"/>
            <a:ext cx="352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“Slope equals rise/run”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D07E02-7476-D045-A81F-DFEB2F247199}"/>
              </a:ext>
            </a:extLst>
          </p:cNvPr>
          <p:cNvCxnSpPr/>
          <p:nvPr/>
        </p:nvCxnSpPr>
        <p:spPr>
          <a:xfrm>
            <a:off x="9643623" y="1750228"/>
            <a:ext cx="0" cy="742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3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-3403385" y="-1358805"/>
            <a:ext cx="13038371" cy="6444483"/>
            <a:chOff x="-2945614" y="-2503428"/>
            <a:chExt cx="16971298" cy="72581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45614" y="-2503428"/>
              <a:ext cx="16971298" cy="7258149"/>
              <a:chOff x="-7282087" y="-1507045"/>
              <a:chExt cx="16971298" cy="7258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5056269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620690" y="-1507045"/>
                <a:ext cx="16309901" cy="5521942"/>
              </a:xfrm>
              <a:prstGeom prst="arc">
                <a:avLst>
                  <a:gd name="adj1" fmla="val 1333856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82087" y="-1044571"/>
                <a:ext cx="16309900" cy="5521942"/>
              </a:xfrm>
              <a:prstGeom prst="arc">
                <a:avLst>
                  <a:gd name="adj1" fmla="val 1344915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</a:t>
            </a:r>
            <a:r>
              <a:rPr lang="en-US" sz="2400" b="1" dirty="0" err="1"/>
              <a:t>dU</a:t>
            </a:r>
            <a:r>
              <a:rPr lang="en-US" sz="2400" b="1" dirty="0"/>
              <a:t> from dT and </a:t>
            </a:r>
            <a:r>
              <a:rPr lang="en-US" sz="2400" b="1" dirty="0" err="1"/>
              <a:t>dV</a:t>
            </a:r>
            <a:r>
              <a:rPr lang="en-US" sz="2400" b="1" dirty="0"/>
              <a:t>, for a single step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523B-688C-6448-8FA1-440562B46087}"/>
              </a:ext>
            </a:extLst>
          </p:cNvPr>
          <p:cNvSpPr txBox="1"/>
          <p:nvPr/>
        </p:nvSpPr>
        <p:spPr>
          <a:xfrm>
            <a:off x="6371947" y="4695734"/>
            <a:ext cx="152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4DBDC-2D52-4447-BF76-7581DF8BB494}"/>
              </a:ext>
            </a:extLst>
          </p:cNvPr>
          <p:cNvCxnSpPr/>
          <p:nvPr/>
        </p:nvCxnSpPr>
        <p:spPr>
          <a:xfrm flipV="1">
            <a:off x="5364528" y="2827444"/>
            <a:ext cx="3363836" cy="1051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/>
              <p:nvPr/>
            </p:nvSpPr>
            <p:spPr>
              <a:xfrm>
                <a:off x="8779742" y="2502450"/>
                <a:ext cx="3232149" cy="143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42" y="2502450"/>
                <a:ext cx="3232149" cy="1433919"/>
              </a:xfrm>
              <a:prstGeom prst="rect">
                <a:avLst/>
              </a:prstGeom>
              <a:blipFill>
                <a:blip r:embed="rId3"/>
                <a:stretch>
                  <a:fillRect l="-274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70A6-9F51-5F46-881B-01D6CEC6FD7E}"/>
              </a:ext>
            </a:extLst>
          </p:cNvPr>
          <p:cNvCxnSpPr>
            <a:cxnSpLocks/>
          </p:cNvCxnSpPr>
          <p:nvPr/>
        </p:nvCxnSpPr>
        <p:spPr>
          <a:xfrm>
            <a:off x="6205322" y="4588359"/>
            <a:ext cx="85770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ame 44">
            <a:extLst>
              <a:ext uri="{FF2B5EF4-FFF2-40B4-BE49-F238E27FC236}">
                <a16:creationId xmlns:a16="http://schemas.microsoft.com/office/drawing/2014/main" id="{47DB1E61-42C4-5545-B5C8-433D8B364E3E}"/>
              </a:ext>
            </a:extLst>
          </p:cNvPr>
          <p:cNvSpPr/>
          <p:nvPr/>
        </p:nvSpPr>
        <p:spPr>
          <a:xfrm>
            <a:off x="9204304" y="3391378"/>
            <a:ext cx="1934820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D98A15-48D5-4443-91F8-9C8F56C78C38}"/>
              </a:ext>
            </a:extLst>
          </p:cNvPr>
          <p:cNvGrpSpPr/>
          <p:nvPr/>
        </p:nvGrpSpPr>
        <p:grpSpPr>
          <a:xfrm>
            <a:off x="8668315" y="4135428"/>
            <a:ext cx="3523685" cy="1299620"/>
            <a:chOff x="8625213" y="101083"/>
            <a:chExt cx="3523685" cy="12996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3F3DC5-716B-B540-A448-DF9F47077149}"/>
                </a:ext>
              </a:extLst>
            </p:cNvPr>
            <p:cNvSpPr txBox="1"/>
            <p:nvPr/>
          </p:nvSpPr>
          <p:spPr>
            <a:xfrm>
              <a:off x="8625213" y="939038"/>
              <a:ext cx="3523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“Rise equals slope x run”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D07E02-7476-D045-A81F-DFEB2F247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85" y="101083"/>
              <a:ext cx="0" cy="60700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3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3013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also figure 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change in temperature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3013582"/>
              </a:xfrm>
              <a:prstGeom prst="rect">
                <a:avLst/>
              </a:prstGeom>
              <a:blipFill>
                <a:blip r:embed="rId3"/>
                <a:stretch>
                  <a:fillRect l="-114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46FF6-0B4F-E640-8363-AA316DAFFF1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0013723-DA5D-EA4E-9519-9475314D9C62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8CDB05-35F3-2E42-BA54-148D0CE773CB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9ABA29-C09B-C446-9099-5875BE76A7AC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C35B9185-6170-6543-8219-4DDD5A44F58B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C619C0E-929E-AC47-8B74-6ED802237E81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3053DB-6712-384C-BA11-5AA509229A77}"/>
                  </a:ext>
                </a:extLst>
              </p:cNvPr>
              <p:cNvSpPr txBox="1"/>
              <p:nvPr/>
            </p:nvSpPr>
            <p:spPr>
              <a:xfrm>
                <a:off x="6277700" y="6020845"/>
                <a:ext cx="2839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in the classical limit)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3053DB-6712-384C-BA11-5AA50922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00" y="6020845"/>
                <a:ext cx="2839733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6C5F4917-D0F9-054D-8A86-51F8E9646D51}"/>
              </a:ext>
            </a:extLst>
          </p:cNvPr>
          <p:cNvSpPr/>
          <p:nvPr/>
        </p:nvSpPr>
        <p:spPr>
          <a:xfrm rot="5400000">
            <a:off x="7454283" y="5556137"/>
            <a:ext cx="271049" cy="65836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874B17-A466-0B4D-BDD3-85CFEB94DA1D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Because it’s an ideal gas and </a:t>
                </a:r>
                <a:r>
                  <a:rPr lang="en-US" sz="2400" dirty="0"/>
                  <a:t>the temperature is constant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  <a:blipFill>
                <a:blip r:embed="rId5"/>
                <a:stretch>
                  <a:fillRect l="-104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228108-5FCB-CF44-9292-384809A555CF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2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Because it’s an ideal gas and the temperature is constant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𝒅𝒘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! 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  <a:blipFill>
                <a:blip r:embed="rId5"/>
                <a:stretch>
                  <a:fillRect l="-1046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255FBA-A0D4-2842-83A4-F475EDD3956F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6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77FFEF-1824-B51F-6CD6-3A564341CCBE}"/>
                  </a:ext>
                </a:extLst>
              </p:cNvPr>
              <p:cNvSpPr txBox="1"/>
              <p:nvPr/>
            </p:nvSpPr>
            <p:spPr>
              <a:xfrm>
                <a:off x="121694" y="5826306"/>
                <a:ext cx="7188522" cy="1043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So, if the pressure were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𝑎𝑡𝑚</m:t>
                    </m:r>
                  </m:oMath>
                </a14:m>
                <a:r>
                  <a:rPr lang="en-US" sz="2400" dirty="0"/>
                  <a:t>, the volume change would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~1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𝑎𝑡𝑚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77FFEF-1824-B51F-6CD6-3A564341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4" y="5826306"/>
                <a:ext cx="7188522" cy="1043171"/>
              </a:xfrm>
              <a:prstGeom prst="rect">
                <a:avLst/>
              </a:prstGeom>
              <a:blipFill>
                <a:blip r:embed="rId2"/>
                <a:stretch>
                  <a:fillRect l="-1411" t="-2410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4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5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5" y="2317453"/>
                <a:ext cx="5023731" cy="3262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We can even tell from this how much expansion! How? Because we have a formula for the energy (work) of expansion: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=&gt;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317453"/>
                <a:ext cx="5023731" cy="3262175"/>
              </a:xfrm>
              <a:prstGeom prst="rect">
                <a:avLst/>
              </a:prstGeom>
              <a:blipFill>
                <a:blip r:embed="rId6"/>
                <a:stretch>
                  <a:fillRect l="-1763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9D0EF-EF4D-564B-9620-1CDFC4F81CFD}"/>
              </a:ext>
            </a:extLst>
          </p:cNvPr>
          <p:cNvGrpSpPr/>
          <p:nvPr/>
        </p:nvGrpSpPr>
        <p:grpSpPr>
          <a:xfrm>
            <a:off x="7751928" y="1315211"/>
            <a:ext cx="6521852" cy="5351949"/>
            <a:chOff x="5498293" y="-1205948"/>
            <a:chExt cx="8230960" cy="7106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52006-8863-8C47-9952-3363BB20A6E6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A10B9B-1122-E540-8636-FF4E6EA77F3E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9E03E9-86A8-BA46-8E5F-71BCE1924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072F81-DDB9-C44E-AAC5-3FE5AFAF84EE}"/>
                    </a:ext>
                  </a:extLst>
                </p:cNvPr>
                <p:cNvSpPr/>
                <p:nvPr/>
              </p:nvSpPr>
              <p:spPr>
                <a:xfrm>
                  <a:off x="5578210" y="5287249"/>
                  <a:ext cx="2053997" cy="6129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 dirty="0"/>
                    <a:t>Width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072F81-DDB9-C44E-AAC5-3FE5AFAF8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210" y="5287249"/>
                  <a:ext cx="2053997" cy="612987"/>
                </a:xfrm>
                <a:prstGeom prst="rect">
                  <a:avLst/>
                </a:prstGeom>
                <a:blipFill>
                  <a:blip r:embed="rId8"/>
                  <a:stretch>
                    <a:fillRect l="-6202" t="-789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0F1FF73-973C-144E-BE50-05142E606EBD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CE958C-3CBB-EB4D-877C-56F7B17F4BE6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48DBAB-2953-FE48-A4A2-AB76A1F32902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9E67C77-F63D-1448-8FFD-986B858A745D}"/>
                    </a:ext>
                  </a:extLst>
                </p:cNvPr>
                <p:cNvSpPr txBox="1"/>
                <p:nvPr/>
              </p:nvSpPr>
              <p:spPr>
                <a:xfrm>
                  <a:off x="8007170" y="3634055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9E67C77-F63D-1448-8FFD-986B858A7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170" y="3634055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3" b="-5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DEEAFCF-2C30-734D-877A-D10C5AAFBF85}"/>
              </a:ext>
            </a:extLst>
          </p:cNvPr>
          <p:cNvSpPr txBox="1"/>
          <p:nvPr/>
        </p:nvSpPr>
        <p:spPr>
          <a:xfrm>
            <a:off x="-1" y="-506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Relating PV work, single step, to the change in volume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CF3891-3423-1043-B45F-E06A543B319C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ame 70">
            <a:extLst>
              <a:ext uri="{FF2B5EF4-FFF2-40B4-BE49-F238E27FC236}">
                <a16:creationId xmlns:a16="http://schemas.microsoft.com/office/drawing/2014/main" id="{54753617-83C5-F547-B830-9446B7023736}"/>
              </a:ext>
            </a:extLst>
          </p:cNvPr>
          <p:cNvSpPr/>
          <p:nvPr/>
        </p:nvSpPr>
        <p:spPr>
          <a:xfrm>
            <a:off x="5083905" y="4116602"/>
            <a:ext cx="2388426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0FA0FD6-CBF3-E24C-879C-A9B84AE628EE}"/>
                  </a:ext>
                </a:extLst>
              </p:cNvPr>
              <p:cNvSpPr/>
              <p:nvPr/>
            </p:nvSpPr>
            <p:spPr>
              <a:xfrm>
                <a:off x="10635008" y="6080861"/>
                <a:ext cx="455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0FA0FD6-CBF3-E24C-879C-A9B84AE62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08" y="6080861"/>
                <a:ext cx="45570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49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77FFEF-1824-B51F-6CD6-3A564341CCBE}"/>
                  </a:ext>
                </a:extLst>
              </p:cNvPr>
              <p:cNvSpPr txBox="1"/>
              <p:nvPr/>
            </p:nvSpPr>
            <p:spPr>
              <a:xfrm>
                <a:off x="121694" y="5826306"/>
                <a:ext cx="7188522" cy="1043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So, if the pressure were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𝑎𝑡𝑚</m:t>
                    </m:r>
                  </m:oMath>
                </a14:m>
                <a:r>
                  <a:rPr lang="en-US" sz="2400" dirty="0"/>
                  <a:t>, the volume change would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𝒂𝒕𝒎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77FFEF-1824-B51F-6CD6-3A564341C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4" y="5826306"/>
                <a:ext cx="7188522" cy="1043171"/>
              </a:xfrm>
              <a:prstGeom prst="rect">
                <a:avLst/>
              </a:prstGeom>
              <a:blipFill>
                <a:blip r:embed="rId2"/>
                <a:stretch>
                  <a:fillRect l="-1411" t="-2410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EEAFCF-2C30-734D-877A-D10C5AAFBF85}"/>
                  </a:ext>
                </a:extLst>
              </p:cNvPr>
              <p:cNvSpPr txBox="1"/>
              <p:nvPr/>
            </p:nvSpPr>
            <p:spPr>
              <a:xfrm>
                <a:off x="-1" y="-5060"/>
                <a:ext cx="12192001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Conversions … good to know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𝒂𝒕𝒎</m:t>
                    </m:r>
                  </m:oMath>
                </a14:m>
                <a:r>
                  <a:rPr lang="en-US" sz="2400" b="1" dirty="0"/>
                  <a:t> equals about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2400" b="1" dirty="0"/>
                  <a:t> … but the exact conversion is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EEAFCF-2C30-734D-877A-D10C5AAF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5060"/>
                <a:ext cx="12192001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73CC07A-783E-4599-3836-08E5C286E1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68"/>
          <a:stretch/>
        </p:blipFill>
        <p:spPr>
          <a:xfrm>
            <a:off x="3149599" y="1219199"/>
            <a:ext cx="6368143" cy="2170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DF624C-3324-66FA-4E92-0D9B0BEE0E8C}"/>
              </a:ext>
            </a:extLst>
          </p:cNvPr>
          <p:cNvSpPr txBox="1"/>
          <p:nvPr/>
        </p:nvSpPr>
        <p:spPr>
          <a:xfrm>
            <a:off x="2913743" y="810269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www.convertunits.com</a:t>
            </a:r>
            <a:r>
              <a:rPr lang="en-US" dirty="0">
                <a:hlinkClick r:id="rId5"/>
              </a:rPr>
              <a:t>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21B6F-D113-21FE-62D5-5E90F4EE11AF}"/>
              </a:ext>
            </a:extLst>
          </p:cNvPr>
          <p:cNvSpPr txBox="1"/>
          <p:nvPr/>
        </p:nvSpPr>
        <p:spPr>
          <a:xfrm>
            <a:off x="7574692" y="4053016"/>
            <a:ext cx="431250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However, we’ll be doing most of our work with the help of Pint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FAC939-A0FB-709E-28B6-E00A6A48B291}"/>
              </a:ext>
            </a:extLst>
          </p:cNvPr>
          <p:cNvCxnSpPr>
            <a:cxnSpLocks/>
          </p:cNvCxnSpPr>
          <p:nvPr/>
        </p:nvCxnSpPr>
        <p:spPr>
          <a:xfrm flipV="1">
            <a:off x="3546389" y="3002692"/>
            <a:ext cx="469557" cy="2823614"/>
          </a:xfrm>
          <a:prstGeom prst="straightConnector1">
            <a:avLst/>
          </a:prstGeom>
          <a:ln w="127000">
            <a:solidFill>
              <a:schemeClr val="accent1">
                <a:alpha val="5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5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1200329"/>
              </a:xfrm>
              <a:prstGeom prst="rect">
                <a:avLst/>
              </a:prstGeom>
              <a:blipFill>
                <a:blip r:embed="rId10"/>
                <a:stretch>
                  <a:fillRect l="-1049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E41DE7-9E11-93D0-556D-96C22A18FCE9}"/>
              </a:ext>
            </a:extLst>
          </p:cNvPr>
          <p:cNvSpPr txBox="1"/>
          <p:nvPr/>
        </p:nvSpPr>
        <p:spPr>
          <a:xfrm>
            <a:off x="0" y="-160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63128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160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04533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𝒏𝑹𝑻𝒍𝒏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160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09172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It takes 4.18 Joules to heat up one gram of liquid water one degree C</a:t>
            </a:r>
          </a:p>
        </p:txBody>
      </p:sp>
      <p:pic>
        <p:nvPicPr>
          <p:cNvPr id="1028" name="Picture 4" descr="Specific Heat Capacity: Definition, Formula, Water Heat Capacity">
            <a:extLst>
              <a:ext uri="{FF2B5EF4-FFF2-40B4-BE49-F238E27FC236}">
                <a16:creationId xmlns:a16="http://schemas.microsoft.com/office/drawing/2014/main" id="{3376C8A2-D5F3-5E20-C5DF-D7E39156F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7"/>
          <a:stretch/>
        </p:blipFill>
        <p:spPr bwMode="auto">
          <a:xfrm>
            <a:off x="388037" y="2486000"/>
            <a:ext cx="4974795" cy="40360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at Capacity of Water">
            <a:extLst>
              <a:ext uri="{FF2B5EF4-FFF2-40B4-BE49-F238E27FC236}">
                <a16:creationId xmlns:a16="http://schemas.microsoft.com/office/drawing/2014/main" id="{BAAA1124-8C6E-1B8C-7CBC-731075A3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6000"/>
            <a:ext cx="5194815" cy="410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F03C58-FC1F-31BA-6964-9D02E0DD69AD}"/>
                  </a:ext>
                </a:extLst>
              </p:cNvPr>
              <p:cNvSpPr txBox="1"/>
              <p:nvPr/>
            </p:nvSpPr>
            <p:spPr>
              <a:xfrm>
                <a:off x="194018" y="689002"/>
                <a:ext cx="11803963" cy="15696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That number is called the “specific heat capacity” or “specific heat” of a substance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Water has a really big specific heat capacity.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Thermodynamics, we use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” to refer to the amount of heat that goes into/out of a substance, or “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r>
                  <a:rPr lang="en-US" sz="2400" dirty="0"/>
                  <a:t>” if we want to indicate that we’re thinking about a tiny amount of heat.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F03C58-FC1F-31BA-6964-9D02E0DD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18" y="689002"/>
                <a:ext cx="11803963" cy="1569660"/>
              </a:xfrm>
              <a:prstGeom prst="rect">
                <a:avLst/>
              </a:prstGeom>
              <a:blipFill>
                <a:blip r:embed="rId4"/>
                <a:stretch>
                  <a:fillRect l="-751" t="-3175" r="-1073" b="-71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77E04C-BDE2-0A1B-C71C-93D2DA08BC4A}"/>
                  </a:ext>
                </a:extLst>
              </p:cNvPr>
              <p:cNvSpPr txBox="1"/>
              <p:nvPr/>
            </p:nvSpPr>
            <p:spPr>
              <a:xfrm>
                <a:off x="2999603" y="5320270"/>
                <a:ext cx="1547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(or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77E04C-BDE2-0A1B-C71C-93D2DA08B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03" y="5320270"/>
                <a:ext cx="1547683" cy="461665"/>
              </a:xfrm>
              <a:prstGeom prst="rect">
                <a:avLst/>
              </a:prstGeom>
              <a:blipFill>
                <a:blip r:embed="rId5"/>
                <a:stretch>
                  <a:fillRect l="-8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5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5388" y="-4294"/>
            <a:ext cx="471973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Where we are so far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F5C661-3537-5B1A-5592-FBCEFAEE4F68}"/>
              </a:ext>
            </a:extLst>
          </p:cNvPr>
          <p:cNvSpPr/>
          <p:nvPr/>
        </p:nvSpPr>
        <p:spPr>
          <a:xfrm>
            <a:off x="5021028" y="147069"/>
            <a:ext cx="6444807" cy="3281931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About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/>
                  <a:t> … we have to be talking about when the temperature of a substance is different from its surroundings, and there’s no insulating barrier between them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blipFill>
                <a:blip r:embed="rId2"/>
                <a:stretch>
                  <a:fillRect l="-83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D2FDA6E-7F8E-DAEC-F7ED-84A5234648A6}"/>
              </a:ext>
            </a:extLst>
          </p:cNvPr>
          <p:cNvGrpSpPr>
            <a:grpSpLocks noChangeAspect="1"/>
          </p:cNvGrpSpPr>
          <p:nvPr/>
        </p:nvGrpSpPr>
        <p:grpSpPr>
          <a:xfrm>
            <a:off x="1889406" y="1660777"/>
            <a:ext cx="7558957" cy="3998617"/>
            <a:chOff x="7232006" y="538562"/>
            <a:chExt cx="5596032" cy="2960248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441B06E8-C513-86CC-A2D6-9F42F5F7E5B1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8054A11-F5EA-576F-963A-680B9B01DCF2}"/>
                    </a:ext>
                  </a:extLst>
                </p:cNvPr>
                <p:cNvSpPr txBox="1"/>
                <p:nvPr/>
              </p:nvSpPr>
              <p:spPr>
                <a:xfrm>
                  <a:off x="9598664" y="2251733"/>
                  <a:ext cx="1224951" cy="615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  <a:p>
                  <a:pPr algn="ctr"/>
                  <a:r>
                    <a:rPr lang="en-US" sz="2400" dirty="0"/>
                    <a:t>(system)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8054A11-F5EA-576F-963A-680B9B01D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8664" y="2251733"/>
                  <a:ext cx="1224951" cy="615202"/>
                </a:xfrm>
                <a:prstGeom prst="rect">
                  <a:avLst/>
                </a:prstGeom>
                <a:blipFill>
                  <a:blip r:embed="rId3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0358E7-7DA5-FB5B-A820-6646FBE8CD0B}"/>
                </a:ext>
              </a:extLst>
            </p:cNvPr>
            <p:cNvGrpSpPr/>
            <p:nvPr/>
          </p:nvGrpSpPr>
          <p:grpSpPr>
            <a:xfrm>
              <a:off x="10523096" y="538562"/>
              <a:ext cx="2304942" cy="1739943"/>
              <a:chOff x="10523096" y="538562"/>
              <a:chExt cx="2304942" cy="1739943"/>
            </a:xfrm>
          </p:grpSpPr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5EB0B237-9AC2-2F1A-9697-B519DDB052F0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0FB1A3A-C1E6-1B38-E4CB-B8DE7A9E9B6B}"/>
                      </a:ext>
                    </a:extLst>
                  </p:cNvPr>
                  <p:cNvSpPr/>
                  <p:nvPr/>
                </p:nvSpPr>
                <p:spPr>
                  <a:xfrm>
                    <a:off x="11325492" y="538562"/>
                    <a:ext cx="1502546" cy="8886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  <a:p>
                    <a:pPr algn="ctr"/>
                    <a:r>
                      <a:rPr lang="en-US" sz="2400" dirty="0">
                        <a:solidFill>
                          <a:srgbClr val="FF0000"/>
                        </a:solidFill>
                      </a:rPr>
                      <a:t>Heating occurs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0FB1A3A-C1E6-1B38-E4CB-B8DE7A9E9B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5492" y="538562"/>
                    <a:ext cx="1502546" cy="8886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75" r="-4375" b="-104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47CFF6-BE2D-3836-D84A-EDF04167D54D}"/>
                </a:ext>
              </a:extLst>
            </p:cNvPr>
            <p:cNvGrpSpPr/>
            <p:nvPr/>
          </p:nvGrpSpPr>
          <p:grpSpPr>
            <a:xfrm>
              <a:off x="7232006" y="595779"/>
              <a:ext cx="2667178" cy="1668733"/>
              <a:chOff x="8377277" y="687007"/>
              <a:chExt cx="2667178" cy="1668733"/>
            </a:xfrm>
          </p:grpSpPr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5CD1D488-CCBB-F5C5-2598-CA51383BD91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090626" y="1781184"/>
                <a:ext cx="953829" cy="574556"/>
              </a:xfrm>
              <a:prstGeom prst="curvedConnector3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81A41DF6-5424-18C8-4AD1-E840E6927096}"/>
                      </a:ext>
                    </a:extLst>
                  </p:cNvPr>
                  <p:cNvSpPr/>
                  <p:nvPr/>
                </p:nvSpPr>
                <p:spPr>
                  <a:xfrm>
                    <a:off x="8377277" y="687007"/>
                    <a:ext cx="1476199" cy="8886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1"/>
                      </a:solidFill>
                    </a:endParaRPr>
                  </a:p>
                  <a:p>
                    <a:pPr algn="ctr"/>
                    <a:r>
                      <a:rPr lang="en-US" sz="2400" dirty="0">
                        <a:solidFill>
                          <a:schemeClr val="accent1"/>
                        </a:solidFill>
                      </a:rPr>
                      <a:t>Cooling occurs</a:t>
                    </a: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81A41DF6-5424-18C8-4AD1-E840E69270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7277" y="687007"/>
                    <a:ext cx="1476199" cy="8886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97" r="-4430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E5280-1DDB-B23A-7B15-02CD35A62758}"/>
                  </a:ext>
                </a:extLst>
              </p:cNvPr>
              <p:cNvSpPr txBox="1"/>
              <p:nvPr/>
            </p:nvSpPr>
            <p:spPr>
              <a:xfrm>
                <a:off x="2713866" y="5934426"/>
                <a:ext cx="6391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“thermal equilibrium”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7E5280-1DDB-B23A-7B15-02CD35A6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66" y="5934426"/>
                <a:ext cx="6391665" cy="461665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31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199772" y="1221645"/>
                <a:ext cx="4134497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“PV work” happens when the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of our system is different from its surroundings, and the system is able to expand or contract to adjust.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Thermodynamics, we use “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” to refer to the amount of energy that goes into/out of a substance, or “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” if we want to indicate that we’re thinking about a tiny amount of work. 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2" y="1221645"/>
                <a:ext cx="4134497" cy="4893647"/>
              </a:xfrm>
              <a:prstGeom prst="rect">
                <a:avLst/>
              </a:prstGeom>
              <a:blipFill>
                <a:blip r:embed="rId2"/>
                <a:stretch>
                  <a:fillRect l="-2141" t="-1295" r="-3364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07D232E-57BA-55C5-F7BA-826C58781036}"/>
              </a:ext>
            </a:extLst>
          </p:cNvPr>
          <p:cNvGrpSpPr/>
          <p:nvPr/>
        </p:nvGrpSpPr>
        <p:grpSpPr>
          <a:xfrm>
            <a:off x="5019310" y="1566882"/>
            <a:ext cx="5981523" cy="3912720"/>
            <a:chOff x="5736005" y="2814917"/>
            <a:chExt cx="5981523" cy="39127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3FE004-6EEF-C74E-A506-CF6528AA3E4D}"/>
                </a:ext>
              </a:extLst>
            </p:cNvPr>
            <p:cNvGrpSpPr/>
            <p:nvPr/>
          </p:nvGrpSpPr>
          <p:grpSpPr>
            <a:xfrm>
              <a:off x="5787036" y="4396182"/>
              <a:ext cx="2642904" cy="2331455"/>
              <a:chOff x="6917283" y="3244839"/>
              <a:chExt cx="2642904" cy="233145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3F206E-4F3B-8040-8CAF-4FDCE197D3C3}"/>
                  </a:ext>
                </a:extLst>
              </p:cNvPr>
              <p:cNvGrpSpPr/>
              <p:nvPr/>
            </p:nvGrpSpPr>
            <p:grpSpPr>
              <a:xfrm>
                <a:off x="6917283" y="3244839"/>
                <a:ext cx="2642904" cy="2331455"/>
                <a:chOff x="1147177" y="3910460"/>
                <a:chExt cx="3292300" cy="2698574"/>
              </a:xfrm>
            </p:grpSpPr>
            <p:sp>
              <p:nvSpPr>
                <p:cNvPr id="38" name="Donut 37">
                  <a:extLst>
                    <a:ext uri="{FF2B5EF4-FFF2-40B4-BE49-F238E27FC236}">
                      <a16:creationId xmlns:a16="http://schemas.microsoft.com/office/drawing/2014/main" id="{9AA584EB-F4D2-E44C-9383-63A1B85B18F8}"/>
                    </a:ext>
                  </a:extLst>
                </p:cNvPr>
                <p:cNvSpPr/>
                <p:nvPr/>
              </p:nvSpPr>
              <p:spPr>
                <a:xfrm>
                  <a:off x="1606409" y="4479007"/>
                  <a:ext cx="2329488" cy="1958814"/>
                </a:xfrm>
                <a:prstGeom prst="donut">
                  <a:avLst>
                    <a:gd name="adj" fmla="val 3384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Donut 38">
                  <a:extLst>
                    <a:ext uri="{FF2B5EF4-FFF2-40B4-BE49-F238E27FC236}">
                      <a16:creationId xmlns:a16="http://schemas.microsoft.com/office/drawing/2014/main" id="{F77226C3-0E54-C342-941A-5CD283BC6B94}"/>
                    </a:ext>
                  </a:extLst>
                </p:cNvPr>
                <p:cNvSpPr/>
                <p:nvPr/>
              </p:nvSpPr>
              <p:spPr>
                <a:xfrm>
                  <a:off x="1147177" y="3910460"/>
                  <a:ext cx="3292300" cy="2698574"/>
                </a:xfrm>
                <a:prstGeom prst="donut">
                  <a:avLst>
                    <a:gd name="adj" fmla="val 20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D43C725-FB0F-BD48-8125-A2596BEEF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57660" y="4866641"/>
                  <a:ext cx="374258" cy="236362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4BF5177-069D-9145-B7C8-CE27B271A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197" y="4160981"/>
                  <a:ext cx="177305" cy="318586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54DC61B-5DF2-DC4C-9288-EDC6F3304099}"/>
                      </a:ext>
                    </a:extLst>
                  </p:cNvPr>
                  <p:cNvSpPr/>
                  <p:nvPr/>
                </p:nvSpPr>
                <p:spPr>
                  <a:xfrm>
                    <a:off x="7707102" y="4103789"/>
                    <a:ext cx="1059821" cy="76944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400" b="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>
                        <a:solidFill>
                          <a:schemeClr val="tx1"/>
                        </a:solidFill>
                      </a:rPr>
                      <a:t>(system)</a:t>
                    </a:r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54DC61B-5DF2-DC4C-9288-EDC6F33040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7102" y="4103789"/>
                    <a:ext cx="1059821" cy="7694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882" r="-588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EB5A4C5-06CB-8A4A-B6F8-AA6791ED79AD}"/>
                    </a:ext>
                  </a:extLst>
                </p:cNvPr>
                <p:cNvSpPr/>
                <p:nvPr/>
              </p:nvSpPr>
              <p:spPr>
                <a:xfrm>
                  <a:off x="8793406" y="2814917"/>
                  <a:ext cx="2924122" cy="1631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en-US" sz="2000" dirty="0">
                      <a:solidFill>
                        <a:srgbClr val="FF0000"/>
                      </a:solidFill>
                    </a:rPr>
                    <a:t>System contracts </a:t>
                  </a:r>
                </a:p>
                <a:p>
                  <a:pPr algn="ctr"/>
                  <a:r>
                    <a:rPr lang="en-US" sz="2000" dirty="0">
                      <a:solidFill>
                        <a:srgbClr val="FF0000"/>
                      </a:solidFill>
                    </a:rPr>
                    <a:t>“Surroundings do work on the system”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EB5A4C5-06CB-8A4A-B6F8-AA6791ED79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3406" y="2814917"/>
                  <a:ext cx="2924122" cy="1631216"/>
                </a:xfrm>
                <a:prstGeom prst="rect">
                  <a:avLst/>
                </a:prstGeom>
                <a:blipFill>
                  <a:blip r:embed="rId7"/>
                  <a:stretch>
                    <a:fillRect l="-1732" r="-3463" b="-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A7949D7-AF4D-5442-827D-1F697972E4AA}"/>
                    </a:ext>
                  </a:extLst>
                </p:cNvPr>
                <p:cNvSpPr/>
                <p:nvPr/>
              </p:nvSpPr>
              <p:spPr>
                <a:xfrm>
                  <a:off x="5736005" y="2818093"/>
                  <a:ext cx="2924123" cy="16312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sz="2000" dirty="0">
                      <a:solidFill>
                        <a:srgbClr val="0070C0"/>
                      </a:solidFill>
                    </a:rPr>
                    <a:t>System expands</a:t>
                  </a:r>
                </a:p>
                <a:p>
                  <a:pPr algn="ctr"/>
                  <a:r>
                    <a:rPr lang="en-US" sz="2000" dirty="0">
                      <a:solidFill>
                        <a:srgbClr val="0070C0"/>
                      </a:solidFill>
                    </a:rPr>
                    <a:t>“System does work on the surroundings”</a:t>
                  </a: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A7949D7-AF4D-5442-827D-1F697972E4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5" y="2818093"/>
                  <a:ext cx="2924123" cy="1631216"/>
                </a:xfrm>
                <a:prstGeom prst="rect">
                  <a:avLst/>
                </a:prstGeom>
                <a:blipFill>
                  <a:blip r:embed="rId8"/>
                  <a:stretch>
                    <a:fillRect l="-1299" r="-3463" b="-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6C01A29-2A98-1D4C-9077-FB0024D358C8}"/>
                </a:ext>
              </a:extLst>
            </p:cNvPr>
            <p:cNvGrpSpPr/>
            <p:nvPr/>
          </p:nvGrpSpPr>
          <p:grpSpPr>
            <a:xfrm>
              <a:off x="9443875" y="4916504"/>
              <a:ext cx="1870004" cy="1692333"/>
              <a:chOff x="7285933" y="3736039"/>
              <a:chExt cx="1870004" cy="169233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FA3817E-4D6C-884A-BDAF-D2B27E12E799}"/>
                  </a:ext>
                </a:extLst>
              </p:cNvPr>
              <p:cNvGrpSpPr/>
              <p:nvPr/>
            </p:nvGrpSpPr>
            <p:grpSpPr>
              <a:xfrm>
                <a:off x="7285933" y="3736039"/>
                <a:ext cx="1870004" cy="1692333"/>
                <a:chOff x="1606409" y="4479007"/>
                <a:chExt cx="2329488" cy="1958814"/>
              </a:xfrm>
            </p:grpSpPr>
            <p:sp>
              <p:nvSpPr>
                <p:cNvPr id="58" name="Donut 57">
                  <a:extLst>
                    <a:ext uri="{FF2B5EF4-FFF2-40B4-BE49-F238E27FC236}">
                      <a16:creationId xmlns:a16="http://schemas.microsoft.com/office/drawing/2014/main" id="{4E051B1E-D7DA-714E-985F-C170C674F16D}"/>
                    </a:ext>
                  </a:extLst>
                </p:cNvPr>
                <p:cNvSpPr/>
                <p:nvPr/>
              </p:nvSpPr>
              <p:spPr>
                <a:xfrm>
                  <a:off x="1606409" y="4479007"/>
                  <a:ext cx="2329488" cy="1958814"/>
                </a:xfrm>
                <a:prstGeom prst="donut">
                  <a:avLst>
                    <a:gd name="adj" fmla="val 3384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Donut 58">
                  <a:extLst>
                    <a:ext uri="{FF2B5EF4-FFF2-40B4-BE49-F238E27FC236}">
                      <a16:creationId xmlns:a16="http://schemas.microsoft.com/office/drawing/2014/main" id="{816BF10E-D106-794E-86D1-0BC6A0D33311}"/>
                    </a:ext>
                  </a:extLst>
                </p:cNvPr>
                <p:cNvSpPr/>
                <p:nvPr/>
              </p:nvSpPr>
              <p:spPr>
                <a:xfrm>
                  <a:off x="1909998" y="4996606"/>
                  <a:ext cx="1722310" cy="1034916"/>
                </a:xfrm>
                <a:prstGeom prst="donut">
                  <a:avLst>
                    <a:gd name="adj" fmla="val 5811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4BE761FF-350B-2A4D-B74B-7D14FD883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90415" y="5115911"/>
                  <a:ext cx="283900" cy="17018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5FB9B58-7613-9141-BBEA-323BC47C56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9876" y="4617497"/>
                  <a:ext cx="137544" cy="379109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386EE4EE-8F32-5D4A-8B50-FD3BA6D400BB}"/>
                      </a:ext>
                    </a:extLst>
                  </p:cNvPr>
                  <p:cNvSpPr/>
                  <p:nvPr/>
                </p:nvSpPr>
                <p:spPr>
                  <a:xfrm>
                    <a:off x="7707102" y="4181846"/>
                    <a:ext cx="1059821" cy="76944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400" b="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>
                        <a:solidFill>
                          <a:schemeClr val="tx1"/>
                        </a:solidFill>
                      </a:rPr>
                      <a:t>(system)</a:t>
                    </a: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386EE4EE-8F32-5D4A-8B50-FD3BA6D400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7102" y="4181846"/>
                    <a:ext cx="1059821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882" r="-4706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9B9ACE-333F-A9B3-1596-C08505534F2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Thermodynamics calls it “work” when energy moves between a system and its surroundings as a result of anything other than a difference in temperature </a:t>
            </a:r>
          </a:p>
        </p:txBody>
      </p:sp>
    </p:spTree>
    <p:extLst>
      <p:ext uri="{BB962C8B-B14F-4D97-AF65-F5344CB8AC3E}">
        <p14:creationId xmlns:p14="http://schemas.microsoft.com/office/powerpoint/2010/main" val="26408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B9ACE-333F-A9B3-1596-C08505534F2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Other kinds of “work”: what happens when you stir, stretch, compress, or cause friction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CD2B0-6AF9-5FB3-7743-F4CCECAE61E9}"/>
              </a:ext>
            </a:extLst>
          </p:cNvPr>
          <p:cNvSpPr txBox="1"/>
          <p:nvPr/>
        </p:nvSpPr>
        <p:spPr>
          <a:xfrm>
            <a:off x="338953" y="1887194"/>
            <a:ext cx="55450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1845, the English physicist </a:t>
            </a:r>
            <a:r>
              <a:rPr lang="en-US" sz="2400" dirty="0">
                <a:hlinkClick r:id="rId2" tooltip="James Joule"/>
              </a:rPr>
              <a:t>James Joule</a:t>
            </a:r>
            <a:r>
              <a:rPr lang="en-US" sz="2400" dirty="0"/>
              <a:t> wrote a paper </a:t>
            </a:r>
            <a:r>
              <a:rPr lang="en-US" sz="2400" i="1" dirty="0"/>
              <a:t>On the mechanical equivalent of heat</a:t>
            </a:r>
            <a:r>
              <a:rPr lang="en-US" sz="2400" dirty="0"/>
              <a:t> for the British Association meeting in </a:t>
            </a:r>
            <a:r>
              <a:rPr lang="en-US" sz="2400" dirty="0">
                <a:hlinkClick r:id="rId3" tooltip="Cambridge"/>
              </a:rPr>
              <a:t>Cambridge</a:t>
            </a:r>
            <a:r>
              <a:rPr lang="en-US" sz="2400" dirty="0"/>
              <a:t>. In this paper, he reported his best-known experiment, in which the </a:t>
            </a:r>
            <a:r>
              <a:rPr lang="en-US" sz="2400" i="1" dirty="0"/>
              <a:t>mechanical power</a:t>
            </a:r>
            <a:r>
              <a:rPr lang="en-US" sz="2400" dirty="0"/>
              <a:t> released through the action of a "weight </a:t>
            </a:r>
            <a:r>
              <a:rPr lang="en-US" sz="2400" i="1" dirty="0"/>
              <a:t>falling</a:t>
            </a:r>
            <a:r>
              <a:rPr lang="en-US" sz="2400" dirty="0"/>
              <a:t> through a height" was used to turn a paddle-wheel in an insulated barrel of water. 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983FD44A-1A64-2485-3891-E8FFDE83F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048" y="978242"/>
            <a:ext cx="5695467" cy="469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8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law, infinitesimal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40EDAA-6A51-B744-8BB9-4DCA81A067C0}"/>
                  </a:ext>
                </a:extLst>
              </p:cNvPr>
              <p:cNvSpPr txBox="1"/>
              <p:nvPr/>
            </p:nvSpPr>
            <p:spPr>
              <a:xfrm>
                <a:off x="193782" y="664311"/>
                <a:ext cx="1043601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𝒅𝑼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we’ve been talking about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 is positive, the energy of the system goes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up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 is negative, the energy of the system goes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down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changes are large, we say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40EDAA-6A51-B744-8BB9-4DCA81A0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2" y="664311"/>
                <a:ext cx="10436019" cy="3416320"/>
              </a:xfrm>
              <a:prstGeom prst="rect">
                <a:avLst/>
              </a:prstGeom>
              <a:blipFill>
                <a:blip r:embed="rId2"/>
                <a:stretch>
                  <a:fillRect l="-85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6114" y="3749989"/>
                <a:ext cx="1177719" cy="411595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35032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00198" y="2830276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2274508B-F9F5-7F4E-B021-74D6253448B1}"/>
              </a:ext>
            </a:extLst>
          </p:cNvPr>
          <p:cNvSpPr/>
          <p:nvPr/>
        </p:nvSpPr>
        <p:spPr>
          <a:xfrm>
            <a:off x="4226598" y="953040"/>
            <a:ext cx="2388426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6114" y="4161584"/>
                <a:ext cx="105180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D2D1A6-76BD-DB4A-9DBF-34141BAB9DF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B300B8E-A9CA-9D4D-9A5F-9C353D4E6DA7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0F77F6-0DF9-EC4A-92C5-E40C4EF70E1C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3CDAFC-4588-2246-9E7A-DF4085048834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F37D7A4E-F605-5F4B-AE73-DBBF9E320118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=+10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BD232-F49D-5D48-8FA4-83DD20E7BB67}"/>
              </a:ext>
            </a:extLst>
          </p:cNvPr>
          <p:cNvSpPr/>
          <p:nvPr/>
        </p:nvSpPr>
        <p:spPr>
          <a:xfrm>
            <a:off x="3717895" y="2824082"/>
            <a:ext cx="7744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looks like </a:t>
            </a:r>
            <a:r>
              <a:rPr lang="en-US" sz="2400" b="1" dirty="0">
                <a:solidFill>
                  <a:schemeClr val="tx1"/>
                </a:solidFill>
              </a:rPr>
              <a:t>isochoric heating</a:t>
            </a:r>
          </a:p>
        </p:txBody>
      </p:sp>
    </p:spTree>
    <p:extLst>
      <p:ext uri="{BB962C8B-B14F-4D97-AF65-F5344CB8AC3E}">
        <p14:creationId xmlns:p14="http://schemas.microsoft.com/office/powerpoint/2010/main" val="22667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61A6C1-7E32-244C-B1C3-08750F360D43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80F702DC-B09D-EC4B-AA89-4FAB3E7A5280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A5AC75-2D8F-8945-B7B4-52938497A945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A1CB33-EC7F-CA49-8280-858FE6C3C973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31A48AEB-64DF-C944-B8FD-91E4A99269C0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08D400A-361F-C946-84C0-28C95D71501C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08D400A-361F-C946-84C0-28C95D7150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8D900D-DB70-6C4E-A10A-A7EC83F85DEC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8D900D-DB70-6C4E-A10A-A7EC83F8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1200329"/>
              </a:xfrm>
              <a:prstGeom prst="rect">
                <a:avLst/>
              </a:prstGeom>
              <a:blipFill>
                <a:blip r:embed="rId4"/>
                <a:stretch>
                  <a:fillRect l="-1146" t="-421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4F2BA9B-DC4D-984A-BC94-244C9E3F4B6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8C9D04-DF9D-6F47-B44E-1658D82726B5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also figure 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change in temperature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1938992"/>
              </a:xfrm>
              <a:prstGeom prst="rect">
                <a:avLst/>
              </a:prstGeom>
              <a:blipFill>
                <a:blip r:embed="rId3"/>
                <a:stretch>
                  <a:fillRect l="-1146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46FF6-0B4F-E640-8363-AA316DAFFF1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0013723-DA5D-EA4E-9519-9475314D9C62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8CDB05-35F3-2E42-BA54-148D0CE773CB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9ABA29-C09B-C446-9099-5875BE76A7AC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C35B9185-6170-6543-8219-4DDD5A44F58B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0B93F4-CDB5-1D40-96BE-FAE0AFD5C928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1244</Words>
  <Application>Microsoft Macintosh PowerPoint</Application>
  <PresentationFormat>Widescreen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220</cp:revision>
  <dcterms:created xsi:type="dcterms:W3CDTF">2018-08-07T04:05:17Z</dcterms:created>
  <dcterms:modified xsi:type="dcterms:W3CDTF">2024-10-07T17:12:59Z</dcterms:modified>
</cp:coreProperties>
</file>