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3" r:id="rId2"/>
    <p:sldId id="372" r:id="rId3"/>
    <p:sldId id="374" r:id="rId4"/>
    <p:sldId id="370" r:id="rId5"/>
    <p:sldId id="300" r:id="rId6"/>
    <p:sldId id="317" r:id="rId7"/>
    <p:sldId id="279" r:id="rId8"/>
    <p:sldId id="305" r:id="rId9"/>
    <p:sldId id="306" r:id="rId10"/>
    <p:sldId id="310" r:id="rId11"/>
    <p:sldId id="311" r:id="rId12"/>
    <p:sldId id="329" r:id="rId13"/>
    <p:sldId id="312" r:id="rId14"/>
    <p:sldId id="321" r:id="rId15"/>
    <p:sldId id="358" r:id="rId16"/>
    <p:sldId id="332" r:id="rId17"/>
    <p:sldId id="337" r:id="rId18"/>
    <p:sldId id="338" r:id="rId19"/>
    <p:sldId id="339" r:id="rId20"/>
    <p:sldId id="340" r:id="rId21"/>
    <p:sldId id="353" r:id="rId22"/>
    <p:sldId id="354" r:id="rId23"/>
    <p:sldId id="359" r:id="rId24"/>
    <p:sldId id="316" r:id="rId25"/>
    <p:sldId id="367" r:id="rId26"/>
    <p:sldId id="368" r:id="rId27"/>
    <p:sldId id="369" r:id="rId28"/>
    <p:sldId id="371" r:id="rId29"/>
    <p:sldId id="364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/>
    <p:restoredTop sz="95940"/>
  </p:normalViewPr>
  <p:slideViewPr>
    <p:cSldViewPr snapToGrid="0" snapToObjects="1">
      <p:cViewPr>
        <p:scale>
          <a:sx n="105" d="100"/>
          <a:sy n="105" d="100"/>
        </p:scale>
        <p:origin x="2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0315-9D8C-ED4A-BD68-1DA4F20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80FBA-56E2-B44D-A7E5-700E8F4A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C3ED-2D99-6943-9197-1F04A07A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0044-461C-1442-8DC3-2FF75EAE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6C80-A320-064D-A99B-5579DF5C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C0A-DC98-8949-8054-C964C83E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01F91-89CA-5246-9B17-5789961B1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AD1C-983B-3546-A921-A2FA97B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2A6F-237C-9F4D-996C-17AF78CE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63FC-EEFC-A440-9B2E-CE75AAB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C21F3-4E37-2641-91B0-9B4EBEB1C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08E5-1BC3-8B42-8A8A-F9F3E7F4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0E41-BB13-FA42-9EC1-8F131A42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AB12-BF8E-BC4B-BC9C-A5C3558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1ADC-9967-DF44-BB78-994C486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C499-852F-754F-B266-AA27E879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A8BF-B336-F448-B31B-C9702FB6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BB61-CEDC-9347-8A42-629D533D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62DB-006B-1E4D-92AA-4AAA94A1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3663-55DC-6F48-AF82-3303B79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F6A0-8449-1840-BC1E-CD80BEE2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0830-67CB-9D47-BE6D-4AFA8DDA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2461-6328-D446-9C06-7B44BB9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11C9-0A44-8E45-92E5-CBCA3D4A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50A0-840C-C547-AF18-089CFA3C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D58E-84A8-254D-BE14-48AB620B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489E-26D5-4E4B-84CD-76C67269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1AC48-5EEF-6141-8035-414EF3E4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BAF8-2E37-A14F-A36B-FD121F2D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5FF5-1518-F94F-ACFE-A03AA86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E086-42C8-AD4F-B091-007A6C71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1A6F-9843-6D48-AF3E-F0ADFEED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61F9B-0E1B-B34A-8066-C48FEBB6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643E6-87DA-C943-98BC-7C32F364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D9330-7D1D-4049-B726-78721573D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C7B5E-B0D0-9F40-938A-40C1E1753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8120-EF8E-6C4E-B52F-67CABBF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0E6C9-9B5B-9940-B9F1-B6010F2A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C9D9E-DC5C-DF4E-89C9-8CC3E149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1305-6FE5-9B43-AB27-E4BE26C5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191C8-08EF-D94D-9B2F-269F4FCB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57804-2283-6840-8B0C-972BBE42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CA36E-338D-EA4A-97ED-27615943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9F046-D275-DA4D-AA41-789536C6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B91C1-BA87-1743-8011-D9F7E518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8EA24-EFBB-9C47-8F35-5F48B649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6A6C-9FCD-DE4E-B5E6-626A9EED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EF01-365D-F04F-9DBD-3813D348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2908-8098-8042-A12E-F9FA7BEC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2BBD-05B6-2F47-A858-725D96A2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4362-4870-2A40-8AC7-1CBCD4A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0C44-ED95-014F-9F71-867C366D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EB84-9E17-6240-98E7-CBCEC4EE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39600-6898-EB4B-BC6A-25F09926A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2F62C-DC7C-DE40-87C7-DF0DB536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3AE0-D679-8544-8932-CDF7DA3F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7391-3DAF-044B-A6F6-6C2160D1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10894-1CB2-5140-95AB-7DEC4BE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27226-44E6-034F-81A0-FD30EA4A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8D29-6A1F-D147-84F8-227DAE05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CC87-9F14-1546-8960-56EEF2410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A450-A08E-964A-B33E-218690139A7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0883-BC43-104E-BFF4-0142F89F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F892-157B-4D42-943C-B9523E08C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0.png"/><Relationship Id="rId7" Type="http://schemas.openxmlformats.org/officeDocument/2006/relationships/image" Target="../media/image44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1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520.png"/><Relationship Id="rId7" Type="http://schemas.openxmlformats.org/officeDocument/2006/relationships/image" Target="../media/image47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30.png"/><Relationship Id="rId10" Type="http://schemas.openxmlformats.org/officeDocument/2006/relationships/image" Target="../media/image510.png"/><Relationship Id="rId4" Type="http://schemas.openxmlformats.org/officeDocument/2006/relationships/image" Target="../media/image330.png"/><Relationship Id="rId9" Type="http://schemas.openxmlformats.org/officeDocument/2006/relationships/image" Target="../media/image5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82.png"/><Relationship Id="rId5" Type="http://schemas.openxmlformats.org/officeDocument/2006/relationships/image" Target="../media/image64.png"/><Relationship Id="rId10" Type="http://schemas.openxmlformats.org/officeDocument/2006/relationships/image" Target="../media/image110.png"/><Relationship Id="rId4" Type="http://schemas.openxmlformats.org/officeDocument/2006/relationships/image" Target="../media/image59.png"/><Relationship Id="rId9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1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21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0.png"/><Relationship Id="rId7" Type="http://schemas.openxmlformats.org/officeDocument/2006/relationships/image" Target="../media/image60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0.png"/><Relationship Id="rId11" Type="http://schemas.openxmlformats.org/officeDocument/2006/relationships/image" Target="../media/image29.png"/><Relationship Id="rId5" Type="http://schemas.openxmlformats.org/officeDocument/2006/relationships/image" Target="../media/image530.png"/><Relationship Id="rId10" Type="http://schemas.openxmlformats.org/officeDocument/2006/relationships/image" Target="../media/image63.png"/><Relationship Id="rId4" Type="http://schemas.openxmlformats.org/officeDocument/2006/relationships/image" Target="../media/image330.pn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90.png"/><Relationship Id="rId7" Type="http://schemas.openxmlformats.org/officeDocument/2006/relationships/image" Target="../media/image6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8.png"/><Relationship Id="rId5" Type="http://schemas.openxmlformats.org/officeDocument/2006/relationships/image" Target="../media/image460.png"/><Relationship Id="rId10" Type="http://schemas.openxmlformats.org/officeDocument/2006/relationships/image" Target="../media/image67.png"/><Relationship Id="rId4" Type="http://schemas.openxmlformats.org/officeDocument/2006/relationships/image" Target="../media/image200.png"/><Relationship Id="rId9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90.png"/><Relationship Id="rId7" Type="http://schemas.openxmlformats.org/officeDocument/2006/relationships/image" Target="../media/image6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460.png"/><Relationship Id="rId10" Type="http://schemas.openxmlformats.org/officeDocument/2006/relationships/image" Target="../media/image67.png"/><Relationship Id="rId4" Type="http://schemas.openxmlformats.org/officeDocument/2006/relationships/image" Target="../media/image200.png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90.png"/><Relationship Id="rId7" Type="http://schemas.openxmlformats.org/officeDocument/2006/relationships/image" Target="../media/image6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71.png"/><Relationship Id="rId5" Type="http://schemas.openxmlformats.org/officeDocument/2006/relationships/image" Target="../media/image460.png"/><Relationship Id="rId10" Type="http://schemas.openxmlformats.org/officeDocument/2006/relationships/image" Target="../media/image67.png"/><Relationship Id="rId4" Type="http://schemas.openxmlformats.org/officeDocument/2006/relationships/image" Target="../media/image200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5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58.png"/><Relationship Id="rId5" Type="http://schemas.openxmlformats.org/officeDocument/2006/relationships/image" Target="../media/image420.png"/><Relationship Id="rId10" Type="http://schemas.openxmlformats.org/officeDocument/2006/relationships/image" Target="../media/image57.png"/><Relationship Id="rId4" Type="http://schemas.openxmlformats.org/officeDocument/2006/relationships/image" Target="../media/image411.png"/><Relationship Id="rId9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21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70.png"/><Relationship Id="rId7" Type="http://schemas.openxmlformats.org/officeDocument/2006/relationships/image" Target="../media/image102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1.png"/><Relationship Id="rId5" Type="http://schemas.openxmlformats.org/officeDocument/2006/relationships/image" Target="../media/image180.png"/><Relationship Id="rId10" Type="http://schemas.openxmlformats.org/officeDocument/2006/relationships/image" Target="../media/image51.png"/><Relationship Id="rId4" Type="http://schemas.openxmlformats.org/officeDocument/2006/relationships/image" Target="../media/image800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112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1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2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𝒏𝑹𝑻𝒍𝒏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160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Where left off last time: An isothermal, slow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09172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446701"/>
                <a:ext cx="3692615" cy="2631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for this: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3692615" cy="2631554"/>
              </a:xfrm>
              <a:prstGeom prst="rect">
                <a:avLst/>
              </a:prstGeom>
              <a:blipFill>
                <a:blip r:embed="rId6"/>
                <a:stretch>
                  <a:fillRect l="-239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0779878-2CE7-2EDF-5EB9-B5510E1F9425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One step in the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6532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1586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for this: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1586075"/>
              </a:xfrm>
              <a:prstGeom prst="rect">
                <a:avLst/>
              </a:prstGeom>
              <a:blipFill>
                <a:blip r:embed="rId6"/>
                <a:stretch>
                  <a:fillRect l="-2509" t="-3200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5C6B4E1-D9F4-D505-CCA1-42EAE57EA439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One step in the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6589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Some interpretation …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fractional change in volume. Multiply that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get the fractional change in temperature! Works with % too.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  <a:blipFill>
                <a:blip r:embed="rId6"/>
                <a:stretch>
                  <a:fillRect l="-2509" t="-1117" b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ame 66">
            <a:extLst>
              <a:ext uri="{FF2B5EF4-FFF2-40B4-BE49-F238E27FC236}">
                <a16:creationId xmlns:a16="http://schemas.microsoft.com/office/drawing/2014/main" id="{124C7E06-4D4D-7D43-904D-5C94135B7C53}"/>
              </a:ext>
            </a:extLst>
          </p:cNvPr>
          <p:cNvSpPr/>
          <p:nvPr/>
        </p:nvSpPr>
        <p:spPr>
          <a:xfrm>
            <a:off x="3824476" y="927505"/>
            <a:ext cx="2946432" cy="1274536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CF45A-1E0A-BBC0-7133-3C9EE765CD6B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One step in the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1688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79652" y="399201"/>
                <a:ext cx="4902471" cy="5874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Example: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Say V increases from 10 -&gt; 11 L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If an ideal diatomic gas,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says 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10%=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3%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Like 300 K -&gt; 291 K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52" y="399201"/>
                <a:ext cx="4902471" cy="5874429"/>
              </a:xfrm>
              <a:prstGeom prst="rect">
                <a:avLst/>
              </a:prstGeom>
              <a:blipFill>
                <a:blip r:embed="rId6"/>
                <a:stretch>
                  <a:fillRect l="-2067" t="-864" b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A82DEE4-1F9B-9BBD-2522-15B45BAB21AD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One step in the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76084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801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Here’s our result for one step: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801327"/>
              </a:xfrm>
              <a:prstGeom prst="rect">
                <a:avLst/>
              </a:prstGeom>
              <a:blipFill>
                <a:blip r:embed="rId11"/>
                <a:stretch>
                  <a:fillRect l="-1116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58943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Here’s the result for a lot of steps: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B7F2C43-9B38-3923-54F7-FC6227B446EB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01070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Assuming </a:t>
                </a:r>
                <a:r>
                  <a:rPr lang="en-US" sz="2200" dirty="0">
                    <a:solidFill>
                      <a:schemeClr val="tx1"/>
                    </a:solidFill>
                  </a:rPr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(and no leaks)</a:t>
                </a:r>
                <a:endParaRPr lang="en-US" sz="2200" i="1" dirty="0">
                  <a:solidFill>
                    <a:schemeClr val="tx1"/>
                  </a:solidFill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54E986F-D335-6424-2C06-112C63A3CDB6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74113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calculus …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522940-5B80-AE67-3E2A-0FB86972DCCC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33796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Here’s some calculus …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D33FF61-2A8C-7F7C-A0E5-9B0559781AB8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908121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calculus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0D2480-5B14-B4FE-1810-B281FD0AB873}"/>
              </a:ext>
            </a:extLst>
          </p:cNvPr>
          <p:cNvCxnSpPr/>
          <p:nvPr/>
        </p:nvCxnSpPr>
        <p:spPr>
          <a:xfrm>
            <a:off x="5947558" y="2055790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5A684B-5434-7B4C-BCFD-606F8776292D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80733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𝒏𝑹𝑻𝒍𝒏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160"/>
            <a:ext cx="3525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Why “slow”?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87E4D-601C-913E-1B9C-AE643F40B3AD}"/>
              </a:ext>
            </a:extLst>
          </p:cNvPr>
          <p:cNvSpPr txBox="1"/>
          <p:nvPr/>
        </p:nvSpPr>
        <p:spPr>
          <a:xfrm>
            <a:off x="3598197" y="2718437"/>
            <a:ext cx="80633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To maintain isothermal conditions, we need time for heat to to move in from the surroundings.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46B1A-DDE7-1D54-6384-335278CACDDE}"/>
              </a:ext>
            </a:extLst>
          </p:cNvPr>
          <p:cNvSpPr txBox="1"/>
          <p:nvPr/>
        </p:nvSpPr>
        <p:spPr>
          <a:xfrm>
            <a:off x="118112" y="5461422"/>
            <a:ext cx="63126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allow molecules to hit the wall as it’s receding, and thus slow down.</a:t>
            </a:r>
          </a:p>
        </p:txBody>
      </p:sp>
    </p:spTree>
    <p:extLst>
      <p:ext uri="{BB962C8B-B14F-4D97-AF65-F5344CB8AC3E}">
        <p14:creationId xmlns:p14="http://schemas.microsoft.com/office/powerpoint/2010/main" val="1505807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calculus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51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51057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0D2480-5B14-B4FE-1810-B281FD0AB873}"/>
              </a:ext>
            </a:extLst>
          </p:cNvPr>
          <p:cNvCxnSpPr/>
          <p:nvPr/>
        </p:nvCxnSpPr>
        <p:spPr>
          <a:xfrm>
            <a:off x="5947558" y="2055790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396EA0-CB2C-E7A5-34DB-61B68A77D5C9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28468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a fancy log thing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2609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2609432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F8BEF8F-4593-6908-BFEC-E4C36A0941B3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423338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algebra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3382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3382273"/>
              </a:xfrm>
              <a:prstGeom prst="rect">
                <a:avLst/>
              </a:prstGeom>
              <a:blipFill>
                <a:blip r:embed="rId12"/>
                <a:stretch>
                  <a:fillRect l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E7E75B8-C386-FC77-6830-FBD0DDA4B116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70977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We are just so clever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3382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3382273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EF72C40-9747-60DE-C9E8-45E033BA7A12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578876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41000" y="573683"/>
                <a:ext cx="3649328" cy="58740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Before, we said V increased from 10 -&gt; 11 L. That was small enough to justify the use of the pre-integrated form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Now, let’s say 10 -&gt; 20 L, which is too much of a change to use the above. Instead we have to use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000" y="573683"/>
                <a:ext cx="3649328" cy="5874044"/>
              </a:xfrm>
              <a:prstGeom prst="rect">
                <a:avLst/>
              </a:prstGeom>
              <a:blipFill>
                <a:blip r:embed="rId11"/>
                <a:stretch>
                  <a:fillRect l="-2414" t="-645" r="-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28824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12671" y="1034101"/>
                <a:ext cx="4411831" cy="284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71" y="1034101"/>
                <a:ext cx="4411831" cy="2844818"/>
              </a:xfrm>
              <a:prstGeom prst="rect">
                <a:avLst/>
              </a:prstGeom>
              <a:blipFill>
                <a:blip r:embed="rId11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46947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12671" y="1034101"/>
                <a:ext cx="6105578" cy="2875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=300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71" y="1034101"/>
                <a:ext cx="6105578" cy="2875339"/>
              </a:xfrm>
              <a:prstGeom prst="rect">
                <a:avLst/>
              </a:prstGeom>
              <a:blipFill>
                <a:blip r:embed="rId11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37337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12670" y="1034101"/>
                <a:ext cx="7833035" cy="2875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=300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240 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70" y="1034101"/>
                <a:ext cx="7833035" cy="2875339"/>
              </a:xfrm>
              <a:prstGeom prst="rect">
                <a:avLst/>
              </a:prstGeom>
              <a:blipFill>
                <a:blip r:embed="rId11"/>
                <a:stretch>
                  <a:fillRect l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85650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reversible adiabatic expansion of an ideal gas – predicting the 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43A8C8-054E-45BA-A4DC-2480B8A43AA1}"/>
                  </a:ext>
                </a:extLst>
              </p:cNvPr>
              <p:cNvSpPr txBox="1"/>
              <p:nvPr/>
            </p:nvSpPr>
            <p:spPr>
              <a:xfrm>
                <a:off x="4139991" y="1630277"/>
                <a:ext cx="4281853" cy="2342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out, you can predict the new pressure too (we’ll prove this on Friday)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43A8C8-054E-45BA-A4DC-2480B8A43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1" y="1630277"/>
                <a:ext cx="4281853" cy="2342501"/>
              </a:xfrm>
              <a:prstGeom prst="rect">
                <a:avLst/>
              </a:prstGeom>
              <a:blipFill>
                <a:blip r:embed="rId11"/>
                <a:stretch>
                  <a:fillRect l="-2065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8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57"/>
            <a:ext cx="350321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Where we are so far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0A4BF-CD1D-44E6-020E-3E788BF5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0DE2DC-8E1A-932B-486A-BB91695C3CC3}"/>
              </a:ext>
            </a:extLst>
          </p:cNvPr>
          <p:cNvSpPr/>
          <p:nvPr/>
        </p:nvSpPr>
        <p:spPr>
          <a:xfrm>
            <a:off x="5021028" y="147069"/>
            <a:ext cx="6444807" cy="6545242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𝒏𝑹𝑻𝒍𝒏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160"/>
            <a:ext cx="352525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Why “slow”?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87E4D-601C-913E-1B9C-AE643F40B3AD}"/>
              </a:ext>
            </a:extLst>
          </p:cNvPr>
          <p:cNvSpPr txBox="1"/>
          <p:nvPr/>
        </p:nvSpPr>
        <p:spPr>
          <a:xfrm>
            <a:off x="3598197" y="2718437"/>
            <a:ext cx="80633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To maintain isothermal conditions, we need time for heat to to move in from the surroundings.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46B1A-DDE7-1D54-6384-335278CACDDE}"/>
              </a:ext>
            </a:extLst>
          </p:cNvPr>
          <p:cNvSpPr txBox="1"/>
          <p:nvPr/>
        </p:nvSpPr>
        <p:spPr>
          <a:xfrm>
            <a:off x="118112" y="5461422"/>
            <a:ext cx="63126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allow molecules to hit the wall as it’s receding, and thus slow down.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858CBA-ED7A-4D8C-542D-B20077BFD609}"/>
              </a:ext>
            </a:extLst>
          </p:cNvPr>
          <p:cNvSpPr txBox="1"/>
          <p:nvPr/>
        </p:nvSpPr>
        <p:spPr>
          <a:xfrm>
            <a:off x="8308674" y="3697133"/>
            <a:ext cx="344744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Processes carried out like this are generically called “</a:t>
            </a:r>
            <a:r>
              <a:rPr lang="en-US" sz="2400" b="1" dirty="0"/>
              <a:t>reversible</a:t>
            </a:r>
            <a:r>
              <a:rPr lang="en-US" sz="2400" dirty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1012922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16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So we have everything we need to finish up the CGI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386620-A582-0DD7-36FE-BA6478D1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45" y="4971973"/>
            <a:ext cx="8143103" cy="1643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A1B98E-F6E6-AD13-B87A-35B875A2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13" y="580768"/>
            <a:ext cx="11125525" cy="40653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947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-15388" y="-4294"/>
                <a:ext cx="1220738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can also get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400" b="1" dirty="0"/>
                  <a:t> with the help of the 1st Law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388" y="-4294"/>
                <a:ext cx="12207388" cy="461665"/>
              </a:xfrm>
              <a:prstGeom prst="rect">
                <a:avLst/>
              </a:prstGeom>
              <a:blipFill>
                <a:blip r:embed="rId2"/>
                <a:stretch>
                  <a:fillRect l="-727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23079-D543-3262-3519-B57695A3446D}"/>
                  </a:ext>
                </a:extLst>
              </p:cNvPr>
              <p:cNvSpPr txBox="1"/>
              <p:nvPr/>
            </p:nvSpPr>
            <p:spPr>
              <a:xfrm>
                <a:off x="1668706" y="625943"/>
                <a:ext cx="8839200" cy="1314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an ideal gas,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=0⇒∆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𝒏𝑹𝑻𝒍𝒏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23079-D543-3262-3519-B57695A34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06" y="625943"/>
                <a:ext cx="8839200" cy="1314399"/>
              </a:xfrm>
              <a:prstGeom prst="rect">
                <a:avLst/>
              </a:prstGeom>
              <a:blipFill>
                <a:blip r:embed="rId3"/>
                <a:stretch>
                  <a:fillRect l="-2152" t="-673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82C6A8B-EDED-442C-F4A5-05BB175794A6}"/>
              </a:ext>
            </a:extLst>
          </p:cNvPr>
          <p:cNvGrpSpPr>
            <a:grpSpLocks noChangeAspect="1"/>
          </p:cNvGrpSpPr>
          <p:nvPr/>
        </p:nvGrpSpPr>
        <p:grpSpPr>
          <a:xfrm>
            <a:off x="-4301663" y="457371"/>
            <a:ext cx="13744362" cy="5688846"/>
            <a:chOff x="-2927580" y="-2519032"/>
            <a:chExt cx="17025401" cy="727375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EE3BC3-8CC5-B152-7B40-80A5D033AE1E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3ABFFD1-D55C-8881-F242-6A25E744C4E6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F28410A-1EEF-562A-39D8-84007C121BFC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E6CB4DA6-6393-65BD-89FC-D78C7EC443A3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20" name="Frame 19">
                      <a:extLst>
                        <a:ext uri="{FF2B5EF4-FFF2-40B4-BE49-F238E27FC236}">
                          <a16:creationId xmlns:a16="http://schemas.microsoft.com/office/drawing/2014/main" id="{D4DD3680-B2C7-C5E2-B6D2-880D1098C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1" name="Frame 20">
                      <a:extLst>
                        <a:ext uri="{FF2B5EF4-FFF2-40B4-BE49-F238E27FC236}">
                          <a16:creationId xmlns:a16="http://schemas.microsoft.com/office/drawing/2014/main" id="{F0C80B62-FB69-1183-9EEF-D44B6EEB6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68EEE413-5643-5384-04F3-ABFE3755351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3323843D-0281-23E4-43BC-5CBCAA86ADB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ECECF866-E53D-C7D7-B331-D91C91444BA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ED5E5817-FFA0-4940-D187-8DBD01BE5C0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Rectangle 25">
                          <a:extLst>
                            <a:ext uri="{FF2B5EF4-FFF2-40B4-BE49-F238E27FC236}">
                              <a16:creationId xmlns:a16="http://schemas.microsoft.com/office/drawing/2014/main" id="{F7FF7315-3164-1F83-9613-7471217D09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891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DC386503-2C74-C3A5-FA08-B7BD94303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3FE2388A-24CF-30FD-878F-1C4E48880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1B55042E-1B6E-CAAA-1012-3FBC7BA915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521A7A1-2482-2AD7-4AA0-77C3DDA1B09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9CD98C8-6CD0-FBD4-A957-EB4858E04F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3E07168E-35DD-F719-8495-ED498C0752EA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818E0CD9-B202-52EC-9C1E-A74FD4B2F881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4A28326-59D0-A484-E6F2-789306DC9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2251" y="3779678"/>
                <a:ext cx="676549" cy="47084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0A2729-2486-3C80-D045-EF0345F0D616}"/>
                </a:ext>
              </a:extLst>
            </p:cNvPr>
            <p:cNvSpPr/>
            <p:nvPr/>
          </p:nvSpPr>
          <p:spPr>
            <a:xfrm>
              <a:off x="9958650" y="2790803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EFEAEE-FE74-2B40-D637-317CE24B4F66}"/>
                </a:ext>
              </a:extLst>
            </p:cNvPr>
            <p:cNvSpPr/>
            <p:nvPr/>
          </p:nvSpPr>
          <p:spPr>
            <a:xfrm>
              <a:off x="10499320" y="2351351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7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4898159" y="1452203"/>
                <a:ext cx="5749965" cy="67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𝑛𝑅𝑇𝑙𝑛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=&gt;</a:t>
                </a:r>
                <a:r>
                  <a:rPr lang="en-US" sz="24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59" y="1452203"/>
                <a:ext cx="5749965" cy="679673"/>
              </a:xfrm>
              <a:prstGeom prst="rect">
                <a:avLst/>
              </a:prstGeom>
              <a:blipFill>
                <a:blip r:embed="rId1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4BB631F1-B07E-F642-ACD6-85EC4F0665A1}"/>
              </a:ext>
            </a:extLst>
          </p:cNvPr>
          <p:cNvSpPr/>
          <p:nvPr/>
        </p:nvSpPr>
        <p:spPr>
          <a:xfrm>
            <a:off x="7503359" y="1422072"/>
            <a:ext cx="2526545" cy="791335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C4D3E-2CEB-6D47-A053-53413FEA8FDF}"/>
              </a:ext>
            </a:extLst>
          </p:cNvPr>
          <p:cNvSpPr txBox="1"/>
          <p:nvPr/>
        </p:nvSpPr>
        <p:spPr>
          <a:xfrm>
            <a:off x="0" y="-16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With a little algebra, we can predict the volume change from the work and the temperature</a:t>
            </a:r>
          </a:p>
        </p:txBody>
      </p:sp>
    </p:spTree>
    <p:extLst>
      <p:ext uri="{BB962C8B-B14F-4D97-AF65-F5344CB8AC3E}">
        <p14:creationId xmlns:p14="http://schemas.microsoft.com/office/powerpoint/2010/main" val="147419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51BA70-865E-C241-B97C-1BFF3622FFEF}"/>
              </a:ext>
            </a:extLst>
          </p:cNvPr>
          <p:cNvGrpSpPr/>
          <p:nvPr/>
        </p:nvGrpSpPr>
        <p:grpSpPr>
          <a:xfrm>
            <a:off x="6096000" y="580333"/>
            <a:ext cx="4495460" cy="3323451"/>
            <a:chOff x="4340386" y="2098806"/>
            <a:chExt cx="6071782" cy="44586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5C2FC8-5936-0A43-81B8-98F12DC31E54}"/>
                </a:ext>
              </a:extLst>
            </p:cNvPr>
            <p:cNvGrpSpPr/>
            <p:nvPr/>
          </p:nvGrpSpPr>
          <p:grpSpPr>
            <a:xfrm>
              <a:off x="4864608" y="2098806"/>
              <a:ext cx="5547560" cy="4458691"/>
              <a:chOff x="5556904" y="1334126"/>
              <a:chExt cx="6135424" cy="4961744"/>
            </a:xfrm>
          </p:grpSpPr>
          <p:sp>
            <p:nvSpPr>
              <p:cNvPr id="43" name="Frame 42">
                <a:extLst>
                  <a:ext uri="{FF2B5EF4-FFF2-40B4-BE49-F238E27FC236}">
                    <a16:creationId xmlns:a16="http://schemas.microsoft.com/office/drawing/2014/main" id="{FDBB59FE-6FF1-1842-B776-7C23274411F4}"/>
                  </a:ext>
                </a:extLst>
              </p:cNvPr>
              <p:cNvSpPr/>
              <p:nvPr/>
            </p:nvSpPr>
            <p:spPr>
              <a:xfrm>
                <a:off x="5556904" y="1334126"/>
                <a:ext cx="6135424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DBB7274-7F10-8D46-8786-3EE2A753431E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A2CD8-1EA8-A344-AF63-92E476265DB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323461-6559-C044-B14A-A8A5F59ED031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910A7CE-7E37-FF48-BB3A-06E88F2ABDC0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B83A278-C54F-A746-A3C4-B6D42099AA45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4E386B2-C90A-0741-8962-A1CA9D647598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AD76CC2-6B2E-1248-B931-41398D99FDBF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F7C570C-5FEF-514E-898A-563C3F9DEF8A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ABC16B-BF0C-E040-B6ED-DEE57062114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EE5DAC-78E0-AE45-944A-03563605E901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F757F11-ABE5-1748-A2C4-10829816090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ACCBB9-2E2A-6F4E-BF7A-BC0F4F29264F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7A42C9-A420-374E-9E7A-582487750D0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6AB123-8CBA-3B40-B3CD-3AEA9B89EF4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C5E64E1-1C29-024A-9D39-6D2EC44007DD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ED84D3-4977-C94D-8E78-28E8B97FFE7F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C489B30-8F1A-9846-9D0E-44F8290B677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DF3AE4-0079-914E-A2BE-D92682D40411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466E45F-9310-534F-BCEA-E11BC301C187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62A3846-EB2F-FA4B-B728-FCCF037F2BC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3DC340C-3C0A-7743-9C08-35C6494A0E5B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8C3723-0BE2-0A4E-8CFD-C2D7D7FF3AB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5E93D3-6353-644A-B089-35406CEF0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243" y="2413415"/>
                <a:ext cx="839450" cy="469962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E451C6-03F1-BA45-913C-67078C026BA8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17" y="3580243"/>
              <a:ext cx="557114" cy="187085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6219A385-E132-1D4A-B625-FC7900D5F63C}"/>
                </a:ext>
              </a:extLst>
            </p:cNvPr>
            <p:cNvSpPr/>
            <p:nvPr/>
          </p:nvSpPr>
          <p:spPr>
            <a:xfrm>
              <a:off x="4340386" y="4183438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72371" y="818539"/>
            <a:ext cx="58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molecule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880B-8711-B043-B314-B5315709C6D0}"/>
              </a:ext>
            </a:extLst>
          </p:cNvPr>
          <p:cNvSpPr txBox="1"/>
          <p:nvPr/>
        </p:nvSpPr>
        <p:spPr>
          <a:xfrm>
            <a:off x="-11875" y="1306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if we make this process </a:t>
            </a:r>
            <a:r>
              <a:rPr lang="en-US" sz="2400" b="1" i="1" dirty="0"/>
              <a:t>adiabatic</a:t>
            </a:r>
            <a:r>
              <a:rPr lang="en-US" sz="2400" b="1" dirty="0"/>
              <a:t> (and still reversible)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6847F5-1C48-892E-1278-7A739D63AE05}"/>
              </a:ext>
            </a:extLst>
          </p:cNvPr>
          <p:cNvGrpSpPr/>
          <p:nvPr/>
        </p:nvGrpSpPr>
        <p:grpSpPr>
          <a:xfrm>
            <a:off x="1344059" y="-101598"/>
            <a:ext cx="8120073" cy="6958292"/>
            <a:chOff x="6185651" y="-86139"/>
            <a:chExt cx="8120073" cy="6958292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C1280AF4-67AE-EE87-7E65-5BF3C7E522D4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298F28-ABBA-0F12-47D0-F6ADF309B043}"/>
                </a:ext>
              </a:extLst>
            </p:cNvPr>
            <p:cNvGrpSpPr/>
            <p:nvPr/>
          </p:nvGrpSpPr>
          <p:grpSpPr>
            <a:xfrm>
              <a:off x="6185651" y="-13256"/>
              <a:ext cx="8047186" cy="6885409"/>
              <a:chOff x="5682067" y="-1219200"/>
              <a:chExt cx="8047186" cy="68854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0A131B2-FE27-7100-0439-06BE5654BCD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D51AB-942B-FC45-BC1E-A73EAE9C6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D814BCF-D727-88D7-0DEA-3D742CE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56895B-8CE9-DC7B-E8C0-D37AC7EEE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3943A48-023F-C776-5CC4-6519287CECA4}"/>
                      </a:ext>
                    </a:extLst>
                  </p:cNvPr>
                  <p:cNvSpPr/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704EF62-C43B-814F-BCD6-A9CBD506BD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C18817E9-E6FD-18F3-0E41-1F32A24CA626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rgbClr val="FF0000">
                    <a:alpha val="2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348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846" r="-61538" b="-42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" r="-9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571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One step in the reversible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B072422-4428-4E43-91A1-AEC45C6C1080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3C99FF1-0E1C-C046-8790-9AE3C46988AF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3A075C1-0769-3F48-8CC4-7D0ABA28AC8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5208C65A-B5EB-9140-87B6-4F02136DD4D5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57" name="Frame 56">
                      <a:extLst>
                        <a:ext uri="{FF2B5EF4-FFF2-40B4-BE49-F238E27FC236}">
                          <a16:creationId xmlns:a16="http://schemas.microsoft.com/office/drawing/2014/main" id="{389A2CEC-B82B-7845-B543-25750CCD8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rame 57">
                      <a:extLst>
                        <a:ext uri="{FF2B5EF4-FFF2-40B4-BE49-F238E27FC236}">
                          <a16:creationId xmlns:a16="http://schemas.microsoft.com/office/drawing/2014/main" id="{40776E7B-19A6-2446-A9C5-12E44495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C17C2A02-CDCD-864D-ABF6-CA835A890A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8BEFF127-DFF9-BA4D-9A11-35D13D535F8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31F1F960-4B19-1749-9C3B-834B258FFDA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08F235F3-8408-9944-96BA-B1C19A03D3A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891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D4DDABB3-B939-8D4F-9B57-DFFADDEDB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80AE1402-19BF-3746-B974-CB5483B84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8CAB41BA-2526-9D47-879F-05E2939C6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45203143-265B-B541-871C-4880795C5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E418680-9C76-544F-8FCF-EEA2C0D49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D9AEA35C-26A6-494D-967A-04E1F65D6217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A099DCA-C904-4C4D-A665-8C5C2BBA0488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82A76BC-1E7D-104C-BB32-EFC7F88DE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81029" y="3762355"/>
                <a:ext cx="587986" cy="5024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9A9E43-7F6B-E74E-A6FD-50C26836842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74098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For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adiabatic expansion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we must have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9A9E43-7F6B-E74E-A6FD-50C268368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7409840" cy="2308324"/>
              </a:xfrm>
              <a:prstGeom prst="rect">
                <a:avLst/>
              </a:prstGeom>
              <a:blipFill>
                <a:blip r:embed="rId7"/>
                <a:stretch>
                  <a:fillRect l="-1197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F0817809-1006-054A-A245-23D298D16108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AC17D56F-7DAF-7741-85B5-FA2445D48148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42A6941-F10A-5545-BE45-638772460A14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99825FA-D172-E244-98EA-24C7FA7A45B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99825FA-D172-E244-98EA-24C7FA7A45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02D2B68-03E0-014E-BE26-5176971C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9F566D6-B087-AC42-80A0-306DBCB31F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367E4F0-1026-BC4D-AFFC-977FBBD7FE9A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367E4F0-1026-BC4D-AFFC-977FBBD7FE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1204EE49-D9FA-1E4B-AE39-FBA905F671AA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3998352-3295-134D-8577-BD8661142315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849E568-CC70-6348-AB83-3ABCCC3EF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9CE971-0231-AA40-AADC-D262BFFBE52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9CE971-0231-AA40-AADC-D262BFFBE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7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817562-0438-1549-B892-59A14A669E64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For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adiabatic expansion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we must have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π</a:t>
                </a:r>
                <a:r>
                  <a:rPr lang="en-US" sz="2400" b="1" i="1" baseline="-25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too!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  <a:blipFill>
                <a:blip r:embed="rId7"/>
                <a:stretch>
                  <a:fillRect l="-1431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F55B646-3504-B64B-93F7-548409A34A69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7EE868D-2C82-444E-957B-D5D6AD30053D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AC49134-E51C-7448-9525-746537675DF0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88B9862-E147-F949-84AF-43DAC92EB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28D3169-C6B9-2540-8910-9CF05BD65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3F9E7476-EAFE-1E46-94DB-51BB0B06C0E4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044A0C-7300-204E-AC8F-F46007252288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4D4B99-6048-A043-93D5-A02FBF3E7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22CF59-CA6D-11BD-C690-6D7CBE2CE359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One step in the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5443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446701"/>
                <a:ext cx="5941098" cy="558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For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adiabatic expansion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we must have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π</a:t>
                </a:r>
                <a:r>
                  <a:rPr lang="en-US" sz="2400" b="1" i="1" baseline="-25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too!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Put them together!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Call it an ideal gas!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5941098" cy="5582682"/>
              </a:xfrm>
              <a:prstGeom prst="rect">
                <a:avLst/>
              </a:prstGeom>
              <a:blipFill>
                <a:blip r:embed="rId6"/>
                <a:stretch>
                  <a:fillRect l="-1493" t="-909" b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AA51D86-EC01-EAAA-DF07-08C3DF714620}"/>
              </a:ext>
            </a:extLst>
          </p:cNvPr>
          <p:cNvSpPr txBox="1"/>
          <p:nvPr/>
        </p:nvSpPr>
        <p:spPr>
          <a:xfrm>
            <a:off x="-27284" y="0"/>
            <a:ext cx="122192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One step in the reversible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06563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1931</Words>
  <Application>Microsoft Macintosh PowerPoint</Application>
  <PresentationFormat>Widescreen</PresentationFormat>
  <Paragraphs>538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58</cp:revision>
  <dcterms:created xsi:type="dcterms:W3CDTF">2021-10-04T16:56:54Z</dcterms:created>
  <dcterms:modified xsi:type="dcterms:W3CDTF">2024-10-09T20:05:11Z</dcterms:modified>
</cp:coreProperties>
</file>