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58" r:id="rId7"/>
    <p:sldId id="326" r:id="rId8"/>
    <p:sldId id="318" r:id="rId9"/>
    <p:sldId id="327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3148"/>
  </p:normalViewPr>
  <p:slideViewPr>
    <p:cSldViewPr snapToGrid="0" snapToObjects="1">
      <p:cViewPr varScale="1">
        <p:scale>
          <a:sx n="102" d="100"/>
          <a:sy n="102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30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1D17C-A4A1-2141-8E4C-F08AB04C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47" y="884237"/>
            <a:ext cx="10268855" cy="53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BA2816-DC48-2474-42F0-4AE0E63A3A2E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We’ll use the rest of the time on the Carnot Cycle CGI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12D31-6A74-CD86-4D43-AF7AAD69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9" y="557715"/>
            <a:ext cx="6077468" cy="40777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09099-42A2-B0A2-B216-7393CF8D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699" y="4087138"/>
            <a:ext cx="6940073" cy="2573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29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drawn, this is a </a:t>
                </a:r>
                <a:r>
                  <a:rPr lang="en-US" sz="2400" i="1" dirty="0"/>
                  <a:t>Heat Engine</a:t>
                </a:r>
                <a:r>
                  <a:rPr lang="en-US" sz="2400" dirty="0"/>
                  <a:t>, meaning system should do work on the surroundings (making electricity, eventually). So we expect 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Each leg, the work is the area under the curve, remembering that expansions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and compressions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blipFill>
                <a:blip r:embed="rId2"/>
                <a:stretch>
                  <a:fillRect l="-1577" t="-1000" r="-202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BA16ADA-CE02-6315-9DDA-E32689BDB7C3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28584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175347" y="1839416"/>
            <a:ext cx="562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cost of running our power generator/heat engine is the fuel required to pour heat into our working gas during the hot isothermal expansion leg.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894FF9-4B81-BEC8-8ACA-79FA1FEBC1C6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26996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observed efficiency is defined as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 =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𝒉𝒐𝒕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blipFill>
                <a:blip r:embed="rId2"/>
                <a:stretch>
                  <a:fillRect l="-1786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43" y="420130"/>
            <a:ext cx="6603933" cy="342827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7C796B04-B47F-6C45-A860-7F95FF24F555}"/>
              </a:ext>
            </a:extLst>
          </p:cNvPr>
          <p:cNvSpPr/>
          <p:nvPr/>
        </p:nvSpPr>
        <p:spPr>
          <a:xfrm>
            <a:off x="1198605" y="2409568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CC8A1-4ABE-2C4B-BAC4-135EDCBA0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7" t="47139" r="46124" b="19832"/>
          <a:stretch/>
        </p:blipFill>
        <p:spPr>
          <a:xfrm>
            <a:off x="7008914" y="4179158"/>
            <a:ext cx="2431648" cy="2489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84CA0-5260-BC16-401F-6FAFC348B051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11888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theoretical maximum efficiency turns out to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. In other words,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𝒐𝒃𝒔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blipFill>
                <a:blip r:embed="rId2"/>
                <a:stretch>
                  <a:fillRect l="-157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E8C2DB6A-DA2B-1E40-9F21-5106DFD894D8}"/>
              </a:ext>
            </a:extLst>
          </p:cNvPr>
          <p:cNvSpPr/>
          <p:nvPr/>
        </p:nvSpPr>
        <p:spPr>
          <a:xfrm>
            <a:off x="1714639" y="3918844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0F56B-217E-60B8-BE8E-02DBFFDFD693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</p:spTree>
    <p:extLst>
      <p:ext uri="{BB962C8B-B14F-4D97-AF65-F5344CB8AC3E}">
        <p14:creationId xmlns:p14="http://schemas.microsoft.com/office/powerpoint/2010/main" val="40932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/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BB4808-0E86-424B-A557-66DD59ACBD8A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5D6683-8AF7-4849-B7F4-26722BF038A3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0DAC84-C411-D944-9781-5F3324170B5F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EE2751A3-AF25-A548-9FEC-A7356E3880A0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E74C3D26-B714-E64B-A184-A3F9A79218B7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46EAB2B-2A7D-C24B-95E0-9EA38DE8D653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1035346E-ADA4-3B40-B9A6-2B879F2BEA58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E0E856BA-DE2B-F148-8F07-24A6EDD23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F1816E9-29A6-0148-9B47-CC2D0081A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C7AA67-2BC1-7146-B0A6-2E2974647257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5B3463F7-9B43-E74B-874D-35C948F1E388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an 10">
                  <a:extLst>
                    <a:ext uri="{FF2B5EF4-FFF2-40B4-BE49-F238E27FC236}">
                      <a16:creationId xmlns:a16="http://schemas.microsoft.com/office/drawing/2014/main" id="{44A93AD2-D14D-434F-BD2C-25DD9D7A66EC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58DA261-B166-6549-AD48-21C62FE2E6D9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4" name="Down Arrow 13">
                    <a:extLst>
                      <a:ext uri="{FF2B5EF4-FFF2-40B4-BE49-F238E27FC236}">
                        <a16:creationId xmlns:a16="http://schemas.microsoft.com/office/drawing/2014/main" id="{F8B36164-299A-3F4B-90D9-A5EFBB0244CE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582F4195-DBDA-884F-AA75-5214C5880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B6191D2F-E29B-F445-B33E-9261127FC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E8731ED-3697-3741-9031-13602E9253B6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F1BF8E-8B4A-8F44-BC44-F917F53B9405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9C0F5B-896C-924F-8CF0-B901EDC9A502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A8F59D-6551-0D47-9A58-BA4B8FAD49C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B1447-7975-A84F-9E91-287B25049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985CD5-A3DD-6E41-85D1-0B9883219100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70E68D-7CA9-864B-B936-9ABD157698A1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F1B6E75-49EE-094A-8702-D444769B8176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F14E53-D2B1-D547-91E4-4598278C0EA7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215F94-7216-DF43-956B-1490E06EF9EB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520583-2C72-0447-929D-153C34AC089A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DC368A-0734-1B4B-AEFD-432332EEB458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4BD2F1-E6D3-2D44-84CA-48B60D111013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EF8508-BCF4-FE4B-9C74-64CC12F461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A9734E-3D90-E047-A15F-5D45E6166967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D8304A26-1226-C044-BDE0-DEB5DF6806F6}"/>
              </a:ext>
            </a:extLst>
          </p:cNvPr>
          <p:cNvSpPr/>
          <p:nvPr/>
        </p:nvSpPr>
        <p:spPr>
          <a:xfrm>
            <a:off x="5255267" y="449414"/>
            <a:ext cx="2263972" cy="1159318"/>
          </a:xfrm>
          <a:prstGeom prst="arc">
            <a:avLst>
              <a:gd name="adj1" fmla="val 315439"/>
              <a:gd name="adj2" fmla="val 10350524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8B5A-224B-AFFA-C7A7-4004C477D56C}"/>
              </a:ext>
            </a:extLst>
          </p:cNvPr>
          <p:cNvSpPr txBox="1"/>
          <p:nvPr/>
        </p:nvSpPr>
        <p:spPr>
          <a:xfrm>
            <a:off x="6204627" y="1687724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FB38A-4770-AD5D-7522-F1ABD4A8E766}"/>
              </a:ext>
            </a:extLst>
          </p:cNvPr>
          <p:cNvSpPr txBox="1"/>
          <p:nvPr/>
        </p:nvSpPr>
        <p:spPr>
          <a:xfrm>
            <a:off x="3330" y="1649"/>
            <a:ext cx="349524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1. Derive this expression for isothermal PV work</a:t>
            </a:r>
          </a:p>
        </p:txBody>
      </p:sp>
    </p:spTree>
    <p:extLst>
      <p:ext uri="{BB962C8B-B14F-4D97-AF65-F5344CB8AC3E}">
        <p14:creationId xmlns:p14="http://schemas.microsoft.com/office/powerpoint/2010/main" val="395020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2. Derive this expression for 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  <a:blipFill>
                <a:blip r:embed="rId11"/>
                <a:stretch>
                  <a:fillRect l="-19687" t="-63473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E8912C3E-F0F2-1C47-A998-54B1881B9D2F}"/>
              </a:ext>
            </a:extLst>
          </p:cNvPr>
          <p:cNvSpPr/>
          <p:nvPr/>
        </p:nvSpPr>
        <p:spPr>
          <a:xfrm flipH="1">
            <a:off x="6564023" y="830090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143D8-7F0F-F900-04C4-C2A9950AEFE2}"/>
              </a:ext>
            </a:extLst>
          </p:cNvPr>
          <p:cNvSpPr txBox="1"/>
          <p:nvPr/>
        </p:nvSpPr>
        <p:spPr>
          <a:xfrm>
            <a:off x="7397997" y="1343239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49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3. Derive </a:t>
            </a:r>
            <a:r>
              <a:rPr lang="en-US" sz="2400" b="1" i="1" dirty="0"/>
              <a:t>this</a:t>
            </a:r>
            <a:r>
              <a:rPr lang="en-US" sz="2400" b="1" dirty="0"/>
              <a:t> expression for 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30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  <a:blipFill>
                <a:blip r:embed="rId11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49D3299-45C9-F40C-213A-BC927E5618DC}"/>
              </a:ext>
            </a:extLst>
          </p:cNvPr>
          <p:cNvSpPr txBox="1"/>
          <p:nvPr/>
        </p:nvSpPr>
        <p:spPr>
          <a:xfrm>
            <a:off x="7397997" y="1343239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0184F36-DE11-6DCB-3CC4-14AFD5FC5095}"/>
              </a:ext>
            </a:extLst>
          </p:cNvPr>
          <p:cNvSpPr/>
          <p:nvPr/>
        </p:nvSpPr>
        <p:spPr>
          <a:xfrm flipH="1">
            <a:off x="6564023" y="830090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1290" y="4321"/>
            <a:ext cx="12203289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4. Show that the Carnot cycle’s efficiency really is</a:t>
            </a:r>
            <a:r>
              <a:rPr lang="en-US" sz="2400" b="1" i="1" dirty="0"/>
              <a:t> </a:t>
            </a:r>
            <a:r>
              <a:rPr lang="en-US" sz="2400" b="1" dirty="0"/>
              <a:t>the theoretical 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said the theoretical maximum efficiency of a heat engine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 Carnot cycle, it turns out that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To get there, you can use the following: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blipFill>
                <a:blip r:embed="rId2"/>
                <a:stretch>
                  <a:fillRect l="-1397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7072132" y="1208749"/>
            <a:ext cx="5119868" cy="4166013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=−880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+880 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J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  <a:blipFill>
                  <a:blip r:embed="rId7"/>
                  <a:stretch>
                    <a:fillRect t="-6250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EF087E73-3611-E04E-9057-3A189B21F827}"/>
              </a:ext>
            </a:extLst>
          </p:cNvPr>
          <p:cNvSpPr/>
          <p:nvPr/>
        </p:nvSpPr>
        <p:spPr>
          <a:xfrm rot="16200000">
            <a:off x="2022108" y="3153832"/>
            <a:ext cx="663217" cy="1274875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3BAEC-A8CF-95AF-34B2-ABD3EB81DB59}"/>
              </a:ext>
            </a:extLst>
          </p:cNvPr>
          <p:cNvSpPr txBox="1"/>
          <p:nvPr/>
        </p:nvSpPr>
        <p:spPr>
          <a:xfrm>
            <a:off x="2181413" y="4122878"/>
            <a:ext cx="80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336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450</Words>
  <Application>Microsoft Macintosh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95</cp:revision>
  <dcterms:created xsi:type="dcterms:W3CDTF">2018-08-07T04:05:17Z</dcterms:created>
  <dcterms:modified xsi:type="dcterms:W3CDTF">2024-10-10T21:05:10Z</dcterms:modified>
</cp:coreProperties>
</file>