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31" r:id="rId3"/>
    <p:sldId id="283" r:id="rId4"/>
    <p:sldId id="329" r:id="rId5"/>
    <p:sldId id="327" r:id="rId6"/>
    <p:sldId id="330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BA7F-40FA-9C49-A379-1C6D0E65D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34D7F-9589-2F4B-9687-212B06368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6AE0-A549-F340-8CC5-E805586A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20EA-B510-7440-8F97-E371A4F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D8E2-E941-3C41-89C6-E58109F1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61CF-CDD4-3949-8514-AD8445C0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3BA93-2284-1C42-BE2D-E2587C0F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829D-746F-C34F-8CEA-624A5F5E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9997-0A2C-D248-8EAB-8915B4A1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9DA4-D830-2341-97BA-A0F5F123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3BAD4-24A3-A648-A610-98353DE85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01F5-2B12-BA41-8E7B-C03EADB4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84E1-B7C8-F14A-8F90-009A8F1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6911-FCB5-2447-8D17-9FFED95A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AC03-4975-D849-8984-3108816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0FF1-2E8B-0F46-83F4-2017B798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280D-FC7D-1344-BE06-19FB4C35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B8A9-3E0C-8A4F-BDEE-99526566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662D-A40E-3444-AC63-995C33AA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45CC-505D-C44C-AD15-50D99957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ADF4-2D47-3A44-B4BB-A94D6EE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BF14-1528-844C-BACE-E86003AE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86A-4D83-474D-88C1-E58BAE01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A385-C754-8A4E-BFD4-079190F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A81D-E1F8-BF44-A6DF-7CA19FDC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3B7D-17D5-AA49-93B2-7FE1095F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0A04-6C35-DC40-8DB0-6D368915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9B69-D55D-FA4D-8529-194AD706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DCEE-651C-DC4F-A7DE-9929BE7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A530-2E9E-234E-A851-FB4C244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1D0A-01A4-6547-AFED-5752A459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9B5-3DEF-CC42-AB19-9B44A48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6823-F107-304E-AA0F-E4EFAA4A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5B7-6247-9F43-B526-E48DDBB1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E5ED2-8CD4-7348-9D4B-D7BB52C7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C41D4-6D0B-FD47-B609-7814D319F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7BA43-56C7-A643-840F-30F37384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F81AE-E9F3-F143-830D-4C5B0B3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0A42D-E66B-1945-A802-9E1A7534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F1E-D17D-BE47-BA6A-A7C67416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1889-7DDC-B544-BD40-7FCF99E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76E8C-3029-E549-9ED2-5C9EE637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0FE87-111A-C348-A931-942891B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CDBC5-55E4-0E40-9492-9B408A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56EF8-5DB7-2848-987A-692A205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2889C-2CFC-8845-B141-6B04DBC7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9F0-6169-E64F-9D72-91685239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6001-BFA9-8141-A7B4-85A94E74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684E-A207-2748-ACCE-7A99DF83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19B6-FC8E-7346-ADEA-1D968B7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3D7A-3B52-754B-911D-5356909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CB4D-AFA0-B64C-A5BB-C2A0E272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E194-C34A-0D46-8D65-FF8916BB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EF9DE-2874-8E44-836C-5C5DD9B43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CF13F-EF39-BC42-8D47-4BD91974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29416-846E-2F48-A1A7-7279800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1F83-75F2-E04F-92A9-86720F8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7C89-84F1-8246-ACDD-778A2977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D9DA8-DD9E-6C48-827F-EE2AF09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DCC-FF40-7149-8305-CEB6C4E9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E005-25C2-AD43-8FD1-DA594B23D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1932-378F-164C-B083-8FF5DB5B268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E04F-B428-EF43-8D52-C2A163626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2F74-9374-5F4C-A967-F6FA4B7BD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206531" y="1720840"/>
            <a:ext cx="5392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we’ve done so far this week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Heat, work, and the 1</a:t>
            </a:r>
            <a:r>
              <a:rPr lang="en-US" sz="2400" baseline="30000" dirty="0"/>
              <a:t>st</a:t>
            </a:r>
            <a:r>
              <a:rPr lang="en-US" sz="2400" dirty="0"/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Explored how that relates to the behavior of gases as they expand &amp; contract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Constructed Carnot 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994E7-54F6-D9F7-DDB3-741047B03D46}"/>
              </a:ext>
            </a:extLst>
          </p:cNvPr>
          <p:cNvSpPr txBox="1"/>
          <p:nvPr/>
        </p:nvSpPr>
        <p:spPr>
          <a:xfrm>
            <a:off x="3330" y="1649"/>
            <a:ext cx="1218866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C407B-4173-064A-A57D-753E94962D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573317" y="598311"/>
            <a:ext cx="5621905" cy="6103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12A4F7-04C3-52BD-B82E-849BA6FD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142" y="1381543"/>
            <a:ext cx="2211080" cy="3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438989-E394-4942-82FD-477478DD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19" y="2160101"/>
            <a:ext cx="7084483" cy="367773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ED161C-7DCF-8BA9-0648-CFF95511025C}"/>
              </a:ext>
            </a:extLst>
          </p:cNvPr>
          <p:cNvGrpSpPr/>
          <p:nvPr/>
        </p:nvGrpSpPr>
        <p:grpSpPr>
          <a:xfrm>
            <a:off x="440582" y="1275482"/>
            <a:ext cx="4651512" cy="4762262"/>
            <a:chOff x="7156175" y="720846"/>
            <a:chExt cx="4651512" cy="47622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275CF82-E49E-12FE-1C0A-99E9570714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7" t="47139" r="46124" b="19832"/>
            <a:stretch/>
          </p:blipFill>
          <p:spPr>
            <a:xfrm>
              <a:off x="7156175" y="720846"/>
              <a:ext cx="4651512" cy="47622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2B842C-21C5-7D6F-F197-34980798F681}"/>
                    </a:ext>
                  </a:extLst>
                </p:cNvPr>
                <p:cNvSpPr txBox="1"/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2B842C-21C5-7D6F-F197-34980798F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EABFB4D-A24B-8DE5-40F9-1F6B21EDE77B}"/>
                    </a:ext>
                  </a:extLst>
                </p:cNvPr>
                <p:cNvSpPr txBox="1"/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EABFB4D-A24B-8DE5-40F9-1F6B21ED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CE0C66A-9D29-14BE-924E-CE7B6CF6069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draw arrows from the five items on the left (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H</a:t>
            </a:r>
            <a:r>
              <a:rPr lang="en-US" sz="2400" b="1" dirty="0"/>
              <a:t>, etc.) to places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3567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Carnot cycle is a theoretical heat engine that converts heat into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586FE-9146-01A1-CDC1-EF83EFC93830}"/>
              </a:ext>
            </a:extLst>
          </p:cNvPr>
          <p:cNvSpPr txBox="1"/>
          <p:nvPr/>
        </p:nvSpPr>
        <p:spPr>
          <a:xfrm>
            <a:off x="6096000" y="1424609"/>
            <a:ext cx="588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“working fluid” of a Carnot is an ideal gas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9E321F-A553-3D62-8FCC-0C20622FF981}"/>
              </a:ext>
            </a:extLst>
          </p:cNvPr>
          <p:cNvGrpSpPr/>
          <p:nvPr/>
        </p:nvGrpSpPr>
        <p:grpSpPr>
          <a:xfrm>
            <a:off x="7540309" y="2542291"/>
            <a:ext cx="2605920" cy="3295547"/>
            <a:chOff x="657631" y="1868557"/>
            <a:chExt cx="2605920" cy="329554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A71E6A-82B8-0C12-B372-4C2A388EBA44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0210F67-DBB7-BF82-56EA-EAC444CBF844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22" name="Can 21">
                  <a:extLst>
                    <a:ext uri="{FF2B5EF4-FFF2-40B4-BE49-F238E27FC236}">
                      <a16:creationId xmlns:a16="http://schemas.microsoft.com/office/drawing/2014/main" id="{81AB9E5C-BDD3-8766-B3D9-B45F02757DB9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an 22">
                  <a:extLst>
                    <a:ext uri="{FF2B5EF4-FFF2-40B4-BE49-F238E27FC236}">
                      <a16:creationId xmlns:a16="http://schemas.microsoft.com/office/drawing/2014/main" id="{73466934-85FC-4B73-7A76-7D497249E28A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D610DA44-4D71-3BEF-5C84-AA13B8D0DAAD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26" name="Down Arrow 25">
                    <a:extLst>
                      <a:ext uri="{FF2B5EF4-FFF2-40B4-BE49-F238E27FC236}">
                        <a16:creationId xmlns:a16="http://schemas.microsoft.com/office/drawing/2014/main" id="{81CA0553-2434-69D5-31F4-0B97F785A71E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0D57C835-2F73-0A99-3DC2-2E784436F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A6922ADB-88FF-52DC-6280-7C0A44DF9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E2885C-4537-350D-EEB2-E642AE7D5584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AB2E51AE-C4DD-7921-08F1-5FF1643F8089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>
                  <a:extLst>
                    <a:ext uri="{FF2B5EF4-FFF2-40B4-BE49-F238E27FC236}">
                      <a16:creationId xmlns:a16="http://schemas.microsoft.com/office/drawing/2014/main" id="{7E165DC9-AC57-A7A3-7691-A304B801F347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40EAA98-B92A-8D01-4A90-9C0E6EC29851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C2D0B4DF-3538-426D-7D5C-E96E2681461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578E03C0-7F3A-8532-454D-F3DC6E336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3CBDEE54-5A1F-11D8-C09D-610BD2FA0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3E5BA1A1-9E11-6C8F-3B8C-9726818E9A8C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6E3BB1-41E1-7CF4-FBE3-70F02CAEDFB6}"/>
              </a:ext>
            </a:extLst>
          </p:cNvPr>
          <p:cNvGrpSpPr/>
          <p:nvPr/>
        </p:nvGrpSpPr>
        <p:grpSpPr>
          <a:xfrm>
            <a:off x="7757416" y="4689460"/>
            <a:ext cx="462195" cy="1102480"/>
            <a:chOff x="10980297" y="4254750"/>
            <a:chExt cx="462195" cy="110248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A8BAEB-50C8-B880-422B-633C0211A1FA}"/>
                </a:ext>
              </a:extLst>
            </p:cNvPr>
            <p:cNvSpPr/>
            <p:nvPr/>
          </p:nvSpPr>
          <p:spPr>
            <a:xfrm>
              <a:off x="11062741" y="42547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4EDE41D-190A-D3F0-9E66-20BF41B80C8F}"/>
                </a:ext>
              </a:extLst>
            </p:cNvPr>
            <p:cNvSpPr/>
            <p:nvPr/>
          </p:nvSpPr>
          <p:spPr>
            <a:xfrm>
              <a:off x="11215141" y="44071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C2CBBD-7E08-CF2C-050C-DA145F471091}"/>
                </a:ext>
              </a:extLst>
            </p:cNvPr>
            <p:cNvSpPr/>
            <p:nvPr/>
          </p:nvSpPr>
          <p:spPr>
            <a:xfrm>
              <a:off x="11367541" y="45595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9B40BB5-C6EA-4170-8E7D-B1C863D74712}"/>
                </a:ext>
              </a:extLst>
            </p:cNvPr>
            <p:cNvSpPr/>
            <p:nvPr/>
          </p:nvSpPr>
          <p:spPr>
            <a:xfrm>
              <a:off x="10980297" y="47119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D0A120-6A0E-A130-B36D-82C03EBCA524}"/>
                </a:ext>
              </a:extLst>
            </p:cNvPr>
            <p:cNvSpPr/>
            <p:nvPr/>
          </p:nvSpPr>
          <p:spPr>
            <a:xfrm>
              <a:off x="11132697" y="457954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A9441A-1D87-9D81-FDAE-B88AC248BC12}"/>
                </a:ext>
              </a:extLst>
            </p:cNvPr>
            <p:cNvSpPr/>
            <p:nvPr/>
          </p:nvSpPr>
          <p:spPr>
            <a:xfrm>
              <a:off x="11285097" y="426724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E266A3-0344-CBDC-F240-775D5C91ABCA}"/>
                </a:ext>
              </a:extLst>
            </p:cNvPr>
            <p:cNvSpPr/>
            <p:nvPr/>
          </p:nvSpPr>
          <p:spPr>
            <a:xfrm>
              <a:off x="11062746" y="441964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CE44A54-494C-EF17-2D8E-7D105305698E}"/>
                </a:ext>
              </a:extLst>
            </p:cNvPr>
            <p:cNvSpPr/>
            <p:nvPr/>
          </p:nvSpPr>
          <p:spPr>
            <a:xfrm>
              <a:off x="11215146" y="485685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1E11066-A38D-CF2A-0B54-7DD9EE38BF91}"/>
                </a:ext>
              </a:extLst>
            </p:cNvPr>
            <p:cNvSpPr/>
            <p:nvPr/>
          </p:nvSpPr>
          <p:spPr>
            <a:xfrm>
              <a:off x="11125206" y="499176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AD29C0C-492D-90D5-436E-6D440545958E}"/>
                </a:ext>
              </a:extLst>
            </p:cNvPr>
            <p:cNvSpPr/>
            <p:nvPr/>
          </p:nvSpPr>
          <p:spPr>
            <a:xfrm>
              <a:off x="11337566" y="514416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2DD337-03D7-A8E0-5359-AD5424F26DE1}"/>
                </a:ext>
              </a:extLst>
            </p:cNvPr>
            <p:cNvSpPr/>
            <p:nvPr/>
          </p:nvSpPr>
          <p:spPr>
            <a:xfrm>
              <a:off x="11010283" y="523660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12EEF2C-B41C-49CF-75C0-12C143CA9BF3}"/>
                </a:ext>
              </a:extLst>
            </p:cNvPr>
            <p:cNvSpPr/>
            <p:nvPr/>
          </p:nvSpPr>
          <p:spPr>
            <a:xfrm>
              <a:off x="11207653" y="528407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30D069-6F2F-6552-4129-BDD51AF96E55}"/>
              </a:ext>
            </a:extLst>
          </p:cNvPr>
          <p:cNvGrpSpPr/>
          <p:nvPr/>
        </p:nvGrpSpPr>
        <p:grpSpPr>
          <a:xfrm>
            <a:off x="9491835" y="4031314"/>
            <a:ext cx="462195" cy="1709576"/>
            <a:chOff x="10980297" y="4254750"/>
            <a:chExt cx="462195" cy="170957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03F16C2-1EF0-006D-CFE4-5251A047CC7F}"/>
                </a:ext>
              </a:extLst>
            </p:cNvPr>
            <p:cNvSpPr/>
            <p:nvPr/>
          </p:nvSpPr>
          <p:spPr>
            <a:xfrm>
              <a:off x="11062741" y="42547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69CE02-B7CA-78BD-50D3-F4D3303AAC8C}"/>
                </a:ext>
              </a:extLst>
            </p:cNvPr>
            <p:cNvSpPr/>
            <p:nvPr/>
          </p:nvSpPr>
          <p:spPr>
            <a:xfrm>
              <a:off x="11215141" y="5891174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3DB40F-4985-1CB8-8316-D73BF151E101}"/>
                </a:ext>
              </a:extLst>
            </p:cNvPr>
            <p:cNvSpPr/>
            <p:nvPr/>
          </p:nvSpPr>
          <p:spPr>
            <a:xfrm>
              <a:off x="11367541" y="45595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82BE658-2EAE-2DD5-0706-717D3B9DE197}"/>
                </a:ext>
              </a:extLst>
            </p:cNvPr>
            <p:cNvSpPr/>
            <p:nvPr/>
          </p:nvSpPr>
          <p:spPr>
            <a:xfrm>
              <a:off x="10980297" y="471195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20F21AE-DC67-9E59-A664-3B84A7AEE803}"/>
                </a:ext>
              </a:extLst>
            </p:cNvPr>
            <p:cNvSpPr/>
            <p:nvPr/>
          </p:nvSpPr>
          <p:spPr>
            <a:xfrm>
              <a:off x="11132697" y="4579540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C3EF10C-67E8-1D6E-25C2-B5FD1B92B8E9}"/>
                </a:ext>
              </a:extLst>
            </p:cNvPr>
            <p:cNvSpPr/>
            <p:nvPr/>
          </p:nvSpPr>
          <p:spPr>
            <a:xfrm>
              <a:off x="11285097" y="426724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D3F3D5B-7257-0AA2-9654-ACADCF558951}"/>
                </a:ext>
              </a:extLst>
            </p:cNvPr>
            <p:cNvSpPr/>
            <p:nvPr/>
          </p:nvSpPr>
          <p:spPr>
            <a:xfrm>
              <a:off x="10987796" y="5693809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83C57B5-11ED-B792-482C-5A35F2B9EE82}"/>
                </a:ext>
              </a:extLst>
            </p:cNvPr>
            <p:cNvSpPr/>
            <p:nvPr/>
          </p:nvSpPr>
          <p:spPr>
            <a:xfrm>
              <a:off x="11215146" y="4856857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BCFC3F5-F971-EC52-7C89-0484A6BE4CB1}"/>
                </a:ext>
              </a:extLst>
            </p:cNvPr>
            <p:cNvSpPr/>
            <p:nvPr/>
          </p:nvSpPr>
          <p:spPr>
            <a:xfrm>
              <a:off x="11125206" y="499176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52894CC-6433-E453-EE6D-E9C5CC43A9C1}"/>
                </a:ext>
              </a:extLst>
            </p:cNvPr>
            <p:cNvSpPr/>
            <p:nvPr/>
          </p:nvSpPr>
          <p:spPr>
            <a:xfrm>
              <a:off x="11337566" y="514416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18C9044-5DC6-F745-E557-E7BCAB9BF90A}"/>
                </a:ext>
              </a:extLst>
            </p:cNvPr>
            <p:cNvSpPr/>
            <p:nvPr/>
          </p:nvSpPr>
          <p:spPr>
            <a:xfrm>
              <a:off x="11010283" y="523660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52F984-46AB-CA61-1396-8711657D50A1}"/>
                </a:ext>
              </a:extLst>
            </p:cNvPr>
            <p:cNvSpPr/>
            <p:nvPr/>
          </p:nvSpPr>
          <p:spPr>
            <a:xfrm>
              <a:off x="11162683" y="5389008"/>
              <a:ext cx="74951" cy="73152"/>
            </a:xfrm>
            <a:prstGeom prst="ellipse">
              <a:avLst/>
            </a:prstGeom>
            <a:solidFill>
              <a:schemeClr val="accent4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0DA063C-FC3F-8E57-6A24-370C0476595B}"/>
              </a:ext>
            </a:extLst>
          </p:cNvPr>
          <p:cNvGrpSpPr/>
          <p:nvPr/>
        </p:nvGrpSpPr>
        <p:grpSpPr>
          <a:xfrm>
            <a:off x="440582" y="1275482"/>
            <a:ext cx="4651512" cy="4762262"/>
            <a:chOff x="440582" y="1275482"/>
            <a:chExt cx="4651512" cy="47622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6A388B-9139-8C08-D917-79EA6ECDF239}"/>
                </a:ext>
              </a:extLst>
            </p:cNvPr>
            <p:cNvGrpSpPr/>
            <p:nvPr/>
          </p:nvGrpSpPr>
          <p:grpSpPr>
            <a:xfrm>
              <a:off x="440582" y="1275482"/>
              <a:ext cx="4651512" cy="4762262"/>
              <a:chOff x="7156175" y="720846"/>
              <a:chExt cx="4651512" cy="476226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77CC8A1-4ABE-2C4B-BAC4-135EDCBA0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2127" t="47139" r="46124" b="19832"/>
              <a:stretch/>
            </p:blipFill>
            <p:spPr>
              <a:xfrm>
                <a:off x="7156175" y="720846"/>
                <a:ext cx="4651512" cy="476226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1FB4E96-1C4A-611F-9B4E-97DCB1F753BD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1FB4E96-1C4A-611F-9B4E-97DCB1F753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27C4947-589B-B3B0-86A2-4DE8CFC50857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27C4947-589B-B3B0-86A2-4DE8CFC508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21B2793-EB91-2439-E88D-4543DE569FAF}"/>
                </a:ext>
              </a:extLst>
            </p:cNvPr>
            <p:cNvSpPr txBox="1"/>
            <p:nvPr/>
          </p:nvSpPr>
          <p:spPr>
            <a:xfrm>
              <a:off x="1063790" y="4621923"/>
              <a:ext cx="118666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|</a:t>
              </a:r>
              <a:r>
                <a:rPr lang="en-US" sz="3000" i="1" dirty="0"/>
                <a:t>Q</a:t>
              </a:r>
              <a:r>
                <a:rPr lang="en-US" sz="3000" i="1" baseline="-25000" dirty="0"/>
                <a:t>C</a:t>
              </a:r>
              <a:r>
                <a:rPr lang="en-US" sz="3000" dirty="0"/>
                <a:t>|</a:t>
              </a:r>
              <a:endParaRPr lang="en-US" sz="3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612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438989-E394-4942-82FD-477478DD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19" y="2160101"/>
            <a:ext cx="7084483" cy="3677737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FFDF0B1D-A5A4-254B-8900-BB81CDE3E7BD}"/>
              </a:ext>
            </a:extLst>
          </p:cNvPr>
          <p:cNvSpPr/>
          <p:nvPr/>
        </p:nvSpPr>
        <p:spPr>
          <a:xfrm>
            <a:off x="8648181" y="230832"/>
            <a:ext cx="2458388" cy="5607006"/>
          </a:xfrm>
          <a:prstGeom prst="arc">
            <a:avLst>
              <a:gd name="adj1" fmla="val 11408358"/>
              <a:gd name="adj2" fmla="val 15288712"/>
            </a:avLst>
          </a:prstGeom>
          <a:ln w="127000">
            <a:solidFill>
              <a:schemeClr val="accent1">
                <a:alpha val="52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0C66A-9D29-14BE-924E-CE7B6CF6069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 practice, thermoelectric power plants use similar ideas (but the working fluid is water)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4B0CED-B96F-7B52-7A59-674D7BDB3736}"/>
              </a:ext>
            </a:extLst>
          </p:cNvPr>
          <p:cNvGrpSpPr/>
          <p:nvPr/>
        </p:nvGrpSpPr>
        <p:grpSpPr>
          <a:xfrm>
            <a:off x="440582" y="1275482"/>
            <a:ext cx="4651512" cy="4762262"/>
            <a:chOff x="440582" y="1275482"/>
            <a:chExt cx="4651512" cy="47622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537A00B-D0D7-2043-A50D-84C44B5ABCEA}"/>
                </a:ext>
              </a:extLst>
            </p:cNvPr>
            <p:cNvGrpSpPr/>
            <p:nvPr/>
          </p:nvGrpSpPr>
          <p:grpSpPr>
            <a:xfrm>
              <a:off x="440582" y="1275482"/>
              <a:ext cx="4651512" cy="4762262"/>
              <a:chOff x="7156175" y="720846"/>
              <a:chExt cx="4651512" cy="476226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51B22DC-DD16-9445-C656-92D3DDF058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127" t="47139" r="46124" b="19832"/>
              <a:stretch/>
            </p:blipFill>
            <p:spPr>
              <a:xfrm>
                <a:off x="7156175" y="720846"/>
                <a:ext cx="4651512" cy="476226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53C6704-64E5-74B0-2FBF-3248C8743B11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53C6704-64E5-74B0-2FBF-3248C8743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8E119FF-E529-AF2A-B959-AEFEF30F04AE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8E119FF-E529-AF2A-B959-AEFEF30F0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7DDEAC-A79C-7555-48CF-45BAD7F2DB64}"/>
                </a:ext>
              </a:extLst>
            </p:cNvPr>
            <p:cNvSpPr txBox="1"/>
            <p:nvPr/>
          </p:nvSpPr>
          <p:spPr>
            <a:xfrm>
              <a:off x="1063790" y="4621923"/>
              <a:ext cx="118666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|</a:t>
              </a:r>
              <a:r>
                <a:rPr lang="en-US" sz="3000" i="1" dirty="0"/>
                <a:t>Q</a:t>
              </a:r>
              <a:r>
                <a:rPr lang="en-US" sz="3000" i="1" baseline="-25000" dirty="0"/>
                <a:t>C</a:t>
              </a:r>
              <a:r>
                <a:rPr lang="en-US" sz="3000" dirty="0"/>
                <a:t>|</a:t>
              </a:r>
              <a:endParaRPr lang="en-US" sz="3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76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54237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 engine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5246557" y="2725634"/>
                <a:ext cx="6734061" cy="23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efficiency </a:t>
                </a:r>
                <a:r>
                  <a:rPr lang="en-US" sz="2400" dirty="0"/>
                  <a:t>of a heat engine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𝒉𝒐𝒕</m:t>
                        </m:r>
                      </m:sub>
                    </m:sSub>
                  </m:oMath>
                </a14:m>
                <a:r>
                  <a:rPr lang="en-US" sz="2400" dirty="0"/>
                  <a:t>, which we want to be as </a:t>
                </a:r>
                <a:r>
                  <a:rPr lang="en-US" sz="2400" b="1" dirty="0"/>
                  <a:t>big as possible</a:t>
                </a:r>
                <a:r>
                  <a:rPr lang="en-US" sz="2400" dirty="0"/>
                  <a:t>. However, the biggest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dirty="0"/>
                  <a:t> can get is: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57" y="2725634"/>
                <a:ext cx="6734061" cy="2355838"/>
              </a:xfrm>
              <a:prstGeom prst="rect">
                <a:avLst/>
              </a:prstGeom>
              <a:blipFill>
                <a:blip r:embed="rId2"/>
                <a:stretch>
                  <a:fillRect l="-1507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5007A95-F639-0CD3-E2FC-7E9065346279}"/>
              </a:ext>
            </a:extLst>
          </p:cNvPr>
          <p:cNvGrpSpPr/>
          <p:nvPr/>
        </p:nvGrpSpPr>
        <p:grpSpPr>
          <a:xfrm>
            <a:off x="440582" y="1275482"/>
            <a:ext cx="4651512" cy="4762262"/>
            <a:chOff x="440582" y="1275482"/>
            <a:chExt cx="4651512" cy="47622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6F45B8-CE4F-06DC-3C0B-453AA32AF352}"/>
                </a:ext>
              </a:extLst>
            </p:cNvPr>
            <p:cNvGrpSpPr/>
            <p:nvPr/>
          </p:nvGrpSpPr>
          <p:grpSpPr>
            <a:xfrm>
              <a:off x="440582" y="1275482"/>
              <a:ext cx="4651512" cy="4762262"/>
              <a:chOff x="7156175" y="720846"/>
              <a:chExt cx="4651512" cy="476226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7D1B03E-0641-7ECA-8159-460A0505E2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127" t="47139" r="46124" b="19832"/>
              <a:stretch/>
            </p:blipFill>
            <p:spPr>
              <a:xfrm>
                <a:off x="7156175" y="720846"/>
                <a:ext cx="4651512" cy="476226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8EAD2CC-3CA8-858F-A168-3A6BCC3D3323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8EAD2CC-3CA8-858F-A168-3A6BCC3D33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930854"/>
                    <a:ext cx="427122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7A8C69-CE37-AA00-6109-8ABD3B952CA5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7A8C69-CE37-AA00-6109-8ABD3B952C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700" y="4821537"/>
                    <a:ext cx="428447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4E4776-4C06-9248-245C-40100239393A}"/>
                </a:ext>
              </a:extLst>
            </p:cNvPr>
            <p:cNvSpPr txBox="1"/>
            <p:nvPr/>
          </p:nvSpPr>
          <p:spPr>
            <a:xfrm>
              <a:off x="1063790" y="4621923"/>
              <a:ext cx="118666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|</a:t>
              </a:r>
              <a:r>
                <a:rPr lang="en-US" sz="3000" i="1" dirty="0"/>
                <a:t>Q</a:t>
              </a:r>
              <a:r>
                <a:rPr lang="en-US" sz="3000" i="1" baseline="-25000" dirty="0"/>
                <a:t>C</a:t>
              </a:r>
              <a:r>
                <a:rPr lang="en-US" sz="3000" dirty="0"/>
                <a:t>|</a:t>
              </a:r>
              <a:endParaRPr lang="en-US" sz="3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79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38974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 engines vs heat pumps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56847F-947E-854E-8A35-397154A4F8BA}"/>
              </a:ext>
            </a:extLst>
          </p:cNvPr>
          <p:cNvSpPr txBox="1"/>
          <p:nvPr/>
        </p:nvSpPr>
        <p:spPr>
          <a:xfrm>
            <a:off x="78504" y="609675"/>
            <a:ext cx="6532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heat engine</a:t>
            </a:r>
            <a:r>
              <a:rPr lang="en-US" sz="2400" dirty="0"/>
              <a:t>’s job is to convert heat from a hot place (like a furnace) into work (electricity), dumping the waste heat into a cold place (the ocean or something).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C45481-0983-EDB6-F2E0-CD8EC5CE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65" y="1394505"/>
            <a:ext cx="4324972" cy="48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F21C83-92DA-6844-8913-B4ACDF53FDD5}"/>
              </a:ext>
            </a:extLst>
          </p:cNvPr>
          <p:cNvGrpSpPr/>
          <p:nvPr/>
        </p:nvGrpSpPr>
        <p:grpSpPr>
          <a:xfrm>
            <a:off x="440582" y="1980013"/>
            <a:ext cx="4651512" cy="4762262"/>
            <a:chOff x="7156175" y="720846"/>
            <a:chExt cx="4651512" cy="47622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3D7D60F-F114-3808-6138-CB6453E2F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7" t="47139" r="46124" b="19832"/>
            <a:stretch/>
          </p:blipFill>
          <p:spPr>
            <a:xfrm>
              <a:off x="7156175" y="720846"/>
              <a:ext cx="4651512" cy="47622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4B7769-D483-B979-BBCB-B534237BEF4A}"/>
                    </a:ext>
                  </a:extLst>
                </p:cNvPr>
                <p:cNvSpPr txBox="1"/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4B7769-D483-B979-BBCB-B534237B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62463B-E092-12B8-2754-4C22AD727ECF}"/>
                    </a:ext>
                  </a:extLst>
                </p:cNvPr>
                <p:cNvSpPr txBox="1"/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62463B-E092-12B8-2754-4C22AD727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DBCE75-1244-7297-DB4C-804ABF99A96E}"/>
              </a:ext>
            </a:extLst>
          </p:cNvPr>
          <p:cNvSpPr txBox="1"/>
          <p:nvPr/>
        </p:nvSpPr>
        <p:spPr>
          <a:xfrm>
            <a:off x="7059407" y="6396829"/>
            <a:ext cx="4260548" cy="461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www.thermal-engineering.org</a:t>
            </a:r>
            <a:r>
              <a:rPr lang="en-US" sz="1200" dirty="0"/>
              <a:t>/what-is-coefficient-of-performance-cop-heat-pump-definition/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034EF-E4C7-2099-72E8-CEA2D95E9150}"/>
              </a:ext>
            </a:extLst>
          </p:cNvPr>
          <p:cNvSpPr txBox="1"/>
          <p:nvPr/>
        </p:nvSpPr>
        <p:spPr>
          <a:xfrm>
            <a:off x="7969075" y="1297937"/>
            <a:ext cx="3133166" cy="954107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dirty="0"/>
              <a:t>Your home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55038-F756-59B4-904F-7CB223CDD393}"/>
              </a:ext>
            </a:extLst>
          </p:cNvPr>
          <p:cNvSpPr txBox="1"/>
          <p:nvPr/>
        </p:nvSpPr>
        <p:spPr>
          <a:xfrm>
            <a:off x="7969075" y="5367407"/>
            <a:ext cx="3133166" cy="95410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dirty="0"/>
              <a:t>Outside, on a winter day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8AF0F-FCE7-DE61-45D5-2EA90AA17D1F}"/>
              </a:ext>
            </a:extLst>
          </p:cNvPr>
          <p:cNvSpPr txBox="1"/>
          <p:nvPr/>
        </p:nvSpPr>
        <p:spPr>
          <a:xfrm>
            <a:off x="6610661" y="131632"/>
            <a:ext cx="486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heat pump</a:t>
            </a:r>
            <a:r>
              <a:rPr lang="en-US" sz="2400" dirty="0"/>
              <a:t>’s job is to use work (electricity) to move heat from a cold place to a warm place.</a:t>
            </a:r>
          </a:p>
        </p:txBody>
      </p:sp>
    </p:spTree>
    <p:extLst>
      <p:ext uri="{BB962C8B-B14F-4D97-AF65-F5344CB8AC3E}">
        <p14:creationId xmlns:p14="http://schemas.microsoft.com/office/powerpoint/2010/main" val="404309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38974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 engines vs heat pumps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56847F-947E-854E-8A35-397154A4F8BA}"/>
              </a:ext>
            </a:extLst>
          </p:cNvPr>
          <p:cNvSpPr txBox="1"/>
          <p:nvPr/>
        </p:nvSpPr>
        <p:spPr>
          <a:xfrm>
            <a:off x="78504" y="609675"/>
            <a:ext cx="6532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heat engine</a:t>
            </a:r>
            <a:r>
              <a:rPr lang="en-US" sz="2400" dirty="0"/>
              <a:t>’s job is to convert heat from a hot place (like a furnace) into work (electricity), dumping the waste heat into a cold place (the ocean or something).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C45481-0983-EDB6-F2E0-CD8EC5CE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765" y="1394505"/>
            <a:ext cx="4324972" cy="48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F21C83-92DA-6844-8913-B4ACDF53FDD5}"/>
              </a:ext>
            </a:extLst>
          </p:cNvPr>
          <p:cNvGrpSpPr/>
          <p:nvPr/>
        </p:nvGrpSpPr>
        <p:grpSpPr>
          <a:xfrm>
            <a:off x="440582" y="1980013"/>
            <a:ext cx="4651512" cy="4762262"/>
            <a:chOff x="7156175" y="720846"/>
            <a:chExt cx="4651512" cy="47622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3D7D60F-F114-3808-6138-CB6453E2F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127" t="47139" r="46124" b="19832"/>
            <a:stretch/>
          </p:blipFill>
          <p:spPr>
            <a:xfrm>
              <a:off x="7156175" y="720846"/>
              <a:ext cx="4651512" cy="47622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4B7769-D483-B979-BBCB-B534237BEF4A}"/>
                    </a:ext>
                  </a:extLst>
                </p:cNvPr>
                <p:cNvSpPr txBox="1"/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4B7769-D483-B979-BBCB-B534237B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930854"/>
                  <a:ext cx="427122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62463B-E092-12B8-2754-4C22AD727ECF}"/>
                    </a:ext>
                  </a:extLst>
                </p:cNvPr>
                <p:cNvSpPr txBox="1"/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62463B-E092-12B8-2754-4C22AD727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3700" y="4821537"/>
                  <a:ext cx="428447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DBCE75-1244-7297-DB4C-804ABF99A96E}"/>
              </a:ext>
            </a:extLst>
          </p:cNvPr>
          <p:cNvSpPr txBox="1"/>
          <p:nvPr/>
        </p:nvSpPr>
        <p:spPr>
          <a:xfrm>
            <a:off x="7059407" y="6396829"/>
            <a:ext cx="4260548" cy="461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www.thermal-engineering.org</a:t>
            </a:r>
            <a:r>
              <a:rPr lang="en-US" sz="1200" dirty="0"/>
              <a:t>/what-is-coefficient-of-performance-cop-heat-pump-definition/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034EF-E4C7-2099-72E8-CEA2D95E9150}"/>
              </a:ext>
            </a:extLst>
          </p:cNvPr>
          <p:cNvSpPr txBox="1"/>
          <p:nvPr/>
        </p:nvSpPr>
        <p:spPr>
          <a:xfrm>
            <a:off x="7969075" y="1297937"/>
            <a:ext cx="3133166" cy="954107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dirty="0"/>
              <a:t>Outside, on a hot day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55038-F756-59B4-904F-7CB223CDD393}"/>
              </a:ext>
            </a:extLst>
          </p:cNvPr>
          <p:cNvSpPr txBox="1"/>
          <p:nvPr/>
        </p:nvSpPr>
        <p:spPr>
          <a:xfrm>
            <a:off x="7969075" y="5367407"/>
            <a:ext cx="3133166" cy="95410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dirty="0"/>
              <a:t>Your home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8AF0F-FCE7-DE61-45D5-2EA90AA17D1F}"/>
              </a:ext>
            </a:extLst>
          </p:cNvPr>
          <p:cNvSpPr txBox="1"/>
          <p:nvPr/>
        </p:nvSpPr>
        <p:spPr>
          <a:xfrm>
            <a:off x="6610661" y="131632"/>
            <a:ext cx="4868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heat pump</a:t>
            </a:r>
            <a:r>
              <a:rPr lang="en-US" sz="2400" dirty="0"/>
              <a:t>’s job is to use work (electricity) to move heat from a cold place to a warm place.</a:t>
            </a:r>
          </a:p>
        </p:txBody>
      </p:sp>
    </p:spTree>
    <p:extLst>
      <p:ext uri="{BB962C8B-B14F-4D97-AF65-F5344CB8AC3E}">
        <p14:creationId xmlns:p14="http://schemas.microsoft.com/office/powerpoint/2010/main" val="47414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333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23</cp:revision>
  <cp:lastPrinted>2024-10-10T15:07:55Z</cp:lastPrinted>
  <dcterms:created xsi:type="dcterms:W3CDTF">2021-10-08T15:12:45Z</dcterms:created>
  <dcterms:modified xsi:type="dcterms:W3CDTF">2024-10-10T22:22:28Z</dcterms:modified>
</cp:coreProperties>
</file>