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6" r:id="rId3"/>
    <p:sldId id="289" r:id="rId4"/>
    <p:sldId id="306" r:id="rId5"/>
    <p:sldId id="307" r:id="rId6"/>
    <p:sldId id="308" r:id="rId7"/>
    <p:sldId id="257" r:id="rId8"/>
    <p:sldId id="309" r:id="rId9"/>
    <p:sldId id="310" r:id="rId10"/>
    <p:sldId id="293" r:id="rId11"/>
    <p:sldId id="320" r:id="rId12"/>
    <p:sldId id="303" r:id="rId13"/>
    <p:sldId id="28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74"/>
    <p:restoredTop sz="94671"/>
  </p:normalViewPr>
  <p:slideViewPr>
    <p:cSldViewPr snapToGrid="0" snapToObjects="1">
      <p:cViewPr varScale="1">
        <p:scale>
          <a:sx n="111" d="100"/>
          <a:sy n="111" d="100"/>
        </p:scale>
        <p:origin x="8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4B73E-5152-ED4C-82C7-8C6EC0A01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3BCFF-5E5E-2048-B53A-CEA31CF64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0D179-43A1-284D-8BA7-DFB217A88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69CA2-CE56-D64A-BFFD-B92638A67BAE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281AB-C25A-CE4B-A099-ACEABFC16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A3222-66CE-114B-8F42-8924A7C00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CDB1-1F60-2C41-8B57-B03476FC5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74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A82A1-A11B-6C47-BE85-A28DF0ADD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5D6A3-174B-3343-A0B5-9AD204F52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6ABE1-92F7-FD42-802E-9FB910588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69CA2-CE56-D64A-BFFD-B92638A67BAE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5857D-379F-3E40-A21A-9F0D58F0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362DD-547C-4F40-AE63-79C2850FD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CDB1-1F60-2C41-8B57-B03476FC5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15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962782-C85D-AE4D-A2CA-2935D06703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696D5-6513-4A4F-920A-A33184A09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78586-E239-BF48-BBA5-6FF2838D8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69CA2-CE56-D64A-BFFD-B92638A67BAE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86BB7-4124-0948-8BB6-1B8878F15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35196-6C12-DF4A-A73A-ED6201CF4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CDB1-1F60-2C41-8B57-B03476FC5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7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49ABD-1D64-FC48-A54C-4B1B93024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DE368-7563-4D4A-87E3-85AA3F6F3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38254-11AD-5340-8330-ACC3C7859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69CA2-CE56-D64A-BFFD-B92638A67BAE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6D951-5BB2-8F42-83F9-1DF7EFE93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B49A0-F360-E449-9B89-50A097EFF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CDB1-1F60-2C41-8B57-B03476FC5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27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ADEEC-BE2E-BA49-9E44-529D24C0C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85F5B-F2F5-8240-889F-3C747F1B4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E4F07-F2DC-6341-B343-CB82FDE7D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69CA2-CE56-D64A-BFFD-B92638A67BAE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59C8B-C39C-9A45-B44C-B1E1D1FCE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C69B2-8268-F44A-BE4A-9FDA27EF0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CDB1-1F60-2C41-8B57-B03476FC5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6501-0510-CB49-82BE-D53DD7B85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A16AA-4A05-974C-AE57-D3924F6C18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F52AB7-27AF-864D-91CE-F2C55D492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CC2B0-AC55-E247-9E7C-6CE8C708D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69CA2-CE56-D64A-BFFD-B92638A67BAE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84917-B32C-F441-BDDC-CB99CE62B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1F6A8-94B2-974D-A3C6-144694123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CDB1-1F60-2C41-8B57-B03476FC5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0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20C9E-C45C-994D-BE8F-552CE1BE4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DE0A7-0129-054C-820C-742B67666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0AA4CA-D8ED-7D44-B44C-7878D953A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555E5C-33BC-9040-9362-951879B806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067683-6EC9-F443-85CE-0434AF7CDB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69D05F-EF9C-8845-AAE0-0D2DA28E7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69CA2-CE56-D64A-BFFD-B92638A67BAE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D79BF8-4CFF-964B-9AFE-770C822C1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DA0810-4654-FF4D-9CED-9F47002B0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CDB1-1F60-2C41-8B57-B03476FC5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53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71CE-11ED-D54C-84FF-C87621F3D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535E6F-1E17-7944-9D46-58D774151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69CA2-CE56-D64A-BFFD-B92638A67BAE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A493B4-6B26-CD45-9149-C3753A0A5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61DD69-D2DF-0D4E-8906-D669D7FC3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CDB1-1F60-2C41-8B57-B03476FC5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8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22DE9A-766A-5F42-B059-275C89E50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69CA2-CE56-D64A-BFFD-B92638A67BAE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902655-2713-6A44-8D6C-977E8DB1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A8F20-FC32-974E-8302-0B5BD6A29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CDB1-1F60-2C41-8B57-B03476FC5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3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83F7C-DB92-2A43-A0D6-D517E4748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9608B-C7BA-AC47-AE4A-EB5C6E1B2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7598E8-517E-EA4C-A91F-9298BD9A3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5D42D-4359-8140-943A-5EF3F082B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69CA2-CE56-D64A-BFFD-B92638A67BAE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9E3B4-D97E-454C-B816-EFD57D972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64C91-3660-0146-9F72-0A9372C4D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CDB1-1F60-2C41-8B57-B03476FC5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55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A5448-B605-524D-9E7C-2BFF8CF92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BC4893-2467-FD48-BE90-1D09E5035A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6E9CC-FEA1-454B-ADD6-6604249D8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FE186-189A-4F43-84E8-D88C0E46A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69CA2-CE56-D64A-BFFD-B92638A67BAE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1CB4D-6BC9-694C-A7A5-95C16D37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6D356-ABEB-D441-AA44-D20251A7F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CDB1-1F60-2C41-8B57-B03476FC5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4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F2A139-DE56-384C-A7BC-6BAFEC508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C9229-B8B1-9D48-BFFB-34FB71A12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3B19B-AC3D-C44F-8E78-5A38BA79C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69CA2-CE56-D64A-BFFD-B92638A67BAE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C6C66-9DBB-EC4E-97FD-6E89AAE1ED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07432-6C74-8F4D-806D-472B3F9211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3CDB1-1F60-2C41-8B57-B03476FC5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8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08F53EB6-4894-CF4F-AEF7-926FB11D524F}"/>
              </a:ext>
            </a:extLst>
          </p:cNvPr>
          <p:cNvSpPr txBox="1"/>
          <p:nvPr/>
        </p:nvSpPr>
        <p:spPr>
          <a:xfrm>
            <a:off x="0" y="1006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What all gases/liquids/solids do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A0B4D0-E704-D04C-B509-5FAC6F082F9F}"/>
              </a:ext>
            </a:extLst>
          </p:cNvPr>
          <p:cNvSpPr txBox="1"/>
          <p:nvPr/>
        </p:nvSpPr>
        <p:spPr>
          <a:xfrm>
            <a:off x="422361" y="1486269"/>
            <a:ext cx="29482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Principle of Corresponding States</a:t>
            </a:r>
            <a:r>
              <a:rPr lang="en-US" sz="2400" dirty="0"/>
              <a:t> says all substances do this, just at different temperatures and volumes. </a:t>
            </a:r>
          </a:p>
          <a:p>
            <a:endParaRPr lang="en-US" sz="2400" dirty="0"/>
          </a:p>
          <a:p>
            <a:r>
              <a:rPr lang="en-US" sz="2400" dirty="0"/>
              <a:t>Here, we’ll focus on the </a:t>
            </a:r>
            <a:r>
              <a:rPr lang="en-US" sz="2400" b="1" dirty="0"/>
              <a:t>critical point</a:t>
            </a:r>
            <a:r>
              <a:rPr lang="en-US" sz="2400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7E67B2-F3A2-864F-94A5-35CD53363197}"/>
              </a:ext>
            </a:extLst>
          </p:cNvPr>
          <p:cNvSpPr txBox="1"/>
          <p:nvPr/>
        </p:nvSpPr>
        <p:spPr>
          <a:xfrm>
            <a:off x="615857" y="6335263"/>
            <a:ext cx="115033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www.engineeringenotes.com</a:t>
            </a:r>
            <a:r>
              <a:rPr lang="en-US" sz="1200" dirty="0"/>
              <a:t>/thermal-engineering/real-gases/real-gases-properties-van-der-waals-equation-and-equation-of-state-thermal-engineering/49112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CA05448-949F-454B-BB70-4C7E82AB1399}"/>
              </a:ext>
            </a:extLst>
          </p:cNvPr>
          <p:cNvGrpSpPr>
            <a:grpSpLocks noChangeAspect="1"/>
          </p:cNvGrpSpPr>
          <p:nvPr/>
        </p:nvGrpSpPr>
        <p:grpSpPr>
          <a:xfrm>
            <a:off x="3818368" y="1486269"/>
            <a:ext cx="3941332" cy="3316625"/>
            <a:chOff x="540356" y="1135901"/>
            <a:chExt cx="5888240" cy="495494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45E552A-63DC-8B47-9738-45B5967BF5BF}"/>
                </a:ext>
              </a:extLst>
            </p:cNvPr>
            <p:cNvGrpSpPr/>
            <p:nvPr/>
          </p:nvGrpSpPr>
          <p:grpSpPr>
            <a:xfrm>
              <a:off x="540356" y="1135901"/>
              <a:ext cx="5888240" cy="4954945"/>
              <a:chOff x="3460831" y="243067"/>
              <a:chExt cx="5888240" cy="4954945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35DD8480-DA87-FB44-9C9C-27F6B84E6ABA}"/>
                  </a:ext>
                </a:extLst>
              </p:cNvPr>
              <p:cNvGrpSpPr/>
              <p:nvPr/>
            </p:nvGrpSpPr>
            <p:grpSpPr>
              <a:xfrm>
                <a:off x="3460831" y="243067"/>
                <a:ext cx="5888240" cy="4954945"/>
                <a:chOff x="3460831" y="277792"/>
                <a:chExt cx="5888240" cy="4954945"/>
              </a:xfrm>
            </p:grpSpPr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id="{393D032B-C7C9-2E42-9443-062A0817CB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460831" y="277792"/>
                  <a:ext cx="5888240" cy="4954945"/>
                </a:xfrm>
                <a:prstGeom prst="rect">
                  <a:avLst/>
                </a:prstGeom>
              </p:spPr>
            </p:pic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2D716822-9232-134C-BA2E-95BAB609F7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67423" y="3310361"/>
                  <a:ext cx="1331088" cy="821801"/>
                </a:xfrm>
                <a:prstGeom prst="line">
                  <a:avLst/>
                </a:prstGeom>
                <a:ln w="127000">
                  <a:solidFill>
                    <a:srgbClr val="00B050">
                      <a:alpha val="58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Freeform 27">
                  <a:extLst>
                    <a:ext uri="{FF2B5EF4-FFF2-40B4-BE49-F238E27FC236}">
                      <a16:creationId xmlns:a16="http://schemas.microsoft.com/office/drawing/2014/main" id="{035E1CB9-B7F9-F04E-96DA-B3C3890CB34A}"/>
                    </a:ext>
                  </a:extLst>
                </p:cNvPr>
                <p:cNvSpPr/>
                <p:nvPr/>
              </p:nvSpPr>
              <p:spPr>
                <a:xfrm>
                  <a:off x="6223836" y="1208387"/>
                  <a:ext cx="1265535" cy="2431575"/>
                </a:xfrm>
                <a:custGeom>
                  <a:avLst/>
                  <a:gdLst>
                    <a:gd name="connsiteX0" fmla="*/ 1265535 w 1265535"/>
                    <a:gd name="connsiteY0" fmla="*/ 2431575 h 2431575"/>
                    <a:gd name="connsiteX1" fmla="*/ 917193 w 1265535"/>
                    <a:gd name="connsiteY1" fmla="*/ 2039690 h 2431575"/>
                    <a:gd name="connsiteX2" fmla="*/ 670450 w 1265535"/>
                    <a:gd name="connsiteY2" fmla="*/ 1749404 h 2431575"/>
                    <a:gd name="connsiteX3" fmla="*/ 467250 w 1265535"/>
                    <a:gd name="connsiteY3" fmla="*/ 1488147 h 2431575"/>
                    <a:gd name="connsiteX4" fmla="*/ 365650 w 1265535"/>
                    <a:gd name="connsiteY4" fmla="*/ 1299461 h 2431575"/>
                    <a:gd name="connsiteX5" fmla="*/ 307593 w 1265535"/>
                    <a:gd name="connsiteY5" fmla="*/ 1183347 h 2431575"/>
                    <a:gd name="connsiteX6" fmla="*/ 235021 w 1265535"/>
                    <a:gd name="connsiteY6" fmla="*/ 1168832 h 2431575"/>
                    <a:gd name="connsiteX7" fmla="*/ 176964 w 1265535"/>
                    <a:gd name="connsiteY7" fmla="*/ 1154318 h 2431575"/>
                    <a:gd name="connsiteX8" fmla="*/ 118907 w 1265535"/>
                    <a:gd name="connsiteY8" fmla="*/ 1038204 h 2431575"/>
                    <a:gd name="connsiteX9" fmla="*/ 60850 w 1265535"/>
                    <a:gd name="connsiteY9" fmla="*/ 849518 h 2431575"/>
                    <a:gd name="connsiteX10" fmla="*/ 31821 w 1265535"/>
                    <a:gd name="connsiteY10" fmla="*/ 544718 h 2431575"/>
                    <a:gd name="connsiteX11" fmla="*/ 31821 w 1265535"/>
                    <a:gd name="connsiteY11" fmla="*/ 297975 h 2431575"/>
                    <a:gd name="connsiteX12" fmla="*/ 2793 w 1265535"/>
                    <a:gd name="connsiteY12" fmla="*/ 22204 h 2431575"/>
                    <a:gd name="connsiteX13" fmla="*/ 2793 w 1265535"/>
                    <a:gd name="connsiteY13" fmla="*/ 36718 h 2431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265535" h="2431575">
                      <a:moveTo>
                        <a:pt x="1265535" y="2431575"/>
                      </a:moveTo>
                      <a:lnTo>
                        <a:pt x="917193" y="2039690"/>
                      </a:lnTo>
                      <a:cubicBezTo>
                        <a:pt x="818012" y="1925995"/>
                        <a:pt x="745440" y="1841328"/>
                        <a:pt x="670450" y="1749404"/>
                      </a:cubicBezTo>
                      <a:cubicBezTo>
                        <a:pt x="595460" y="1657480"/>
                        <a:pt x="518050" y="1563138"/>
                        <a:pt x="467250" y="1488147"/>
                      </a:cubicBezTo>
                      <a:cubicBezTo>
                        <a:pt x="416450" y="1413156"/>
                        <a:pt x="392259" y="1350261"/>
                        <a:pt x="365650" y="1299461"/>
                      </a:cubicBezTo>
                      <a:cubicBezTo>
                        <a:pt x="339041" y="1248661"/>
                        <a:pt x="307593" y="1183347"/>
                        <a:pt x="307593" y="1183347"/>
                      </a:cubicBezTo>
                      <a:cubicBezTo>
                        <a:pt x="285822" y="1161576"/>
                        <a:pt x="235021" y="1168832"/>
                        <a:pt x="235021" y="1168832"/>
                      </a:cubicBezTo>
                      <a:cubicBezTo>
                        <a:pt x="213249" y="1163994"/>
                        <a:pt x="196316" y="1176089"/>
                        <a:pt x="176964" y="1154318"/>
                      </a:cubicBezTo>
                      <a:cubicBezTo>
                        <a:pt x="157612" y="1132547"/>
                        <a:pt x="138259" y="1089004"/>
                        <a:pt x="118907" y="1038204"/>
                      </a:cubicBezTo>
                      <a:cubicBezTo>
                        <a:pt x="99555" y="987404"/>
                        <a:pt x="75364" y="931766"/>
                        <a:pt x="60850" y="849518"/>
                      </a:cubicBezTo>
                      <a:cubicBezTo>
                        <a:pt x="46336" y="767270"/>
                        <a:pt x="36659" y="636642"/>
                        <a:pt x="31821" y="544718"/>
                      </a:cubicBezTo>
                      <a:cubicBezTo>
                        <a:pt x="26983" y="452794"/>
                        <a:pt x="36659" y="385061"/>
                        <a:pt x="31821" y="297975"/>
                      </a:cubicBezTo>
                      <a:cubicBezTo>
                        <a:pt x="26983" y="210889"/>
                        <a:pt x="2793" y="22204"/>
                        <a:pt x="2793" y="22204"/>
                      </a:cubicBezTo>
                      <a:cubicBezTo>
                        <a:pt x="-2045" y="-21339"/>
                        <a:pt x="374" y="7689"/>
                        <a:pt x="2793" y="36718"/>
                      </a:cubicBezTo>
                    </a:path>
                  </a:pathLst>
                </a:custGeom>
                <a:noFill/>
                <a:ln w="127000">
                  <a:solidFill>
                    <a:schemeClr val="accent2">
                      <a:alpha val="62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Freeform 28">
                  <a:extLst>
                    <a:ext uri="{FF2B5EF4-FFF2-40B4-BE49-F238E27FC236}">
                      <a16:creationId xmlns:a16="http://schemas.microsoft.com/office/drawing/2014/main" id="{07509754-CA95-2F47-845D-4ACB325576AC}"/>
                    </a:ext>
                  </a:extLst>
                </p:cNvPr>
                <p:cNvSpPr/>
                <p:nvPr/>
              </p:nvSpPr>
              <p:spPr>
                <a:xfrm>
                  <a:off x="6908800" y="1027391"/>
                  <a:ext cx="1219200" cy="2017486"/>
                </a:xfrm>
                <a:custGeom>
                  <a:avLst/>
                  <a:gdLst>
                    <a:gd name="connsiteX0" fmla="*/ 1219200 w 1219200"/>
                    <a:gd name="connsiteY0" fmla="*/ 2017486 h 2017486"/>
                    <a:gd name="connsiteX1" fmla="*/ 885371 w 1219200"/>
                    <a:gd name="connsiteY1" fmla="*/ 1698171 h 2017486"/>
                    <a:gd name="connsiteX2" fmla="*/ 667657 w 1219200"/>
                    <a:gd name="connsiteY2" fmla="*/ 1451428 h 2017486"/>
                    <a:gd name="connsiteX3" fmla="*/ 406400 w 1219200"/>
                    <a:gd name="connsiteY3" fmla="*/ 1030514 h 2017486"/>
                    <a:gd name="connsiteX4" fmla="*/ 188686 w 1219200"/>
                    <a:gd name="connsiteY4" fmla="*/ 595086 h 2017486"/>
                    <a:gd name="connsiteX5" fmla="*/ 72571 w 1219200"/>
                    <a:gd name="connsiteY5" fmla="*/ 217714 h 2017486"/>
                    <a:gd name="connsiteX6" fmla="*/ 0 w 1219200"/>
                    <a:gd name="connsiteY6" fmla="*/ 0 h 20174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19200" h="2017486">
                      <a:moveTo>
                        <a:pt x="1219200" y="2017486"/>
                      </a:moveTo>
                      <a:cubicBezTo>
                        <a:pt x="1098247" y="1905000"/>
                        <a:pt x="977295" y="1792514"/>
                        <a:pt x="885371" y="1698171"/>
                      </a:cubicBezTo>
                      <a:cubicBezTo>
                        <a:pt x="793447" y="1603828"/>
                        <a:pt x="747485" y="1562704"/>
                        <a:pt x="667657" y="1451428"/>
                      </a:cubicBezTo>
                      <a:cubicBezTo>
                        <a:pt x="587829" y="1340152"/>
                        <a:pt x="486228" y="1173238"/>
                        <a:pt x="406400" y="1030514"/>
                      </a:cubicBezTo>
                      <a:cubicBezTo>
                        <a:pt x="326572" y="887790"/>
                        <a:pt x="244324" y="730553"/>
                        <a:pt x="188686" y="595086"/>
                      </a:cubicBezTo>
                      <a:cubicBezTo>
                        <a:pt x="133048" y="459619"/>
                        <a:pt x="104019" y="316895"/>
                        <a:pt x="72571" y="217714"/>
                      </a:cubicBezTo>
                      <a:cubicBezTo>
                        <a:pt x="41123" y="118533"/>
                        <a:pt x="20561" y="59266"/>
                        <a:pt x="0" y="0"/>
                      </a:cubicBezTo>
                    </a:path>
                  </a:pathLst>
                </a:custGeom>
                <a:noFill/>
                <a:ln w="127000">
                  <a:solidFill>
                    <a:srgbClr val="FF0000">
                      <a:alpha val="46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EA7C669A-9ED5-5345-92E6-DE8FE672EB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861" y="1717863"/>
                <a:ext cx="416708" cy="1534349"/>
              </a:xfrm>
              <a:prstGeom prst="line">
                <a:avLst/>
              </a:prstGeom>
              <a:ln w="127000">
                <a:solidFill>
                  <a:srgbClr val="00B050">
                    <a:alpha val="58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D95E7C01-BEB1-134B-9952-FA1ADF64ACC3}"/>
                </a:ext>
              </a:extLst>
            </p:cNvPr>
            <p:cNvSpPr/>
            <p:nvPr/>
          </p:nvSpPr>
          <p:spPr>
            <a:xfrm>
              <a:off x="3676207" y="2127560"/>
              <a:ext cx="1219200" cy="2017486"/>
            </a:xfrm>
            <a:custGeom>
              <a:avLst/>
              <a:gdLst>
                <a:gd name="connsiteX0" fmla="*/ 1219200 w 1219200"/>
                <a:gd name="connsiteY0" fmla="*/ 2017486 h 2017486"/>
                <a:gd name="connsiteX1" fmla="*/ 885371 w 1219200"/>
                <a:gd name="connsiteY1" fmla="*/ 1698171 h 2017486"/>
                <a:gd name="connsiteX2" fmla="*/ 667657 w 1219200"/>
                <a:gd name="connsiteY2" fmla="*/ 1451428 h 2017486"/>
                <a:gd name="connsiteX3" fmla="*/ 406400 w 1219200"/>
                <a:gd name="connsiteY3" fmla="*/ 1030514 h 2017486"/>
                <a:gd name="connsiteX4" fmla="*/ 188686 w 1219200"/>
                <a:gd name="connsiteY4" fmla="*/ 595086 h 2017486"/>
                <a:gd name="connsiteX5" fmla="*/ 72571 w 1219200"/>
                <a:gd name="connsiteY5" fmla="*/ 217714 h 2017486"/>
                <a:gd name="connsiteX6" fmla="*/ 0 w 1219200"/>
                <a:gd name="connsiteY6" fmla="*/ 0 h 2017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" h="2017486">
                  <a:moveTo>
                    <a:pt x="1219200" y="2017486"/>
                  </a:moveTo>
                  <a:cubicBezTo>
                    <a:pt x="1098247" y="1905000"/>
                    <a:pt x="977295" y="1792514"/>
                    <a:pt x="885371" y="1698171"/>
                  </a:cubicBezTo>
                  <a:cubicBezTo>
                    <a:pt x="793447" y="1603828"/>
                    <a:pt x="747485" y="1562704"/>
                    <a:pt x="667657" y="1451428"/>
                  </a:cubicBezTo>
                  <a:cubicBezTo>
                    <a:pt x="587829" y="1340152"/>
                    <a:pt x="486228" y="1173238"/>
                    <a:pt x="406400" y="1030514"/>
                  </a:cubicBezTo>
                  <a:cubicBezTo>
                    <a:pt x="326572" y="887790"/>
                    <a:pt x="244324" y="730553"/>
                    <a:pt x="188686" y="595086"/>
                  </a:cubicBezTo>
                  <a:cubicBezTo>
                    <a:pt x="133048" y="459619"/>
                    <a:pt x="104019" y="316895"/>
                    <a:pt x="72571" y="217714"/>
                  </a:cubicBezTo>
                  <a:cubicBezTo>
                    <a:pt x="41123" y="118533"/>
                    <a:pt x="20561" y="59266"/>
                    <a:pt x="0" y="0"/>
                  </a:cubicBezTo>
                </a:path>
              </a:pathLst>
            </a:custGeom>
            <a:noFill/>
            <a:ln w="127000">
              <a:solidFill>
                <a:schemeClr val="accent1"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2" descr="Phase Diagrams of Pure Substances">
            <a:extLst>
              <a:ext uri="{FF2B5EF4-FFF2-40B4-BE49-F238E27FC236}">
                <a16:creationId xmlns:a16="http://schemas.microsoft.com/office/drawing/2014/main" id="{6350B076-78C2-DC42-0DDF-C88AD6828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958" y="1506929"/>
            <a:ext cx="4044353" cy="323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131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C6EDB73-52A0-2D4C-8992-BD7B2D01ACE3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When the temperature is sub-critical (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sz="2400" b="1" dirty="0"/>
                  <a:t>), two phases (gas and liquid) are in equilibrium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C6EDB73-52A0-2D4C-8992-BD7B2D01AC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461665"/>
              </a:xfrm>
              <a:prstGeom prst="rect">
                <a:avLst/>
              </a:prstGeom>
              <a:blipFill>
                <a:blip r:embed="rId3"/>
                <a:stretch>
                  <a:fillRect l="-83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78D8CDA0-5935-9CFE-101E-60FE5B78A0FD}"/>
              </a:ext>
            </a:extLst>
          </p:cNvPr>
          <p:cNvGrpSpPr/>
          <p:nvPr/>
        </p:nvGrpSpPr>
        <p:grpSpPr>
          <a:xfrm>
            <a:off x="545331" y="3499198"/>
            <a:ext cx="2476533" cy="3181078"/>
            <a:chOff x="1522818" y="3536708"/>
            <a:chExt cx="2476533" cy="318107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6A75B63-AEB8-FDF1-810B-4C896ACC33F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22818" y="3536708"/>
              <a:ext cx="2476533" cy="3181078"/>
              <a:chOff x="1139340" y="2496081"/>
              <a:chExt cx="3156517" cy="4054511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498B070F-E007-498E-16D9-D4323B9DF452}"/>
                  </a:ext>
                </a:extLst>
              </p:cNvPr>
              <p:cNvGrpSpPr/>
              <p:nvPr/>
            </p:nvGrpSpPr>
            <p:grpSpPr>
              <a:xfrm>
                <a:off x="1139340" y="2496081"/>
                <a:ext cx="3156517" cy="3306132"/>
                <a:chOff x="1169015" y="1868552"/>
                <a:chExt cx="3156517" cy="3306132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69EE34BB-BF27-1A2C-B038-D1EB705848EB}"/>
                    </a:ext>
                  </a:extLst>
                </p:cNvPr>
                <p:cNvGrpSpPr/>
                <p:nvPr/>
              </p:nvGrpSpPr>
              <p:grpSpPr>
                <a:xfrm>
                  <a:off x="1169015" y="1868557"/>
                  <a:ext cx="976808" cy="3295547"/>
                  <a:chOff x="433910" y="1868557"/>
                  <a:chExt cx="976808" cy="3295547"/>
                </a:xfrm>
              </p:grpSpPr>
              <p:grpSp>
                <p:nvGrpSpPr>
                  <p:cNvPr id="22" name="Group 21">
                    <a:extLst>
                      <a:ext uri="{FF2B5EF4-FFF2-40B4-BE49-F238E27FC236}">
                        <a16:creationId xmlns:a16="http://schemas.microsoft.com/office/drawing/2014/main" id="{331C007A-6E80-C138-B989-A2F25AA22509}"/>
                      </a:ext>
                    </a:extLst>
                  </p:cNvPr>
                  <p:cNvGrpSpPr/>
                  <p:nvPr/>
                </p:nvGrpSpPr>
                <p:grpSpPr>
                  <a:xfrm>
                    <a:off x="433910" y="1868557"/>
                    <a:ext cx="793020" cy="3295547"/>
                    <a:chOff x="2470530" y="1868557"/>
                    <a:chExt cx="793020" cy="3295547"/>
                  </a:xfrm>
                </p:grpSpPr>
                <p:sp>
                  <p:nvSpPr>
                    <p:cNvPr id="24" name="Can 23">
                      <a:extLst>
                        <a:ext uri="{FF2B5EF4-FFF2-40B4-BE49-F238E27FC236}">
                          <a16:creationId xmlns:a16="http://schemas.microsoft.com/office/drawing/2014/main" id="{2D28E6EF-8C1B-F63F-AA8C-701372EFD6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0530" y="2820880"/>
                      <a:ext cx="793020" cy="438571"/>
                    </a:xfrm>
                    <a:prstGeom prst="can">
                      <a:avLst>
                        <a:gd name="adj" fmla="val 38571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" name="Can 24">
                      <a:extLst>
                        <a:ext uri="{FF2B5EF4-FFF2-40B4-BE49-F238E27FC236}">
                          <a16:creationId xmlns:a16="http://schemas.microsoft.com/office/drawing/2014/main" id="{FA6EC65B-3E7C-9F1B-CC0A-3F852D3016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0530" y="1868557"/>
                      <a:ext cx="793020" cy="3295547"/>
                    </a:xfrm>
                    <a:prstGeom prst="can">
                      <a:avLst>
                        <a:gd name="adj" fmla="val 15499"/>
                      </a:avLst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" name="Down Arrow 25">
                      <a:extLst>
                        <a:ext uri="{FF2B5EF4-FFF2-40B4-BE49-F238E27FC236}">
                          <a16:creationId xmlns:a16="http://schemas.microsoft.com/office/drawing/2014/main" id="{DF2A2138-1BF2-106E-01C0-7F7D732CE4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71028" y="2649695"/>
                      <a:ext cx="212242" cy="263249"/>
                    </a:xfrm>
                    <a:prstGeom prst="downArrow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2729299C-B542-95BF-4CBB-C3C599A49452}"/>
                      </a:ext>
                    </a:extLst>
                  </p:cNvPr>
                  <p:cNvSpPr txBox="1"/>
                  <p:nvPr/>
                </p:nvSpPr>
                <p:spPr>
                  <a:xfrm>
                    <a:off x="482581" y="3865267"/>
                    <a:ext cx="92813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gas</a:t>
                    </a:r>
                  </a:p>
                </p:txBody>
              </p:sp>
            </p:grp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1437486D-E6C3-36E9-CD99-63F7CB63003A}"/>
                    </a:ext>
                  </a:extLst>
                </p:cNvPr>
                <p:cNvGrpSpPr/>
                <p:nvPr/>
              </p:nvGrpSpPr>
              <p:grpSpPr>
                <a:xfrm>
                  <a:off x="2298294" y="1868552"/>
                  <a:ext cx="793021" cy="3295547"/>
                  <a:chOff x="2470529" y="1868557"/>
                  <a:chExt cx="793021" cy="3295547"/>
                </a:xfrm>
              </p:grpSpPr>
              <p:sp>
                <p:nvSpPr>
                  <p:cNvPr id="19" name="Can 18">
                    <a:extLst>
                      <a:ext uri="{FF2B5EF4-FFF2-40B4-BE49-F238E27FC236}">
                        <a16:creationId xmlns:a16="http://schemas.microsoft.com/office/drawing/2014/main" id="{325EB47B-03E6-4CC3-0080-79402A3903EC}"/>
                      </a:ext>
                    </a:extLst>
                  </p:cNvPr>
                  <p:cNvSpPr/>
                  <p:nvPr/>
                </p:nvSpPr>
                <p:spPr>
                  <a:xfrm>
                    <a:off x="2470530" y="3347356"/>
                    <a:ext cx="793020" cy="438571"/>
                  </a:xfrm>
                  <a:prstGeom prst="can">
                    <a:avLst>
                      <a:gd name="adj" fmla="val 38571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Can 19">
                    <a:extLst>
                      <a:ext uri="{FF2B5EF4-FFF2-40B4-BE49-F238E27FC236}">
                        <a16:creationId xmlns:a16="http://schemas.microsoft.com/office/drawing/2014/main" id="{D891D5C5-45F9-E9CC-3C11-7F56C8A83597}"/>
                      </a:ext>
                    </a:extLst>
                  </p:cNvPr>
                  <p:cNvSpPr/>
                  <p:nvPr/>
                </p:nvSpPr>
                <p:spPr>
                  <a:xfrm>
                    <a:off x="2470529" y="1868557"/>
                    <a:ext cx="793020" cy="3295547"/>
                  </a:xfrm>
                  <a:prstGeom prst="can">
                    <a:avLst>
                      <a:gd name="adj" fmla="val 15499"/>
                    </a:avLst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Down Arrow 20">
                    <a:extLst>
                      <a:ext uri="{FF2B5EF4-FFF2-40B4-BE49-F238E27FC236}">
                        <a16:creationId xmlns:a16="http://schemas.microsoft.com/office/drawing/2014/main" id="{F1FB48D0-3265-2D14-30BD-0EF94F6BB973}"/>
                      </a:ext>
                    </a:extLst>
                  </p:cNvPr>
                  <p:cNvSpPr/>
                  <p:nvPr/>
                </p:nvSpPr>
                <p:spPr>
                  <a:xfrm>
                    <a:off x="2771028" y="3148461"/>
                    <a:ext cx="212242" cy="263249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C8793B53-37FC-D58C-5707-6CFBA0A30467}"/>
                    </a:ext>
                  </a:extLst>
                </p:cNvPr>
                <p:cNvGrpSpPr/>
                <p:nvPr/>
              </p:nvGrpSpPr>
              <p:grpSpPr>
                <a:xfrm>
                  <a:off x="3397396" y="1868552"/>
                  <a:ext cx="928136" cy="3306132"/>
                  <a:chOff x="1559906" y="1868552"/>
                  <a:chExt cx="928136" cy="3306132"/>
                </a:xfrm>
              </p:grpSpPr>
              <p:sp>
                <p:nvSpPr>
                  <p:cNvPr id="10" name="Can 9">
                    <a:extLst>
                      <a:ext uri="{FF2B5EF4-FFF2-40B4-BE49-F238E27FC236}">
                        <a16:creationId xmlns:a16="http://schemas.microsoft.com/office/drawing/2014/main" id="{252035F8-A42E-48AA-066B-95136D293FE2}"/>
                      </a:ext>
                    </a:extLst>
                  </p:cNvPr>
                  <p:cNvSpPr/>
                  <p:nvPr/>
                </p:nvSpPr>
                <p:spPr>
                  <a:xfrm>
                    <a:off x="1598006" y="4469430"/>
                    <a:ext cx="793020" cy="705254"/>
                  </a:xfrm>
                  <a:prstGeom prst="can">
                    <a:avLst>
                      <a:gd name="adj" fmla="val 25860"/>
                    </a:avLst>
                  </a:prstGeom>
                  <a:solidFill>
                    <a:schemeClr val="accent1">
                      <a:alpha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1" name="Group 10">
                    <a:extLst>
                      <a:ext uri="{FF2B5EF4-FFF2-40B4-BE49-F238E27FC236}">
                        <a16:creationId xmlns:a16="http://schemas.microsoft.com/office/drawing/2014/main" id="{58B1D1AE-7493-465A-ACD4-BDDE30723309}"/>
                      </a:ext>
                    </a:extLst>
                  </p:cNvPr>
                  <p:cNvGrpSpPr/>
                  <p:nvPr/>
                </p:nvGrpSpPr>
                <p:grpSpPr>
                  <a:xfrm>
                    <a:off x="1597695" y="1868552"/>
                    <a:ext cx="793020" cy="3295547"/>
                    <a:chOff x="2470530" y="1868557"/>
                    <a:chExt cx="793020" cy="3295547"/>
                  </a:xfrm>
                </p:grpSpPr>
                <p:sp>
                  <p:nvSpPr>
                    <p:cNvPr id="13" name="Can 12">
                      <a:extLst>
                        <a:ext uri="{FF2B5EF4-FFF2-40B4-BE49-F238E27FC236}">
                          <a16:creationId xmlns:a16="http://schemas.microsoft.com/office/drawing/2014/main" id="{94BC475D-3A4B-26A8-AAB7-AE7116FFBD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0530" y="1868557"/>
                      <a:ext cx="793020" cy="3295547"/>
                    </a:xfrm>
                    <a:prstGeom prst="can">
                      <a:avLst>
                        <a:gd name="adj" fmla="val 15499"/>
                      </a:avLst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" name="Can 14">
                      <a:extLst>
                        <a:ext uri="{FF2B5EF4-FFF2-40B4-BE49-F238E27FC236}">
                          <a16:creationId xmlns:a16="http://schemas.microsoft.com/office/drawing/2014/main" id="{D279540C-E37B-4E09-A889-4A8992E761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0530" y="4212042"/>
                      <a:ext cx="793020" cy="438571"/>
                    </a:xfrm>
                    <a:prstGeom prst="can">
                      <a:avLst>
                        <a:gd name="adj" fmla="val 38571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4" name="Down Arrow 13">
                      <a:extLst>
                        <a:ext uri="{FF2B5EF4-FFF2-40B4-BE49-F238E27FC236}">
                          <a16:creationId xmlns:a16="http://schemas.microsoft.com/office/drawing/2014/main" id="{1279A04F-F376-9F96-A9C3-26BDA6A39C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71028" y="4059381"/>
                      <a:ext cx="212242" cy="263249"/>
                    </a:xfrm>
                    <a:prstGeom prst="downArrow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AEB3970B-9EF6-7CCC-B736-52ED137A643A}"/>
                      </a:ext>
                    </a:extLst>
                  </p:cNvPr>
                  <p:cNvSpPr txBox="1"/>
                  <p:nvPr/>
                </p:nvSpPr>
                <p:spPr>
                  <a:xfrm>
                    <a:off x="1559906" y="4647029"/>
                    <a:ext cx="928136" cy="3693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liquid</a:t>
                    </a:r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7588C43A-094E-30DB-5D73-FDEADDAA2A9A}"/>
                      </a:ext>
                    </a:extLst>
                  </p:cNvPr>
                  <p:cNvSpPr txBox="1"/>
                  <p:nvPr/>
                </p:nvSpPr>
                <p:spPr>
                  <a:xfrm>
                    <a:off x="1237212" y="5962167"/>
                    <a:ext cx="2564808" cy="5884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𝑟𝑖𝑡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7588C43A-094E-30DB-5D73-FDEADDAA2A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7212" y="5962167"/>
                    <a:ext cx="2564808" cy="58842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63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3873F7C-7364-7420-F837-5222C18F2EF9}"/>
                </a:ext>
              </a:extLst>
            </p:cNvPr>
            <p:cNvGrpSpPr/>
            <p:nvPr/>
          </p:nvGrpSpPr>
          <p:grpSpPr>
            <a:xfrm>
              <a:off x="2405148" y="5069078"/>
              <a:ext cx="777774" cy="1051679"/>
              <a:chOff x="2405148" y="5069078"/>
              <a:chExt cx="777774" cy="1051679"/>
            </a:xfrm>
          </p:grpSpPr>
          <p:sp>
            <p:nvSpPr>
              <p:cNvPr id="27" name="Can 26">
                <a:extLst>
                  <a:ext uri="{FF2B5EF4-FFF2-40B4-BE49-F238E27FC236}">
                    <a16:creationId xmlns:a16="http://schemas.microsoft.com/office/drawing/2014/main" id="{24B4A281-615E-B1D1-C856-3F2487781DCF}"/>
                  </a:ext>
                </a:extLst>
              </p:cNvPr>
              <p:cNvSpPr/>
              <p:nvPr/>
            </p:nvSpPr>
            <p:spPr>
              <a:xfrm>
                <a:off x="2405148" y="5907663"/>
                <a:ext cx="622186" cy="213094"/>
              </a:xfrm>
              <a:prstGeom prst="can">
                <a:avLst>
                  <a:gd name="adj" fmla="val 50000"/>
                </a:avLst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097E722-06D1-D8FF-01F6-736B6A7F8FA0}"/>
                  </a:ext>
                </a:extLst>
              </p:cNvPr>
              <p:cNvSpPr txBox="1"/>
              <p:nvPr/>
            </p:nvSpPr>
            <p:spPr>
              <a:xfrm>
                <a:off x="2454726" y="5069078"/>
                <a:ext cx="728196" cy="289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gas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D0EBAC9-D0A1-3466-5AA1-9A2063BB3EFF}"/>
                  </a:ext>
                </a:extLst>
              </p:cNvPr>
              <p:cNvSpPr txBox="1"/>
              <p:nvPr/>
            </p:nvSpPr>
            <p:spPr>
              <a:xfrm>
                <a:off x="69342" y="548940"/>
                <a:ext cx="11990135" cy="1863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/>
                  <a:t>Cylinder diagram (left)</a:t>
                </a:r>
                <a:r>
                  <a:rPr lang="en-US" sz="2200" dirty="0"/>
                  <a:t>: Below the critical temperature, isothermal compression results in </a:t>
                </a:r>
                <a:r>
                  <a:rPr lang="en-US" sz="2200" b="1" dirty="0"/>
                  <a:t>two phases </a:t>
                </a:r>
                <a:r>
                  <a:rPr lang="en-US" sz="2200" dirty="0"/>
                  <a:t>-- liquid and gas. The pressure in the chamber when both phases are present is known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𝑣𝑎𝑝</m:t>
                        </m:r>
                      </m:sub>
                    </m:sSub>
                  </m:oMath>
                </a14:m>
                <a:r>
                  <a:rPr lang="en-US" sz="2200" dirty="0"/>
                  <a:t>. </a:t>
                </a:r>
              </a:p>
              <a:p>
                <a:r>
                  <a:rPr lang="en-US" sz="2200" b="1" dirty="0"/>
                  <a:t>Indicator diagram (middle)</a:t>
                </a:r>
                <a:r>
                  <a:rPr lang="en-US" sz="2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𝑣𝑎𝑝</m:t>
                        </m:r>
                      </m:sub>
                    </m:sSub>
                  </m:oMath>
                </a14:m>
                <a:r>
                  <a:rPr lang="en-US" sz="2200" dirty="0"/>
                  <a:t> appears in </a:t>
                </a:r>
                <a:r>
                  <a:rPr lang="en-US" sz="2200" b="1" dirty="0"/>
                  <a:t>PV diagrams </a:t>
                </a:r>
                <a:r>
                  <a:rPr lang="en-US" sz="2200" dirty="0"/>
                  <a:t>as flat lines (between points </a:t>
                </a:r>
                <a:r>
                  <a:rPr lang="en-US" sz="2200" i="1" dirty="0"/>
                  <a:t>F</a:t>
                </a:r>
                <a:r>
                  <a:rPr lang="en-US" sz="2200" dirty="0"/>
                  <a:t> and </a:t>
                </a:r>
                <a:r>
                  <a:rPr lang="en-US" sz="2200" i="1" dirty="0"/>
                  <a:t>G</a:t>
                </a:r>
                <a:r>
                  <a:rPr lang="en-US" sz="2200" dirty="0"/>
                  <a:t>).</a:t>
                </a:r>
              </a:p>
              <a:p>
                <a:r>
                  <a:rPr lang="en-US" sz="2200" b="1" dirty="0"/>
                  <a:t>Phase diagram (right)</a:t>
                </a:r>
                <a:r>
                  <a:rPr lang="en-US" sz="2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𝑣𝑎𝑝</m:t>
                        </m:r>
                      </m:sub>
                    </m:sSub>
                  </m:oMath>
                </a14:m>
                <a:r>
                  <a:rPr lang="en-US" sz="2200" dirty="0"/>
                  <a:t> appears in </a:t>
                </a:r>
                <a:r>
                  <a:rPr lang="en-US" sz="2200" b="1" dirty="0"/>
                  <a:t>phase diagrams </a:t>
                </a:r>
                <a:r>
                  <a:rPr lang="en-US" sz="2200" dirty="0"/>
                  <a:t>as a line between liquid and vapor regions (from the </a:t>
                </a:r>
                <a:r>
                  <a:rPr lang="en-US" sz="2200" b="1" dirty="0"/>
                  <a:t>triple point </a:t>
                </a:r>
                <a:r>
                  <a:rPr lang="en-US" sz="2200" dirty="0"/>
                  <a:t>to the </a:t>
                </a:r>
                <a:r>
                  <a:rPr lang="en-US" sz="2200" b="1" dirty="0"/>
                  <a:t>critical point</a:t>
                </a:r>
                <a:r>
                  <a:rPr lang="en-US" sz="2200" dirty="0"/>
                  <a:t>).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D0EBAC9-D0A1-3466-5AA1-9A2063BB3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" y="548940"/>
                <a:ext cx="11990135" cy="1863395"/>
              </a:xfrm>
              <a:prstGeom prst="rect">
                <a:avLst/>
              </a:prstGeom>
              <a:blipFill>
                <a:blip r:embed="rId5"/>
                <a:stretch>
                  <a:fillRect l="-635" t="-2027" r="-741"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B82E5EB6-A96C-09D3-B3B0-972995888D34}"/>
              </a:ext>
            </a:extLst>
          </p:cNvPr>
          <p:cNvGrpSpPr>
            <a:grpSpLocks noChangeAspect="1"/>
          </p:cNvGrpSpPr>
          <p:nvPr/>
        </p:nvGrpSpPr>
        <p:grpSpPr>
          <a:xfrm>
            <a:off x="7356975" y="2615878"/>
            <a:ext cx="4807448" cy="4126383"/>
            <a:chOff x="7680409" y="2893492"/>
            <a:chExt cx="4484013" cy="384876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48B9138-CD40-309B-C22A-13196C25202E}"/>
                </a:ext>
              </a:extLst>
            </p:cNvPr>
            <p:cNvGrpSpPr/>
            <p:nvPr/>
          </p:nvGrpSpPr>
          <p:grpSpPr>
            <a:xfrm>
              <a:off x="7680409" y="2893492"/>
              <a:ext cx="4484013" cy="3848769"/>
              <a:chOff x="7911904" y="2534675"/>
              <a:chExt cx="4484013" cy="384876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187477E4-4E8A-A47C-A4A3-EB884BDF6FA1}"/>
                      </a:ext>
                    </a:extLst>
                  </p:cNvPr>
                  <p:cNvSpPr txBox="1"/>
                  <p:nvPr/>
                </p:nvSpPr>
                <p:spPr>
                  <a:xfrm>
                    <a:off x="7911904" y="3149402"/>
                    <a:ext cx="578328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187477E4-4E8A-A47C-A4A3-EB884BDF6F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11904" y="3149402"/>
                    <a:ext cx="578328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6AA1DD3D-4B53-0611-BFA6-592F76E3E919}"/>
                  </a:ext>
                </a:extLst>
              </p:cNvPr>
              <p:cNvGrpSpPr/>
              <p:nvPr/>
            </p:nvGrpSpPr>
            <p:grpSpPr>
              <a:xfrm>
                <a:off x="8490232" y="2534675"/>
                <a:ext cx="3905685" cy="3848769"/>
                <a:chOff x="8501807" y="2534675"/>
                <a:chExt cx="3905685" cy="3848769"/>
              </a:xfrm>
            </p:grpSpPr>
            <p:pic>
              <p:nvPicPr>
                <p:cNvPr id="31" name="Picture 2" descr="Image result for phase diagrams">
                  <a:extLst>
                    <a:ext uri="{FF2B5EF4-FFF2-40B4-BE49-F238E27FC236}">
                      <a16:creationId xmlns:a16="http://schemas.microsoft.com/office/drawing/2014/main" id="{71C1648D-1BE4-2682-4596-981B2E88303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773" b="5795"/>
                <a:stretch/>
              </p:blipFill>
              <p:spPr bwMode="auto">
                <a:xfrm>
                  <a:off x="8501807" y="2981745"/>
                  <a:ext cx="3341104" cy="29397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90DB121C-F0FE-4EF3-5CB9-4E9B6350E5E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896291" y="5921779"/>
                      <a:ext cx="91972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90DB121C-F0FE-4EF3-5CB9-4E9B6350E5E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96291" y="5921779"/>
                      <a:ext cx="919726" cy="46166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E377F2C6-C0F6-3F7E-5706-14D53820B027}"/>
                    </a:ext>
                  </a:extLst>
                </p:cNvPr>
                <p:cNvSpPr txBox="1"/>
                <p:nvPr/>
              </p:nvSpPr>
              <p:spPr>
                <a:xfrm>
                  <a:off x="9013704" y="2534675"/>
                  <a:ext cx="2074332" cy="4616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/>
                    <a:t>Phase diagram</a:t>
                  </a:r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C17C39B-8175-44FF-2F36-C78CB2095EA0}"/>
                    </a:ext>
                  </a:extLst>
                </p:cNvPr>
                <p:cNvSpPr txBox="1"/>
                <p:nvPr/>
              </p:nvSpPr>
              <p:spPr>
                <a:xfrm>
                  <a:off x="8805985" y="4832118"/>
                  <a:ext cx="704512" cy="60284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1"/>
                      </a:solidFill>
                    </a:rPr>
                    <a:t>triple point</a:t>
                  </a: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E7C3252-54AD-13D4-F435-180E95B1DBCD}"/>
                    </a:ext>
                  </a:extLst>
                </p:cNvPr>
                <p:cNvSpPr txBox="1"/>
                <p:nvPr/>
              </p:nvSpPr>
              <p:spPr>
                <a:xfrm>
                  <a:off x="11487767" y="3195460"/>
                  <a:ext cx="919725" cy="64633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critical point</a:t>
                  </a:r>
                </a:p>
              </p:txBody>
            </p:sp>
          </p:grpSp>
        </p:grp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B86FF3E-3058-6DBB-5C68-FA99BEC505E8}"/>
                </a:ext>
              </a:extLst>
            </p:cNvPr>
            <p:cNvSpPr/>
            <p:nvPr/>
          </p:nvSpPr>
          <p:spPr>
            <a:xfrm>
              <a:off x="9248171" y="5644404"/>
              <a:ext cx="138898" cy="137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F03FA61-FD8E-C67F-5FA0-4C620CFD7D6E}"/>
                </a:ext>
              </a:extLst>
            </p:cNvPr>
            <p:cNvSpPr/>
            <p:nvPr/>
          </p:nvSpPr>
          <p:spPr>
            <a:xfrm>
              <a:off x="11159920" y="4083752"/>
              <a:ext cx="138898" cy="13732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F17515E-CCFE-469B-D601-AC14BBD5ABD6}"/>
              </a:ext>
            </a:extLst>
          </p:cNvPr>
          <p:cNvGrpSpPr>
            <a:grpSpLocks noChangeAspect="1"/>
          </p:cNvGrpSpPr>
          <p:nvPr/>
        </p:nvGrpSpPr>
        <p:grpSpPr>
          <a:xfrm>
            <a:off x="3477198" y="2620083"/>
            <a:ext cx="3971289" cy="4052456"/>
            <a:chOff x="3210979" y="2123052"/>
            <a:chExt cx="4526423" cy="4618935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2DAAE4B-58AF-2CC9-A9FB-2DE4FAFBA9C4}"/>
                </a:ext>
              </a:extLst>
            </p:cNvPr>
            <p:cNvGrpSpPr/>
            <p:nvPr/>
          </p:nvGrpSpPr>
          <p:grpSpPr>
            <a:xfrm>
              <a:off x="3425859" y="2123052"/>
              <a:ext cx="4311543" cy="4533249"/>
              <a:chOff x="3425859" y="1764236"/>
              <a:chExt cx="4311543" cy="4533249"/>
            </a:xfrm>
          </p:grpSpPr>
          <p:pic>
            <p:nvPicPr>
              <p:cNvPr id="1026" name="Picture 2" descr="https://upload.wikimedia.org/wikipedia/commons/thumb/3/3e/Real_Gas_Isotherms.svg/709px-Real_Gas_Isotherms.svg.png">
                <a:extLst>
                  <a:ext uri="{FF2B5EF4-FFF2-40B4-BE49-F238E27FC236}">
                    <a16:creationId xmlns:a16="http://schemas.microsoft.com/office/drawing/2014/main" id="{E4307C13-CE43-A146-BE12-293CDBEF4DC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5859" y="2262355"/>
                <a:ext cx="4035130" cy="40351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BC3C39D-2BDC-2213-230E-761B5C5EF003}"/>
                  </a:ext>
                </a:extLst>
              </p:cNvPr>
              <p:cNvSpPr txBox="1"/>
              <p:nvPr/>
            </p:nvSpPr>
            <p:spPr>
              <a:xfrm>
                <a:off x="4262291" y="1764236"/>
                <a:ext cx="3475111" cy="52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Indicator diagram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94A2DD1E-DE7D-DFFB-D7EF-E2A63A48E957}"/>
                    </a:ext>
                  </a:extLst>
                </p:cNvPr>
                <p:cNvSpPr txBox="1"/>
                <p:nvPr/>
              </p:nvSpPr>
              <p:spPr>
                <a:xfrm>
                  <a:off x="3210979" y="2850871"/>
                  <a:ext cx="578328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94A2DD1E-DE7D-DFFB-D7EF-E2A63A48E9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0979" y="2850871"/>
                  <a:ext cx="578328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2A7BB329-668B-9DAE-540D-5EC37CB946E4}"/>
                    </a:ext>
                  </a:extLst>
                </p:cNvPr>
                <p:cNvSpPr txBox="1"/>
                <p:nvPr/>
              </p:nvSpPr>
              <p:spPr>
                <a:xfrm>
                  <a:off x="6883328" y="6280322"/>
                  <a:ext cx="578328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2A7BB329-668B-9DAE-540D-5EC37CB946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3328" y="6280322"/>
                  <a:ext cx="578328" cy="461665"/>
                </a:xfrm>
                <a:prstGeom prst="rect">
                  <a:avLst/>
                </a:prstGeom>
                <a:blipFill>
                  <a:blip r:embed="rId11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6E610BA0-78BA-9FBF-7015-0C723EEA934B}"/>
              </a:ext>
            </a:extLst>
          </p:cNvPr>
          <p:cNvSpPr txBox="1"/>
          <p:nvPr/>
        </p:nvSpPr>
        <p:spPr>
          <a:xfrm>
            <a:off x="249886" y="2620083"/>
            <a:ext cx="304891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Cylinder diagram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4B22562-B7E8-0BF9-73ED-1AA1E4B9AF54}"/>
              </a:ext>
            </a:extLst>
          </p:cNvPr>
          <p:cNvSpPr txBox="1"/>
          <p:nvPr/>
        </p:nvSpPr>
        <p:spPr>
          <a:xfrm>
            <a:off x="8321772" y="4443718"/>
            <a:ext cx="75532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solid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BED2326-4E3F-123D-BE24-B1ED75C868A7}"/>
              </a:ext>
            </a:extLst>
          </p:cNvPr>
          <p:cNvSpPr txBox="1"/>
          <p:nvPr/>
        </p:nvSpPr>
        <p:spPr>
          <a:xfrm>
            <a:off x="9562780" y="4654747"/>
            <a:ext cx="75532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liquid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1C2FF6F-4A42-335D-5577-AC21E54E7671}"/>
              </a:ext>
            </a:extLst>
          </p:cNvPr>
          <p:cNvSpPr txBox="1"/>
          <p:nvPr/>
        </p:nvSpPr>
        <p:spPr>
          <a:xfrm>
            <a:off x="9702825" y="5674446"/>
            <a:ext cx="75532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gas</a:t>
            </a:r>
          </a:p>
        </p:txBody>
      </p:sp>
    </p:spTree>
    <p:extLst>
      <p:ext uri="{BB962C8B-B14F-4D97-AF65-F5344CB8AC3E}">
        <p14:creationId xmlns:p14="http://schemas.microsoft.com/office/powerpoint/2010/main" val="1535983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6EE4CEF-CA4E-F843-9E8E-15E2EF30EA54}"/>
              </a:ext>
            </a:extLst>
          </p:cNvPr>
          <p:cNvGrpSpPr/>
          <p:nvPr/>
        </p:nvGrpSpPr>
        <p:grpSpPr>
          <a:xfrm>
            <a:off x="0" y="1034919"/>
            <a:ext cx="11941430" cy="5325711"/>
            <a:chOff x="-720439" y="314480"/>
            <a:chExt cx="11941430" cy="5325711"/>
          </a:xfrm>
        </p:grpSpPr>
        <p:pic>
          <p:nvPicPr>
            <p:cNvPr id="1026" name="Picture 2" descr="https://upload.wikimedia.org/wikipedia/commons/thumb/3/3e/Real_Gas_Isotherms.svg/709px-Real_Gas_Isotherms.svg.png">
              <a:extLst>
                <a:ext uri="{FF2B5EF4-FFF2-40B4-BE49-F238E27FC236}">
                  <a16:creationId xmlns:a16="http://schemas.microsoft.com/office/drawing/2014/main" id="{E4307C13-CE43-A146-BE12-293CDBEF4D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5280" y="314480"/>
              <a:ext cx="5325711" cy="5325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80CD595-EB98-6446-9CCF-131AD6957CD9}"/>
                    </a:ext>
                  </a:extLst>
                </p:cNvPr>
                <p:cNvSpPr txBox="1"/>
                <p:nvPr/>
              </p:nvSpPr>
              <p:spPr>
                <a:xfrm>
                  <a:off x="-720439" y="1450973"/>
                  <a:ext cx="6720722" cy="28845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2400" dirty="0"/>
                    <a:t>The </a:t>
                  </a:r>
                  <a:r>
                    <a:rPr lang="en-US" sz="2400" b="1" dirty="0"/>
                    <a:t>unphysical</a:t>
                  </a:r>
                  <a:r>
                    <a:rPr lang="en-US" sz="2400" dirty="0"/>
                    <a:t> (i.e., </a:t>
                  </a:r>
                  <a:r>
                    <a:rPr lang="en-US" sz="2400" b="1" dirty="0"/>
                    <a:t>impossible</a:t>
                  </a:r>
                  <a:r>
                    <a:rPr lang="en-US" sz="2400" dirty="0"/>
                    <a:t>) </a:t>
                  </a:r>
                  <a:r>
                    <a:rPr lang="en-US" sz="2400" b="1" dirty="0"/>
                    <a:t>loopy structure </a:t>
                  </a:r>
                  <a:r>
                    <a:rPr lang="en-US" sz="2400" dirty="0"/>
                    <a:t>between points </a:t>
                  </a:r>
                  <a:r>
                    <a:rPr lang="en-US" sz="2400" i="1" dirty="0"/>
                    <a:t>F</a:t>
                  </a:r>
                  <a:r>
                    <a:rPr lang="en-US" sz="2400" dirty="0"/>
                    <a:t> and </a:t>
                  </a:r>
                  <a:r>
                    <a:rPr lang="en-US" sz="2400" i="1" dirty="0"/>
                    <a:t>G</a:t>
                  </a:r>
                  <a:r>
                    <a:rPr lang="en-US" sz="2400" dirty="0"/>
                    <a:t> results from the fact that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𝑣𝑑𝑤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𝑛𝑅𝑇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𝑛𝑏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a14:m>
                  <a:r>
                    <a:rPr lang="en-US" sz="2400" dirty="0"/>
                    <a:t> is an algebraic formula that can’t reproduce the kinks at </a:t>
                  </a:r>
                  <a:r>
                    <a:rPr lang="en-US" sz="2400" i="1" dirty="0"/>
                    <a:t>F</a:t>
                  </a:r>
                  <a:r>
                    <a:rPr lang="en-US" sz="2400" dirty="0"/>
                    <a:t> and </a:t>
                  </a:r>
                  <a:r>
                    <a:rPr lang="en-US" sz="2400" i="1" dirty="0"/>
                    <a:t>G</a:t>
                  </a:r>
                  <a:r>
                    <a:rPr lang="en-US" sz="2400" dirty="0"/>
                    <a:t>. 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2400" dirty="0"/>
                    <a:t>Maxwell tried “save” vdw theory by drawing in flat connecting lines. That’s called the </a:t>
                  </a:r>
                  <a:r>
                    <a:rPr lang="en-US" sz="2400" b="1" dirty="0"/>
                    <a:t>Maxwell</a:t>
                  </a:r>
                  <a:r>
                    <a:rPr lang="en-US" sz="2400" dirty="0"/>
                    <a:t> </a:t>
                  </a:r>
                  <a:r>
                    <a:rPr lang="en-US" sz="2400" b="1" dirty="0"/>
                    <a:t>Construction</a:t>
                  </a:r>
                  <a:r>
                    <a:rPr lang="en-US" sz="2400" dirty="0"/>
                    <a:t>.</a:t>
                  </a: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80CD595-EB98-6446-9CCF-131AD6957C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20439" y="1450973"/>
                  <a:ext cx="6720722" cy="2884508"/>
                </a:xfrm>
                <a:prstGeom prst="rect">
                  <a:avLst/>
                </a:prstGeom>
                <a:blipFill>
                  <a:blip r:embed="rId3"/>
                  <a:stretch>
                    <a:fillRect l="-1323" t="-1316" r="-945" b="-3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8C6EDB73-52A0-2D4C-8992-BD7B2D01ACE3}"/>
              </a:ext>
            </a:extLst>
          </p:cNvPr>
          <p:cNvSpPr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2400" b="1" dirty="0"/>
              <a:t>How Maxwell tried to save vdw theory in the 2-phase region</a:t>
            </a:r>
          </a:p>
        </p:txBody>
      </p:sp>
    </p:spTree>
    <p:extLst>
      <p:ext uri="{BB962C8B-B14F-4D97-AF65-F5344CB8AC3E}">
        <p14:creationId xmlns:p14="http://schemas.microsoft.com/office/powerpoint/2010/main" val="574756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F803145-024B-8645-B00C-DD6B224FC72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626" y="-6416"/>
                <a:ext cx="10515600" cy="509999"/>
              </a:xfrm>
              <a:solidFill>
                <a:schemeClr val="accent2"/>
              </a:solidFill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</m:oMath>
                </a14:m>
                <a:r>
                  <a:rPr lang="en-US" sz="2400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</m:oMath>
                </a14:m>
                <a:r>
                  <a:rPr lang="en-US" sz="2400" b="1" dirty="0"/>
                  <a:t>, </a:t>
                </a:r>
                <a:r>
                  <a:rPr lang="en-US" sz="2400" b="1" dirty="0">
                    <a:latin typeface="+mn-lt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</m:oMath>
                </a14:m>
                <a:r>
                  <a:rPr lang="en-US" sz="2400" b="1" dirty="0">
                    <a:latin typeface="+mn-lt"/>
                  </a:rPr>
                  <a:t>, and their relationship to </a:t>
                </a:r>
                <a:r>
                  <a:rPr lang="en-US" sz="2400" b="1" dirty="0" err="1">
                    <a:latin typeface="+mn-lt"/>
                  </a:rPr>
                  <a:t>vdw’s</a:t>
                </a:r>
                <a:r>
                  <a:rPr lang="en-US" sz="2400" b="1" dirty="0">
                    <a:latin typeface="+mn-lt"/>
                  </a:rPr>
                  <a:t> parameters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F803145-024B-8645-B00C-DD6B224FC7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626" y="-6416"/>
                <a:ext cx="10515600" cy="509999"/>
              </a:xfrm>
              <a:blipFill>
                <a:blip r:embed="rId2"/>
                <a:stretch>
                  <a:fillRect l="-121" t="-4878"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CDCD6C37-65B2-614A-AEEB-4ADB9E870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290" y="644241"/>
            <a:ext cx="6299185" cy="47243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2994DD16-5358-3FA6-EB4D-8A125E4C8E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5941" y="1292087"/>
                <a:ext cx="5948600" cy="379674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dirty="0">
                    <a:latin typeface="+mn-lt"/>
                  </a:rPr>
                  <a:t>The critical isotherm has an inflection point:</a:t>
                </a:r>
              </a:p>
              <a:p>
                <a:endParaRPr lang="en-US" sz="2400" dirty="0">
                  <a:latin typeface="+mn-lt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+mn-lt"/>
                  </a:rPr>
                  <a:t>   </a:t>
                </a:r>
                <a:r>
                  <a:rPr lang="en-US" sz="2400" dirty="0">
                    <a:latin typeface="+mn-lt"/>
                  </a:rPr>
                  <a:t>and. </a:t>
                </a:r>
                <a:r>
                  <a:rPr lang="en-US" sz="2400" dirty="0">
                    <a:solidFill>
                      <a:srgbClr val="7030A0"/>
                    </a:solidFill>
                    <a:latin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>
                  <a:solidFill>
                    <a:srgbClr val="7030A0"/>
                  </a:solidFill>
                  <a:latin typeface="+mn-lt"/>
                </a:endParaRPr>
              </a:p>
              <a:p>
                <a:pPr algn="ctr"/>
                <a:endParaRPr lang="en-US" sz="2400" dirty="0">
                  <a:solidFill>
                    <a:srgbClr val="7030A0"/>
                  </a:solidFill>
                  <a:latin typeface="+mn-lt"/>
                </a:endParaRPr>
              </a:p>
              <a:p>
                <a:pPr algn="ctr"/>
                <a:endParaRPr lang="en-US" sz="2400" dirty="0">
                  <a:solidFill>
                    <a:srgbClr val="7030A0"/>
                  </a:solidFill>
                  <a:latin typeface="+mn-lt"/>
                </a:endParaRPr>
              </a:p>
              <a:p>
                <a:r>
                  <a:rPr lang="en-US" sz="2400" dirty="0">
                    <a:latin typeface="+mn-lt"/>
                  </a:rPr>
                  <a:t>We’ll be able to use these conditions to derive a prediction about the critical temperature, volume, and pressure of a gas from its vdw parameters! </a:t>
                </a:r>
              </a:p>
              <a:p>
                <a:endParaRPr lang="en-US" sz="2400" dirty="0">
                  <a:latin typeface="+mn-lt"/>
                </a:endParaRPr>
              </a:p>
              <a:p>
                <a:r>
                  <a:rPr lang="en-US" sz="2400" dirty="0">
                    <a:latin typeface="+mn-lt"/>
                  </a:rPr>
                  <a:t>This is what the CGI </a:t>
                </a:r>
                <a:r>
                  <a:rPr lang="en-US" sz="2400" b="1" dirty="0" err="1">
                    <a:latin typeface="+mn-lt"/>
                  </a:rPr>
                  <a:t>AnalyticalTcrit</a:t>
                </a:r>
                <a:r>
                  <a:rPr lang="en-US" sz="2400" dirty="0">
                    <a:latin typeface="+mn-lt"/>
                  </a:rPr>
                  <a:t> is all about.</a:t>
                </a:r>
                <a:endParaRPr lang="en-US" sz="2400" dirty="0">
                  <a:solidFill>
                    <a:srgbClr val="7030A0"/>
                  </a:solidFill>
                  <a:latin typeface="+mn-lt"/>
                </a:endParaRPr>
              </a:p>
              <a:p>
                <a:pPr algn="ctr"/>
                <a:endParaRPr lang="en-US" sz="2400" dirty="0">
                  <a:solidFill>
                    <a:srgbClr val="7030A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2994DD16-5358-3FA6-EB4D-8A125E4C8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941" y="1292087"/>
                <a:ext cx="5948600" cy="3796748"/>
              </a:xfrm>
              <a:prstGeom prst="rect">
                <a:avLst/>
              </a:prstGeom>
              <a:blipFill>
                <a:blip r:embed="rId4"/>
                <a:stretch>
                  <a:fillRect l="-1493" t="-12667" r="-1919" b="-5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0425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BA2816-DC48-2474-42F0-4AE0E63A3A2E}"/>
              </a:ext>
            </a:extLst>
          </p:cNvPr>
          <p:cNvSpPr txBox="1"/>
          <p:nvPr/>
        </p:nvSpPr>
        <p:spPr>
          <a:xfrm>
            <a:off x="0" y="0"/>
            <a:ext cx="11527184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Let’s get started with </a:t>
            </a:r>
            <a:r>
              <a:rPr lang="en-US" sz="2400" b="1" dirty="0" err="1"/>
              <a:t>AnalyticalTcrit</a:t>
            </a:r>
            <a:r>
              <a:rPr lang="en-US" sz="2400" b="1" dirty="0"/>
              <a:t> 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B5D601-D5B3-48B6-23AE-81AA482E8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03" y="762000"/>
            <a:ext cx="9645916" cy="2667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DB30A2-FAD0-F63A-90F4-218DA4EA9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500" y="3666066"/>
            <a:ext cx="6941266" cy="2667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22290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an 56">
            <a:extLst>
              <a:ext uri="{FF2B5EF4-FFF2-40B4-BE49-F238E27FC236}">
                <a16:creationId xmlns:a16="http://schemas.microsoft.com/office/drawing/2014/main" id="{0A00F0D4-BE11-F644-BC54-2AE917AF2190}"/>
              </a:ext>
            </a:extLst>
          </p:cNvPr>
          <p:cNvSpPr/>
          <p:nvPr/>
        </p:nvSpPr>
        <p:spPr>
          <a:xfrm>
            <a:off x="7419250" y="4199834"/>
            <a:ext cx="793020" cy="1576598"/>
          </a:xfrm>
          <a:prstGeom prst="can">
            <a:avLst>
              <a:gd name="adj" fmla="val 25860"/>
            </a:avLst>
          </a:prstGeom>
          <a:solidFill>
            <a:schemeClr val="accent1">
              <a:alpha val="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785F2A4-15D0-F646-9D70-5BDEEA1E8B11}"/>
              </a:ext>
            </a:extLst>
          </p:cNvPr>
          <p:cNvGrpSpPr/>
          <p:nvPr/>
        </p:nvGrpSpPr>
        <p:grpSpPr>
          <a:xfrm>
            <a:off x="683417" y="1580857"/>
            <a:ext cx="4386090" cy="4231940"/>
            <a:chOff x="683417" y="1580857"/>
            <a:chExt cx="4386090" cy="4231940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8491C5C1-5FE0-A24D-BAE7-974AEBDF9CE1}"/>
                </a:ext>
              </a:extLst>
            </p:cNvPr>
            <p:cNvGrpSpPr/>
            <p:nvPr/>
          </p:nvGrpSpPr>
          <p:grpSpPr>
            <a:xfrm>
              <a:off x="1139340" y="2496081"/>
              <a:ext cx="3240971" cy="3316716"/>
              <a:chOff x="1169015" y="1868552"/>
              <a:chExt cx="3240971" cy="3316716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25542074-D6C8-0244-825B-5AE5271620EF}"/>
                  </a:ext>
                </a:extLst>
              </p:cNvPr>
              <p:cNvGrpSpPr/>
              <p:nvPr/>
            </p:nvGrpSpPr>
            <p:grpSpPr>
              <a:xfrm>
                <a:off x="1169015" y="1868557"/>
                <a:ext cx="976808" cy="3295547"/>
                <a:chOff x="433910" y="1868557"/>
                <a:chExt cx="976808" cy="3295547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01911386-6185-4249-A23B-8594806CC756}"/>
                    </a:ext>
                  </a:extLst>
                </p:cNvPr>
                <p:cNvGrpSpPr/>
                <p:nvPr/>
              </p:nvGrpSpPr>
              <p:grpSpPr>
                <a:xfrm>
                  <a:off x="433910" y="1868557"/>
                  <a:ext cx="793020" cy="3295547"/>
                  <a:chOff x="2470530" y="1868557"/>
                  <a:chExt cx="793020" cy="3295547"/>
                </a:xfrm>
              </p:grpSpPr>
              <p:sp>
                <p:nvSpPr>
                  <p:cNvPr id="41" name="Can 40">
                    <a:extLst>
                      <a:ext uri="{FF2B5EF4-FFF2-40B4-BE49-F238E27FC236}">
                        <a16:creationId xmlns:a16="http://schemas.microsoft.com/office/drawing/2014/main" id="{D8BC20EF-9849-F14A-8DE5-3EC783CA1ADB}"/>
                      </a:ext>
                    </a:extLst>
                  </p:cNvPr>
                  <p:cNvSpPr/>
                  <p:nvPr/>
                </p:nvSpPr>
                <p:spPr>
                  <a:xfrm>
                    <a:off x="2470530" y="2820880"/>
                    <a:ext cx="793020" cy="438571"/>
                  </a:xfrm>
                  <a:prstGeom prst="can">
                    <a:avLst>
                      <a:gd name="adj" fmla="val 38571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Can 41">
                    <a:extLst>
                      <a:ext uri="{FF2B5EF4-FFF2-40B4-BE49-F238E27FC236}">
                        <a16:creationId xmlns:a16="http://schemas.microsoft.com/office/drawing/2014/main" id="{E0B74EF6-AA60-1548-8E51-924FF3DB5E7A}"/>
                      </a:ext>
                    </a:extLst>
                  </p:cNvPr>
                  <p:cNvSpPr/>
                  <p:nvPr/>
                </p:nvSpPr>
                <p:spPr>
                  <a:xfrm>
                    <a:off x="2470530" y="1868557"/>
                    <a:ext cx="793020" cy="3295547"/>
                  </a:xfrm>
                  <a:prstGeom prst="can">
                    <a:avLst>
                      <a:gd name="adj" fmla="val 15499"/>
                    </a:avLst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" name="Down Arrow 42">
                    <a:extLst>
                      <a:ext uri="{FF2B5EF4-FFF2-40B4-BE49-F238E27FC236}">
                        <a16:creationId xmlns:a16="http://schemas.microsoft.com/office/drawing/2014/main" id="{954ED917-8D26-1741-9588-A1FE42BE0AB1}"/>
                      </a:ext>
                    </a:extLst>
                  </p:cNvPr>
                  <p:cNvSpPr/>
                  <p:nvPr/>
                </p:nvSpPr>
                <p:spPr>
                  <a:xfrm>
                    <a:off x="2771028" y="2649695"/>
                    <a:ext cx="212242" cy="263249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1E4740E-BCB7-5E43-A28B-5B59F46F9DB7}"/>
                    </a:ext>
                  </a:extLst>
                </p:cNvPr>
                <p:cNvSpPr txBox="1"/>
                <p:nvPr/>
              </p:nvSpPr>
              <p:spPr>
                <a:xfrm>
                  <a:off x="482581" y="3865267"/>
                  <a:ext cx="9281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gas</a:t>
                  </a:r>
                </a:p>
              </p:txBody>
            </p: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1CF6FE2B-C1F6-C94E-B0A3-8FA2CDB5C689}"/>
                  </a:ext>
                </a:extLst>
              </p:cNvPr>
              <p:cNvGrpSpPr/>
              <p:nvPr/>
            </p:nvGrpSpPr>
            <p:grpSpPr>
              <a:xfrm>
                <a:off x="2298294" y="1868552"/>
                <a:ext cx="1071912" cy="3316716"/>
                <a:chOff x="1597695" y="1868552"/>
                <a:chExt cx="1071912" cy="3316716"/>
              </a:xfrm>
            </p:grpSpPr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E0E91AE3-B784-E74C-8677-12FF5F2A2644}"/>
                    </a:ext>
                  </a:extLst>
                </p:cNvPr>
                <p:cNvGrpSpPr/>
                <p:nvPr/>
              </p:nvGrpSpPr>
              <p:grpSpPr>
                <a:xfrm>
                  <a:off x="1597695" y="1868552"/>
                  <a:ext cx="1071912" cy="3295547"/>
                  <a:chOff x="433910" y="1868557"/>
                  <a:chExt cx="1071912" cy="3295547"/>
                </a:xfrm>
              </p:grpSpPr>
              <p:grpSp>
                <p:nvGrpSpPr>
                  <p:cNvPr id="48" name="Group 47">
                    <a:extLst>
                      <a:ext uri="{FF2B5EF4-FFF2-40B4-BE49-F238E27FC236}">
                        <a16:creationId xmlns:a16="http://schemas.microsoft.com/office/drawing/2014/main" id="{8A5387BA-5BCC-3047-95AB-E0646468A367}"/>
                      </a:ext>
                    </a:extLst>
                  </p:cNvPr>
                  <p:cNvGrpSpPr/>
                  <p:nvPr/>
                </p:nvGrpSpPr>
                <p:grpSpPr>
                  <a:xfrm>
                    <a:off x="433910" y="1868557"/>
                    <a:ext cx="793020" cy="3295547"/>
                    <a:chOff x="2470530" y="1868557"/>
                    <a:chExt cx="793020" cy="3295547"/>
                  </a:xfrm>
                </p:grpSpPr>
                <p:sp>
                  <p:nvSpPr>
                    <p:cNvPr id="50" name="Can 49">
                      <a:extLst>
                        <a:ext uri="{FF2B5EF4-FFF2-40B4-BE49-F238E27FC236}">
                          <a16:creationId xmlns:a16="http://schemas.microsoft.com/office/drawing/2014/main" id="{807EE12B-0072-3445-9401-8DC0FF07F1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0530" y="3319646"/>
                      <a:ext cx="793020" cy="438571"/>
                    </a:xfrm>
                    <a:prstGeom prst="can">
                      <a:avLst>
                        <a:gd name="adj" fmla="val 38571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" name="Can 50">
                      <a:extLst>
                        <a:ext uri="{FF2B5EF4-FFF2-40B4-BE49-F238E27FC236}">
                          <a16:creationId xmlns:a16="http://schemas.microsoft.com/office/drawing/2014/main" id="{34D9E0EB-C56F-254F-9E8E-4B31CE8100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0530" y="1868557"/>
                      <a:ext cx="793020" cy="3295547"/>
                    </a:xfrm>
                    <a:prstGeom prst="can">
                      <a:avLst>
                        <a:gd name="adj" fmla="val 15499"/>
                      </a:avLst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" name="Down Arrow 51">
                      <a:extLst>
                        <a:ext uri="{FF2B5EF4-FFF2-40B4-BE49-F238E27FC236}">
                          <a16:creationId xmlns:a16="http://schemas.microsoft.com/office/drawing/2014/main" id="{C419BA67-6910-B648-8B2A-1978CD1D34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71028" y="3148461"/>
                      <a:ext cx="212242" cy="263249"/>
                    </a:xfrm>
                    <a:prstGeom prst="downArrow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1076594B-8289-824E-9286-16EC3FDC7D6C}"/>
                      </a:ext>
                    </a:extLst>
                  </p:cNvPr>
                  <p:cNvSpPr txBox="1"/>
                  <p:nvPr/>
                </p:nvSpPr>
                <p:spPr>
                  <a:xfrm>
                    <a:off x="577685" y="4043789"/>
                    <a:ext cx="92813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gas</a:t>
                    </a:r>
                  </a:p>
                </p:txBody>
              </p:sp>
            </p:grp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DDF5D38-3FB2-8A4A-A01A-F631016E39C5}"/>
                    </a:ext>
                  </a:extLst>
                </p:cNvPr>
                <p:cNvSpPr txBox="1"/>
                <p:nvPr/>
              </p:nvSpPr>
              <p:spPr>
                <a:xfrm>
                  <a:off x="1644359" y="4815936"/>
                  <a:ext cx="9281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liquid</a:t>
                  </a:r>
                </a:p>
              </p:txBody>
            </p:sp>
            <p:sp>
              <p:nvSpPr>
                <p:cNvPr id="54" name="Can 53">
                  <a:extLst>
                    <a:ext uri="{FF2B5EF4-FFF2-40B4-BE49-F238E27FC236}">
                      <a16:creationId xmlns:a16="http://schemas.microsoft.com/office/drawing/2014/main" id="{12BBDEFF-D44C-314F-B1A2-BB67D6A960E6}"/>
                    </a:ext>
                  </a:extLst>
                </p:cNvPr>
                <p:cNvSpPr/>
                <p:nvPr/>
              </p:nvSpPr>
              <p:spPr>
                <a:xfrm>
                  <a:off x="1598006" y="4736112"/>
                  <a:ext cx="793020" cy="438571"/>
                </a:xfrm>
                <a:prstGeom prst="can">
                  <a:avLst>
                    <a:gd name="adj" fmla="val 38571"/>
                  </a:avLst>
                </a:prstGeom>
                <a:solidFill>
                  <a:schemeClr val="accent1">
                    <a:alpha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609B4E2E-F18F-A740-A6D0-916CBE15CB1F}"/>
                  </a:ext>
                </a:extLst>
              </p:cNvPr>
              <p:cNvGrpSpPr/>
              <p:nvPr/>
            </p:nvGrpSpPr>
            <p:grpSpPr>
              <a:xfrm>
                <a:off x="3435185" y="1868552"/>
                <a:ext cx="974801" cy="3316716"/>
                <a:chOff x="1597695" y="1868552"/>
                <a:chExt cx="974801" cy="3316716"/>
              </a:xfrm>
            </p:grpSpPr>
            <p:sp>
              <p:nvSpPr>
                <p:cNvPr id="59" name="Can 58">
                  <a:extLst>
                    <a:ext uri="{FF2B5EF4-FFF2-40B4-BE49-F238E27FC236}">
                      <a16:creationId xmlns:a16="http://schemas.microsoft.com/office/drawing/2014/main" id="{25FA3EAF-8C67-8D4D-B0ED-16619379E3C3}"/>
                    </a:ext>
                  </a:extLst>
                </p:cNvPr>
                <p:cNvSpPr/>
                <p:nvPr/>
              </p:nvSpPr>
              <p:spPr>
                <a:xfrm>
                  <a:off x="1598006" y="4469430"/>
                  <a:ext cx="793020" cy="705254"/>
                </a:xfrm>
                <a:prstGeom prst="can">
                  <a:avLst>
                    <a:gd name="adj" fmla="val 25860"/>
                  </a:avLst>
                </a:prstGeom>
                <a:solidFill>
                  <a:schemeClr val="accent1">
                    <a:alpha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569154AE-69FA-1349-BA04-58148B656F2F}"/>
                    </a:ext>
                  </a:extLst>
                </p:cNvPr>
                <p:cNvGrpSpPr/>
                <p:nvPr/>
              </p:nvGrpSpPr>
              <p:grpSpPr>
                <a:xfrm>
                  <a:off x="1597695" y="1868552"/>
                  <a:ext cx="793020" cy="3295547"/>
                  <a:chOff x="2470530" y="1868557"/>
                  <a:chExt cx="793020" cy="3295547"/>
                </a:xfrm>
              </p:grpSpPr>
              <p:sp>
                <p:nvSpPr>
                  <p:cNvPr id="62" name="Can 61">
                    <a:extLst>
                      <a:ext uri="{FF2B5EF4-FFF2-40B4-BE49-F238E27FC236}">
                        <a16:creationId xmlns:a16="http://schemas.microsoft.com/office/drawing/2014/main" id="{B8623419-5583-A84E-AF22-AFA5DEAF8B00}"/>
                      </a:ext>
                    </a:extLst>
                  </p:cNvPr>
                  <p:cNvSpPr/>
                  <p:nvPr/>
                </p:nvSpPr>
                <p:spPr>
                  <a:xfrm>
                    <a:off x="2470530" y="4212042"/>
                    <a:ext cx="793020" cy="438571"/>
                  </a:xfrm>
                  <a:prstGeom prst="can">
                    <a:avLst>
                      <a:gd name="adj" fmla="val 38571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" name="Can 62">
                    <a:extLst>
                      <a:ext uri="{FF2B5EF4-FFF2-40B4-BE49-F238E27FC236}">
                        <a16:creationId xmlns:a16="http://schemas.microsoft.com/office/drawing/2014/main" id="{216987FE-4162-7A4D-9982-7B1540BEA528}"/>
                      </a:ext>
                    </a:extLst>
                  </p:cNvPr>
                  <p:cNvSpPr/>
                  <p:nvPr/>
                </p:nvSpPr>
                <p:spPr>
                  <a:xfrm>
                    <a:off x="2470530" y="1868557"/>
                    <a:ext cx="793020" cy="3295547"/>
                  </a:xfrm>
                  <a:prstGeom prst="can">
                    <a:avLst>
                      <a:gd name="adj" fmla="val 15499"/>
                    </a:avLst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" name="Down Arrow 63">
                    <a:extLst>
                      <a:ext uri="{FF2B5EF4-FFF2-40B4-BE49-F238E27FC236}">
                        <a16:creationId xmlns:a16="http://schemas.microsoft.com/office/drawing/2014/main" id="{E888A141-D6BA-1B4B-BE23-81AE20326D6D}"/>
                      </a:ext>
                    </a:extLst>
                  </p:cNvPr>
                  <p:cNvSpPr/>
                  <p:nvPr/>
                </p:nvSpPr>
                <p:spPr>
                  <a:xfrm>
                    <a:off x="2771028" y="4027002"/>
                    <a:ext cx="212242" cy="263249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078B4BDF-72F2-5B4A-95BF-BB60EA72F779}"/>
                    </a:ext>
                  </a:extLst>
                </p:cNvPr>
                <p:cNvSpPr txBox="1"/>
                <p:nvPr/>
              </p:nvSpPr>
              <p:spPr>
                <a:xfrm>
                  <a:off x="1644359" y="4815936"/>
                  <a:ext cx="9281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liquid</a:t>
                  </a: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A42FA9F4-D7EE-B74E-BA68-FAE54AE566A6}"/>
                    </a:ext>
                  </a:extLst>
                </p:cNvPr>
                <p:cNvSpPr txBox="1"/>
                <p:nvPr/>
              </p:nvSpPr>
              <p:spPr>
                <a:xfrm>
                  <a:off x="683417" y="1580857"/>
                  <a:ext cx="438609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A42FA9F4-D7EE-B74E-BA68-FAE54AE566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417" y="1580857"/>
                  <a:ext cx="4386090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99062BD-D7CC-B54A-A979-DF490D1C6C45}"/>
              </a:ext>
            </a:extLst>
          </p:cNvPr>
          <p:cNvGrpSpPr/>
          <p:nvPr/>
        </p:nvGrpSpPr>
        <p:grpSpPr>
          <a:xfrm>
            <a:off x="5841086" y="1570271"/>
            <a:ext cx="4443731" cy="4231941"/>
            <a:chOff x="690454" y="1580856"/>
            <a:chExt cx="4443731" cy="4231941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1A3CC7DF-301C-1742-94E1-554E173E368A}"/>
                </a:ext>
              </a:extLst>
            </p:cNvPr>
            <p:cNvGrpSpPr/>
            <p:nvPr/>
          </p:nvGrpSpPr>
          <p:grpSpPr>
            <a:xfrm>
              <a:off x="1139340" y="2496081"/>
              <a:ext cx="3240971" cy="3316716"/>
              <a:chOff x="1169015" y="1868552"/>
              <a:chExt cx="3240971" cy="3316716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A92C6408-CB30-0F43-93C8-B61FD5C5254A}"/>
                  </a:ext>
                </a:extLst>
              </p:cNvPr>
              <p:cNvGrpSpPr/>
              <p:nvPr/>
            </p:nvGrpSpPr>
            <p:grpSpPr>
              <a:xfrm>
                <a:off x="1169015" y="1868557"/>
                <a:ext cx="976808" cy="3295547"/>
                <a:chOff x="433910" y="1868557"/>
                <a:chExt cx="976808" cy="3295547"/>
              </a:xfrm>
            </p:grpSpPr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19884290-9904-184D-A9EB-B697FEBD62E7}"/>
                    </a:ext>
                  </a:extLst>
                </p:cNvPr>
                <p:cNvGrpSpPr/>
                <p:nvPr/>
              </p:nvGrpSpPr>
              <p:grpSpPr>
                <a:xfrm>
                  <a:off x="433910" y="1868557"/>
                  <a:ext cx="793020" cy="3295547"/>
                  <a:chOff x="2470530" y="1868557"/>
                  <a:chExt cx="793020" cy="3295547"/>
                </a:xfrm>
              </p:grpSpPr>
              <p:sp>
                <p:nvSpPr>
                  <p:cNvPr id="91" name="Can 90">
                    <a:extLst>
                      <a:ext uri="{FF2B5EF4-FFF2-40B4-BE49-F238E27FC236}">
                        <a16:creationId xmlns:a16="http://schemas.microsoft.com/office/drawing/2014/main" id="{860A0A8D-2090-C54A-9BF1-3BD0B76E67C7}"/>
                      </a:ext>
                    </a:extLst>
                  </p:cNvPr>
                  <p:cNvSpPr/>
                  <p:nvPr/>
                </p:nvSpPr>
                <p:spPr>
                  <a:xfrm>
                    <a:off x="2470530" y="2820880"/>
                    <a:ext cx="793020" cy="438571"/>
                  </a:xfrm>
                  <a:prstGeom prst="can">
                    <a:avLst>
                      <a:gd name="adj" fmla="val 38571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" name="Can 91">
                    <a:extLst>
                      <a:ext uri="{FF2B5EF4-FFF2-40B4-BE49-F238E27FC236}">
                        <a16:creationId xmlns:a16="http://schemas.microsoft.com/office/drawing/2014/main" id="{0DEB4CD0-2814-814C-AD51-E23F5C7B9BB7}"/>
                      </a:ext>
                    </a:extLst>
                  </p:cNvPr>
                  <p:cNvSpPr/>
                  <p:nvPr/>
                </p:nvSpPr>
                <p:spPr>
                  <a:xfrm>
                    <a:off x="2470530" y="1868557"/>
                    <a:ext cx="793020" cy="3295547"/>
                  </a:xfrm>
                  <a:prstGeom prst="can">
                    <a:avLst>
                      <a:gd name="adj" fmla="val 15499"/>
                    </a:avLst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Down Arrow 92">
                    <a:extLst>
                      <a:ext uri="{FF2B5EF4-FFF2-40B4-BE49-F238E27FC236}">
                        <a16:creationId xmlns:a16="http://schemas.microsoft.com/office/drawing/2014/main" id="{9F1673CD-C332-7249-87F9-10FFA457111C}"/>
                      </a:ext>
                    </a:extLst>
                  </p:cNvPr>
                  <p:cNvSpPr/>
                  <p:nvPr/>
                </p:nvSpPr>
                <p:spPr>
                  <a:xfrm>
                    <a:off x="2771028" y="2649695"/>
                    <a:ext cx="212242" cy="263249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99AB14B5-0032-A74A-8F9B-30D132326CA7}"/>
                    </a:ext>
                  </a:extLst>
                </p:cNvPr>
                <p:cNvSpPr txBox="1"/>
                <p:nvPr/>
              </p:nvSpPr>
              <p:spPr>
                <a:xfrm>
                  <a:off x="482581" y="3865267"/>
                  <a:ext cx="9281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gas</a:t>
                  </a:r>
                </a:p>
              </p:txBody>
            </p: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566B8C13-844A-5248-A13C-4361F2D0E27E}"/>
                  </a:ext>
                </a:extLst>
              </p:cNvPr>
              <p:cNvGrpSpPr/>
              <p:nvPr/>
            </p:nvGrpSpPr>
            <p:grpSpPr>
              <a:xfrm>
                <a:off x="2298293" y="1868552"/>
                <a:ext cx="928137" cy="3295547"/>
                <a:chOff x="433909" y="1868557"/>
                <a:chExt cx="928137" cy="3295547"/>
              </a:xfrm>
            </p:grpSpPr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B8468CA6-F54A-8F4E-A999-093F5735991B}"/>
                    </a:ext>
                  </a:extLst>
                </p:cNvPr>
                <p:cNvGrpSpPr/>
                <p:nvPr/>
              </p:nvGrpSpPr>
              <p:grpSpPr>
                <a:xfrm>
                  <a:off x="433909" y="1868557"/>
                  <a:ext cx="793021" cy="3295547"/>
                  <a:chOff x="2470529" y="1868557"/>
                  <a:chExt cx="793021" cy="3295547"/>
                </a:xfrm>
              </p:grpSpPr>
              <p:sp>
                <p:nvSpPr>
                  <p:cNvPr id="86" name="Can 85">
                    <a:extLst>
                      <a:ext uri="{FF2B5EF4-FFF2-40B4-BE49-F238E27FC236}">
                        <a16:creationId xmlns:a16="http://schemas.microsoft.com/office/drawing/2014/main" id="{F3A63156-B0C7-B044-9E3D-6A1D4CC1377C}"/>
                      </a:ext>
                    </a:extLst>
                  </p:cNvPr>
                  <p:cNvSpPr/>
                  <p:nvPr/>
                </p:nvSpPr>
                <p:spPr>
                  <a:xfrm>
                    <a:off x="2470530" y="3347356"/>
                    <a:ext cx="793020" cy="438571"/>
                  </a:xfrm>
                  <a:prstGeom prst="can">
                    <a:avLst>
                      <a:gd name="adj" fmla="val 38571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" name="Can 86">
                    <a:extLst>
                      <a:ext uri="{FF2B5EF4-FFF2-40B4-BE49-F238E27FC236}">
                        <a16:creationId xmlns:a16="http://schemas.microsoft.com/office/drawing/2014/main" id="{933DB3EE-4A24-644A-9F5C-D2EF81C0A32E}"/>
                      </a:ext>
                    </a:extLst>
                  </p:cNvPr>
                  <p:cNvSpPr/>
                  <p:nvPr/>
                </p:nvSpPr>
                <p:spPr>
                  <a:xfrm>
                    <a:off x="2470529" y="1868557"/>
                    <a:ext cx="793020" cy="3295547"/>
                  </a:xfrm>
                  <a:prstGeom prst="can">
                    <a:avLst>
                      <a:gd name="adj" fmla="val 15499"/>
                    </a:avLst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" name="Down Arrow 87">
                    <a:extLst>
                      <a:ext uri="{FF2B5EF4-FFF2-40B4-BE49-F238E27FC236}">
                        <a16:creationId xmlns:a16="http://schemas.microsoft.com/office/drawing/2014/main" id="{08D02FD8-77AA-344C-9E9B-6511DCDBB989}"/>
                      </a:ext>
                    </a:extLst>
                  </p:cNvPr>
                  <p:cNvSpPr/>
                  <p:nvPr/>
                </p:nvSpPr>
                <p:spPr>
                  <a:xfrm>
                    <a:off x="2771028" y="3148461"/>
                    <a:ext cx="212242" cy="263249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BBA0839C-9C25-9E4F-8F87-C5DA817E8CFE}"/>
                    </a:ext>
                  </a:extLst>
                </p:cNvPr>
                <p:cNvSpPr txBox="1"/>
                <p:nvPr/>
              </p:nvSpPr>
              <p:spPr>
                <a:xfrm>
                  <a:off x="433909" y="3914196"/>
                  <a:ext cx="928137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Super-critical Gas/</a:t>
                  </a:r>
                </a:p>
                <a:p>
                  <a:r>
                    <a:rPr lang="en-US" dirty="0"/>
                    <a:t>Liquid</a:t>
                  </a:r>
                </a:p>
              </p:txBody>
            </p: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65BA6CFA-4CFD-604B-90BF-F6737427DAB0}"/>
                  </a:ext>
                </a:extLst>
              </p:cNvPr>
              <p:cNvGrpSpPr/>
              <p:nvPr/>
            </p:nvGrpSpPr>
            <p:grpSpPr>
              <a:xfrm>
                <a:off x="3435185" y="1868552"/>
                <a:ext cx="974801" cy="3316716"/>
                <a:chOff x="1597695" y="1868552"/>
                <a:chExt cx="974801" cy="3316716"/>
              </a:xfrm>
            </p:grpSpPr>
            <p:sp>
              <p:nvSpPr>
                <p:cNvPr id="77" name="Can 76">
                  <a:extLst>
                    <a:ext uri="{FF2B5EF4-FFF2-40B4-BE49-F238E27FC236}">
                      <a16:creationId xmlns:a16="http://schemas.microsoft.com/office/drawing/2014/main" id="{4AB4622B-B289-CF4D-9E70-56D5964F34AA}"/>
                    </a:ext>
                  </a:extLst>
                </p:cNvPr>
                <p:cNvSpPr/>
                <p:nvPr/>
              </p:nvSpPr>
              <p:spPr>
                <a:xfrm>
                  <a:off x="1598006" y="4469430"/>
                  <a:ext cx="793020" cy="705254"/>
                </a:xfrm>
                <a:prstGeom prst="can">
                  <a:avLst>
                    <a:gd name="adj" fmla="val 25860"/>
                  </a:avLst>
                </a:prstGeom>
                <a:solidFill>
                  <a:schemeClr val="accent1">
                    <a:alpha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8554B825-C3DA-CD4D-AA86-AFE23E54B5D2}"/>
                    </a:ext>
                  </a:extLst>
                </p:cNvPr>
                <p:cNvGrpSpPr/>
                <p:nvPr/>
              </p:nvGrpSpPr>
              <p:grpSpPr>
                <a:xfrm>
                  <a:off x="1597695" y="1868552"/>
                  <a:ext cx="793020" cy="3295547"/>
                  <a:chOff x="2470530" y="1868557"/>
                  <a:chExt cx="793020" cy="3295547"/>
                </a:xfrm>
              </p:grpSpPr>
              <p:sp>
                <p:nvSpPr>
                  <p:cNvPr id="79" name="Can 78">
                    <a:extLst>
                      <a:ext uri="{FF2B5EF4-FFF2-40B4-BE49-F238E27FC236}">
                        <a16:creationId xmlns:a16="http://schemas.microsoft.com/office/drawing/2014/main" id="{366CF1C6-079C-2C42-8275-D196A7804E0F}"/>
                      </a:ext>
                    </a:extLst>
                  </p:cNvPr>
                  <p:cNvSpPr/>
                  <p:nvPr/>
                </p:nvSpPr>
                <p:spPr>
                  <a:xfrm>
                    <a:off x="2470530" y="1868557"/>
                    <a:ext cx="793020" cy="3295547"/>
                  </a:xfrm>
                  <a:prstGeom prst="can">
                    <a:avLst>
                      <a:gd name="adj" fmla="val 15499"/>
                    </a:avLst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" name="Down Arrow 79">
                    <a:extLst>
                      <a:ext uri="{FF2B5EF4-FFF2-40B4-BE49-F238E27FC236}">
                        <a16:creationId xmlns:a16="http://schemas.microsoft.com/office/drawing/2014/main" id="{68F969D0-FD50-D94E-AEB3-E6C4C897B097}"/>
                      </a:ext>
                    </a:extLst>
                  </p:cNvPr>
                  <p:cNvSpPr/>
                  <p:nvPr/>
                </p:nvSpPr>
                <p:spPr>
                  <a:xfrm>
                    <a:off x="2771028" y="4027002"/>
                    <a:ext cx="212242" cy="263249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Can 77">
                    <a:extLst>
                      <a:ext uri="{FF2B5EF4-FFF2-40B4-BE49-F238E27FC236}">
                        <a16:creationId xmlns:a16="http://schemas.microsoft.com/office/drawing/2014/main" id="{6B2E92C8-73E8-604D-B399-802D4014B0FF}"/>
                      </a:ext>
                    </a:extLst>
                  </p:cNvPr>
                  <p:cNvSpPr/>
                  <p:nvPr/>
                </p:nvSpPr>
                <p:spPr>
                  <a:xfrm>
                    <a:off x="2470530" y="4212042"/>
                    <a:ext cx="793020" cy="438571"/>
                  </a:xfrm>
                  <a:prstGeom prst="can">
                    <a:avLst>
                      <a:gd name="adj" fmla="val 38571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ACD29315-947F-1243-8E8D-6BA75342DE1A}"/>
                    </a:ext>
                  </a:extLst>
                </p:cNvPr>
                <p:cNvSpPr txBox="1"/>
                <p:nvPr/>
              </p:nvSpPr>
              <p:spPr>
                <a:xfrm>
                  <a:off x="1644359" y="4815936"/>
                  <a:ext cx="9281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liquid</a:t>
                  </a: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EFACBF8E-009E-D249-8EF3-31A864C750EB}"/>
                    </a:ext>
                  </a:extLst>
                </p:cNvPr>
                <p:cNvSpPr txBox="1"/>
                <p:nvPr/>
              </p:nvSpPr>
              <p:spPr>
                <a:xfrm>
                  <a:off x="690454" y="1580856"/>
                  <a:ext cx="444373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EFACBF8E-009E-D249-8EF3-31A864C750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454" y="1580856"/>
                  <a:ext cx="4443731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AADE09F1-1BC3-8649-81A7-D127E4A9A2C6}"/>
              </a:ext>
            </a:extLst>
          </p:cNvPr>
          <p:cNvSpPr/>
          <p:nvPr/>
        </p:nvSpPr>
        <p:spPr>
          <a:xfrm>
            <a:off x="744405" y="759663"/>
            <a:ext cx="84970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Isothermal compression below and above the critical temperature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B25B35-FDC6-EB2F-F435-0C38A76F73A9}"/>
              </a:ext>
            </a:extLst>
          </p:cNvPr>
          <p:cNvSpPr/>
          <p:nvPr/>
        </p:nvSpPr>
        <p:spPr>
          <a:xfrm>
            <a:off x="0" y="-5038"/>
            <a:ext cx="6868932" cy="461665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2400" b="1" dirty="0"/>
              <a:t>How you can tell if a gas is supercritical or subcritical</a:t>
            </a:r>
          </a:p>
        </p:txBody>
      </p:sp>
    </p:spTree>
    <p:extLst>
      <p:ext uri="{BB962C8B-B14F-4D97-AF65-F5344CB8AC3E}">
        <p14:creationId xmlns:p14="http://schemas.microsoft.com/office/powerpoint/2010/main" val="1365146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C6EDB73-52A0-2D4C-8992-BD7B2D01ACE3}"/>
              </a:ext>
            </a:extLst>
          </p:cNvPr>
          <p:cNvSpPr/>
          <p:nvPr/>
        </p:nvSpPr>
        <p:spPr>
          <a:xfrm>
            <a:off x="0" y="-5038"/>
            <a:ext cx="6868932" cy="461665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2400" b="1" dirty="0"/>
              <a:t>How you can tell if a gas is supercritical or subcritical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962B2B8-D8A6-6BBF-517D-C495C9B0D0C0}"/>
              </a:ext>
            </a:extLst>
          </p:cNvPr>
          <p:cNvGrpSpPr/>
          <p:nvPr/>
        </p:nvGrpSpPr>
        <p:grpSpPr>
          <a:xfrm>
            <a:off x="58912" y="712138"/>
            <a:ext cx="7567669" cy="5915887"/>
            <a:chOff x="1831435" y="683696"/>
            <a:chExt cx="7567669" cy="5915887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C3F44C4-3DF3-BFAB-8752-F24B175C2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31435" y="683696"/>
              <a:ext cx="7567669" cy="591588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DA89F5D4-83DF-B93D-033B-0307C054FDA8}"/>
                    </a:ext>
                  </a:extLst>
                </p:cNvPr>
                <p:cNvSpPr txBox="1"/>
                <p:nvPr/>
              </p:nvSpPr>
              <p:spPr>
                <a:xfrm>
                  <a:off x="4383202" y="2682197"/>
                  <a:ext cx="4654782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Never see a separation into “liquid” and “gas” when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DA89F5D4-83DF-B93D-033B-0307C054FD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3202" y="2682197"/>
                  <a:ext cx="4654782" cy="830997"/>
                </a:xfrm>
                <a:prstGeom prst="rect">
                  <a:avLst/>
                </a:prstGeom>
                <a:blipFill>
                  <a:blip r:embed="rId3"/>
                  <a:stretch>
                    <a:fillRect l="-1902" t="-6061" r="-1630" b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A3494C6-0D98-6147-584C-B7AA1E2FB0AF}"/>
              </a:ext>
            </a:extLst>
          </p:cNvPr>
          <p:cNvGrpSpPr>
            <a:grpSpLocks noChangeAspect="1"/>
          </p:cNvGrpSpPr>
          <p:nvPr/>
        </p:nvGrpSpPr>
        <p:grpSpPr>
          <a:xfrm>
            <a:off x="7823224" y="1155281"/>
            <a:ext cx="3486452" cy="3311982"/>
            <a:chOff x="690454" y="1580856"/>
            <a:chExt cx="4443731" cy="422135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FCD76D2-FEF7-B023-4BC2-1B0AD67833EB}"/>
                </a:ext>
              </a:extLst>
            </p:cNvPr>
            <p:cNvGrpSpPr/>
            <p:nvPr/>
          </p:nvGrpSpPr>
          <p:grpSpPr>
            <a:xfrm>
              <a:off x="1139340" y="2496081"/>
              <a:ext cx="3156517" cy="3306132"/>
              <a:chOff x="1169015" y="1868552"/>
              <a:chExt cx="3156517" cy="330613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A60FDAF-4792-27E7-18C4-E6C5975DC747}"/>
                  </a:ext>
                </a:extLst>
              </p:cNvPr>
              <p:cNvGrpSpPr/>
              <p:nvPr/>
            </p:nvGrpSpPr>
            <p:grpSpPr>
              <a:xfrm>
                <a:off x="1169015" y="1868557"/>
                <a:ext cx="976808" cy="3295547"/>
                <a:chOff x="433910" y="1868557"/>
                <a:chExt cx="976808" cy="3295547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90F9E952-97BC-A8CD-D77B-C89813755600}"/>
                    </a:ext>
                  </a:extLst>
                </p:cNvPr>
                <p:cNvGrpSpPr/>
                <p:nvPr/>
              </p:nvGrpSpPr>
              <p:grpSpPr>
                <a:xfrm>
                  <a:off x="433910" y="1868557"/>
                  <a:ext cx="793020" cy="3295547"/>
                  <a:chOff x="2470530" y="1868557"/>
                  <a:chExt cx="793020" cy="3295547"/>
                </a:xfrm>
              </p:grpSpPr>
              <p:sp>
                <p:nvSpPr>
                  <p:cNvPr id="29" name="Can 28">
                    <a:extLst>
                      <a:ext uri="{FF2B5EF4-FFF2-40B4-BE49-F238E27FC236}">
                        <a16:creationId xmlns:a16="http://schemas.microsoft.com/office/drawing/2014/main" id="{921B7CA2-A114-AA2A-F1A4-C3D596A38D95}"/>
                      </a:ext>
                    </a:extLst>
                  </p:cNvPr>
                  <p:cNvSpPr/>
                  <p:nvPr/>
                </p:nvSpPr>
                <p:spPr>
                  <a:xfrm>
                    <a:off x="2470530" y="2820880"/>
                    <a:ext cx="793020" cy="438571"/>
                  </a:xfrm>
                  <a:prstGeom prst="can">
                    <a:avLst>
                      <a:gd name="adj" fmla="val 38571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Can 29">
                    <a:extLst>
                      <a:ext uri="{FF2B5EF4-FFF2-40B4-BE49-F238E27FC236}">
                        <a16:creationId xmlns:a16="http://schemas.microsoft.com/office/drawing/2014/main" id="{23CE2C1A-6624-9E21-4B80-DE6B920A485B}"/>
                      </a:ext>
                    </a:extLst>
                  </p:cNvPr>
                  <p:cNvSpPr/>
                  <p:nvPr/>
                </p:nvSpPr>
                <p:spPr>
                  <a:xfrm>
                    <a:off x="2470530" y="1868557"/>
                    <a:ext cx="793020" cy="3295547"/>
                  </a:xfrm>
                  <a:prstGeom prst="can">
                    <a:avLst>
                      <a:gd name="adj" fmla="val 15499"/>
                    </a:avLst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Down Arrow 30">
                    <a:extLst>
                      <a:ext uri="{FF2B5EF4-FFF2-40B4-BE49-F238E27FC236}">
                        <a16:creationId xmlns:a16="http://schemas.microsoft.com/office/drawing/2014/main" id="{95D09034-CEA0-AE75-CFAD-2F0E144B36FF}"/>
                      </a:ext>
                    </a:extLst>
                  </p:cNvPr>
                  <p:cNvSpPr/>
                  <p:nvPr/>
                </p:nvSpPr>
                <p:spPr>
                  <a:xfrm>
                    <a:off x="2771028" y="2649695"/>
                    <a:ext cx="212242" cy="263249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BFACE99-3C51-542F-63DA-0384BD08F014}"/>
                    </a:ext>
                  </a:extLst>
                </p:cNvPr>
                <p:cNvSpPr txBox="1"/>
                <p:nvPr/>
              </p:nvSpPr>
              <p:spPr>
                <a:xfrm>
                  <a:off x="482581" y="3865267"/>
                  <a:ext cx="9281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gas</a:t>
                  </a: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CD7F9E2-4AAE-411D-4BFD-BDE622D2C017}"/>
                  </a:ext>
                </a:extLst>
              </p:cNvPr>
              <p:cNvGrpSpPr/>
              <p:nvPr/>
            </p:nvGrpSpPr>
            <p:grpSpPr>
              <a:xfrm>
                <a:off x="2262534" y="1868552"/>
                <a:ext cx="928137" cy="3295547"/>
                <a:chOff x="398150" y="1868557"/>
                <a:chExt cx="928137" cy="3295547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34413666-59A3-0D0D-5D30-2C3EEF7719E1}"/>
                    </a:ext>
                  </a:extLst>
                </p:cNvPr>
                <p:cNvGrpSpPr/>
                <p:nvPr/>
              </p:nvGrpSpPr>
              <p:grpSpPr>
                <a:xfrm>
                  <a:off x="433909" y="1868557"/>
                  <a:ext cx="793021" cy="3295547"/>
                  <a:chOff x="2470529" y="1868557"/>
                  <a:chExt cx="793021" cy="3295547"/>
                </a:xfrm>
              </p:grpSpPr>
              <p:sp>
                <p:nvSpPr>
                  <p:cNvPr id="24" name="Can 23">
                    <a:extLst>
                      <a:ext uri="{FF2B5EF4-FFF2-40B4-BE49-F238E27FC236}">
                        <a16:creationId xmlns:a16="http://schemas.microsoft.com/office/drawing/2014/main" id="{FDA82652-2976-604D-CF8B-16AF500486F2}"/>
                      </a:ext>
                    </a:extLst>
                  </p:cNvPr>
                  <p:cNvSpPr/>
                  <p:nvPr/>
                </p:nvSpPr>
                <p:spPr>
                  <a:xfrm>
                    <a:off x="2470530" y="3347356"/>
                    <a:ext cx="793020" cy="438571"/>
                  </a:xfrm>
                  <a:prstGeom prst="can">
                    <a:avLst>
                      <a:gd name="adj" fmla="val 38571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Can 24">
                    <a:extLst>
                      <a:ext uri="{FF2B5EF4-FFF2-40B4-BE49-F238E27FC236}">
                        <a16:creationId xmlns:a16="http://schemas.microsoft.com/office/drawing/2014/main" id="{0C0C9738-57A6-E686-4FA7-633257D86DE9}"/>
                      </a:ext>
                    </a:extLst>
                  </p:cNvPr>
                  <p:cNvSpPr/>
                  <p:nvPr/>
                </p:nvSpPr>
                <p:spPr>
                  <a:xfrm>
                    <a:off x="2470529" y="1868557"/>
                    <a:ext cx="793020" cy="3295547"/>
                  </a:xfrm>
                  <a:prstGeom prst="can">
                    <a:avLst>
                      <a:gd name="adj" fmla="val 15499"/>
                    </a:avLst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Down Arrow 25">
                    <a:extLst>
                      <a:ext uri="{FF2B5EF4-FFF2-40B4-BE49-F238E27FC236}">
                        <a16:creationId xmlns:a16="http://schemas.microsoft.com/office/drawing/2014/main" id="{C3E8F31F-02E5-BBE6-D548-2BAA05F42ED8}"/>
                      </a:ext>
                    </a:extLst>
                  </p:cNvPr>
                  <p:cNvSpPr/>
                  <p:nvPr/>
                </p:nvSpPr>
                <p:spPr>
                  <a:xfrm>
                    <a:off x="2771028" y="3148461"/>
                    <a:ext cx="212242" cy="263249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2A2A7E3-1CCF-B4E2-2982-A25A07C74008}"/>
                    </a:ext>
                  </a:extLst>
                </p:cNvPr>
                <p:cNvSpPr txBox="1"/>
                <p:nvPr/>
              </p:nvSpPr>
              <p:spPr>
                <a:xfrm>
                  <a:off x="398150" y="3851349"/>
                  <a:ext cx="928137" cy="12160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Super-critical Gas/</a:t>
                  </a:r>
                </a:p>
                <a:p>
                  <a:r>
                    <a:rPr lang="en-US" sz="1400" dirty="0"/>
                    <a:t>Liquid</a:t>
                  </a: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E0A20EF8-7295-F443-8031-47E200C50561}"/>
                  </a:ext>
                </a:extLst>
              </p:cNvPr>
              <p:cNvGrpSpPr/>
              <p:nvPr/>
            </p:nvGrpSpPr>
            <p:grpSpPr>
              <a:xfrm>
                <a:off x="3397396" y="1868552"/>
                <a:ext cx="928136" cy="3306132"/>
                <a:chOff x="1559906" y="1868552"/>
                <a:chExt cx="928136" cy="3306132"/>
              </a:xfrm>
            </p:grpSpPr>
            <p:sp>
              <p:nvSpPr>
                <p:cNvPr id="16" name="Can 15">
                  <a:extLst>
                    <a:ext uri="{FF2B5EF4-FFF2-40B4-BE49-F238E27FC236}">
                      <a16:creationId xmlns:a16="http://schemas.microsoft.com/office/drawing/2014/main" id="{DC73757C-8698-D6C6-3D73-2279F1CC061D}"/>
                    </a:ext>
                  </a:extLst>
                </p:cNvPr>
                <p:cNvSpPr/>
                <p:nvPr/>
              </p:nvSpPr>
              <p:spPr>
                <a:xfrm>
                  <a:off x="1598006" y="4469430"/>
                  <a:ext cx="793020" cy="705254"/>
                </a:xfrm>
                <a:prstGeom prst="can">
                  <a:avLst>
                    <a:gd name="adj" fmla="val 25860"/>
                  </a:avLst>
                </a:prstGeom>
                <a:solidFill>
                  <a:schemeClr val="accent1">
                    <a:alpha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E6B7BF65-258E-A181-8FF1-AAED0ACAE685}"/>
                    </a:ext>
                  </a:extLst>
                </p:cNvPr>
                <p:cNvGrpSpPr/>
                <p:nvPr/>
              </p:nvGrpSpPr>
              <p:grpSpPr>
                <a:xfrm>
                  <a:off x="1597695" y="1868552"/>
                  <a:ext cx="793020" cy="3295547"/>
                  <a:chOff x="2470530" y="1868557"/>
                  <a:chExt cx="793020" cy="3295547"/>
                </a:xfrm>
              </p:grpSpPr>
              <p:sp>
                <p:nvSpPr>
                  <p:cNvPr id="19" name="Can 18">
                    <a:extLst>
                      <a:ext uri="{FF2B5EF4-FFF2-40B4-BE49-F238E27FC236}">
                        <a16:creationId xmlns:a16="http://schemas.microsoft.com/office/drawing/2014/main" id="{3BF86632-EBC9-8913-490B-6E907E352BD3}"/>
                      </a:ext>
                    </a:extLst>
                  </p:cNvPr>
                  <p:cNvSpPr/>
                  <p:nvPr/>
                </p:nvSpPr>
                <p:spPr>
                  <a:xfrm>
                    <a:off x="2470530" y="1868557"/>
                    <a:ext cx="793020" cy="3295547"/>
                  </a:xfrm>
                  <a:prstGeom prst="can">
                    <a:avLst>
                      <a:gd name="adj" fmla="val 15499"/>
                    </a:avLst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Down Arrow 19">
                    <a:extLst>
                      <a:ext uri="{FF2B5EF4-FFF2-40B4-BE49-F238E27FC236}">
                        <a16:creationId xmlns:a16="http://schemas.microsoft.com/office/drawing/2014/main" id="{9B8AB4C1-6CA8-9E42-5531-5926E6E2B72B}"/>
                      </a:ext>
                    </a:extLst>
                  </p:cNvPr>
                  <p:cNvSpPr/>
                  <p:nvPr/>
                </p:nvSpPr>
                <p:spPr>
                  <a:xfrm>
                    <a:off x="2771028" y="4027002"/>
                    <a:ext cx="212242" cy="263249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Can 20">
                    <a:extLst>
                      <a:ext uri="{FF2B5EF4-FFF2-40B4-BE49-F238E27FC236}">
                        <a16:creationId xmlns:a16="http://schemas.microsoft.com/office/drawing/2014/main" id="{D349020A-DA44-035E-A0D9-A7ACBA0B3C26}"/>
                      </a:ext>
                    </a:extLst>
                  </p:cNvPr>
                  <p:cNvSpPr/>
                  <p:nvPr/>
                </p:nvSpPr>
                <p:spPr>
                  <a:xfrm>
                    <a:off x="2470530" y="4212042"/>
                    <a:ext cx="793020" cy="438571"/>
                  </a:xfrm>
                  <a:prstGeom prst="can">
                    <a:avLst>
                      <a:gd name="adj" fmla="val 38571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1DE7DFF-FCC3-9358-2840-343A9CC3756A}"/>
                    </a:ext>
                  </a:extLst>
                </p:cNvPr>
                <p:cNvSpPr txBox="1"/>
                <p:nvPr/>
              </p:nvSpPr>
              <p:spPr>
                <a:xfrm>
                  <a:off x="1559906" y="4647029"/>
                  <a:ext cx="928136" cy="3693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liquid</a:t>
                  </a: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958DB5E-9D42-C6A6-D560-A5CFA4C25D6F}"/>
                    </a:ext>
                  </a:extLst>
                </p:cNvPr>
                <p:cNvSpPr txBox="1"/>
                <p:nvPr/>
              </p:nvSpPr>
              <p:spPr>
                <a:xfrm>
                  <a:off x="690454" y="1580856"/>
                  <a:ext cx="444373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EFACBF8E-009E-D249-8EF3-31A864C750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454" y="1580856"/>
                  <a:ext cx="4443731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4A608ED-F15B-F550-710F-B6D919ACDC8F}"/>
              </a:ext>
            </a:extLst>
          </p:cNvPr>
          <p:cNvCxnSpPr>
            <a:cxnSpLocks/>
          </p:cNvCxnSpPr>
          <p:nvPr/>
        </p:nvCxnSpPr>
        <p:spPr>
          <a:xfrm flipH="1">
            <a:off x="7036904" y="3265324"/>
            <a:ext cx="1138506" cy="2035546"/>
          </a:xfrm>
          <a:prstGeom prst="straightConnector1">
            <a:avLst/>
          </a:prstGeom>
          <a:ln w="38100">
            <a:solidFill>
              <a:schemeClr val="tx1">
                <a:alpha val="53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705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C3F44C4-3DF3-BFAB-8752-F24B175C2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2" y="712138"/>
            <a:ext cx="7567669" cy="591588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A3494C6-0D98-6147-584C-B7AA1E2FB0AF}"/>
              </a:ext>
            </a:extLst>
          </p:cNvPr>
          <p:cNvGrpSpPr>
            <a:grpSpLocks noChangeAspect="1"/>
          </p:cNvGrpSpPr>
          <p:nvPr/>
        </p:nvGrpSpPr>
        <p:grpSpPr>
          <a:xfrm>
            <a:off x="7823224" y="1155281"/>
            <a:ext cx="3486452" cy="3311982"/>
            <a:chOff x="690454" y="1580856"/>
            <a:chExt cx="4443731" cy="422135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FCD76D2-FEF7-B023-4BC2-1B0AD67833EB}"/>
                </a:ext>
              </a:extLst>
            </p:cNvPr>
            <p:cNvGrpSpPr/>
            <p:nvPr/>
          </p:nvGrpSpPr>
          <p:grpSpPr>
            <a:xfrm>
              <a:off x="1139340" y="2496081"/>
              <a:ext cx="3156517" cy="3306132"/>
              <a:chOff x="1169015" y="1868552"/>
              <a:chExt cx="3156517" cy="330613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A60FDAF-4792-27E7-18C4-E6C5975DC747}"/>
                  </a:ext>
                </a:extLst>
              </p:cNvPr>
              <p:cNvGrpSpPr/>
              <p:nvPr/>
            </p:nvGrpSpPr>
            <p:grpSpPr>
              <a:xfrm>
                <a:off x="1169015" y="1868557"/>
                <a:ext cx="976808" cy="3295547"/>
                <a:chOff x="433910" y="1868557"/>
                <a:chExt cx="976808" cy="3295547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90F9E952-97BC-A8CD-D77B-C89813755600}"/>
                    </a:ext>
                  </a:extLst>
                </p:cNvPr>
                <p:cNvGrpSpPr/>
                <p:nvPr/>
              </p:nvGrpSpPr>
              <p:grpSpPr>
                <a:xfrm>
                  <a:off x="433910" y="1868557"/>
                  <a:ext cx="793020" cy="3295547"/>
                  <a:chOff x="2470530" y="1868557"/>
                  <a:chExt cx="793020" cy="3295547"/>
                </a:xfrm>
              </p:grpSpPr>
              <p:sp>
                <p:nvSpPr>
                  <p:cNvPr id="29" name="Can 28">
                    <a:extLst>
                      <a:ext uri="{FF2B5EF4-FFF2-40B4-BE49-F238E27FC236}">
                        <a16:creationId xmlns:a16="http://schemas.microsoft.com/office/drawing/2014/main" id="{921B7CA2-A114-AA2A-F1A4-C3D596A38D95}"/>
                      </a:ext>
                    </a:extLst>
                  </p:cNvPr>
                  <p:cNvSpPr/>
                  <p:nvPr/>
                </p:nvSpPr>
                <p:spPr>
                  <a:xfrm>
                    <a:off x="2470530" y="2820880"/>
                    <a:ext cx="793020" cy="438571"/>
                  </a:xfrm>
                  <a:prstGeom prst="can">
                    <a:avLst>
                      <a:gd name="adj" fmla="val 38571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Can 29">
                    <a:extLst>
                      <a:ext uri="{FF2B5EF4-FFF2-40B4-BE49-F238E27FC236}">
                        <a16:creationId xmlns:a16="http://schemas.microsoft.com/office/drawing/2014/main" id="{23CE2C1A-6624-9E21-4B80-DE6B920A485B}"/>
                      </a:ext>
                    </a:extLst>
                  </p:cNvPr>
                  <p:cNvSpPr/>
                  <p:nvPr/>
                </p:nvSpPr>
                <p:spPr>
                  <a:xfrm>
                    <a:off x="2470530" y="1868557"/>
                    <a:ext cx="793020" cy="3295547"/>
                  </a:xfrm>
                  <a:prstGeom prst="can">
                    <a:avLst>
                      <a:gd name="adj" fmla="val 15499"/>
                    </a:avLst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Down Arrow 30">
                    <a:extLst>
                      <a:ext uri="{FF2B5EF4-FFF2-40B4-BE49-F238E27FC236}">
                        <a16:creationId xmlns:a16="http://schemas.microsoft.com/office/drawing/2014/main" id="{95D09034-CEA0-AE75-CFAD-2F0E144B36FF}"/>
                      </a:ext>
                    </a:extLst>
                  </p:cNvPr>
                  <p:cNvSpPr/>
                  <p:nvPr/>
                </p:nvSpPr>
                <p:spPr>
                  <a:xfrm>
                    <a:off x="2771028" y="2649695"/>
                    <a:ext cx="212242" cy="263249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BFACE99-3C51-542F-63DA-0384BD08F014}"/>
                    </a:ext>
                  </a:extLst>
                </p:cNvPr>
                <p:cNvSpPr txBox="1"/>
                <p:nvPr/>
              </p:nvSpPr>
              <p:spPr>
                <a:xfrm>
                  <a:off x="482581" y="3865267"/>
                  <a:ext cx="9281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gas</a:t>
                  </a: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CD7F9E2-4AAE-411D-4BFD-BDE622D2C017}"/>
                  </a:ext>
                </a:extLst>
              </p:cNvPr>
              <p:cNvGrpSpPr/>
              <p:nvPr/>
            </p:nvGrpSpPr>
            <p:grpSpPr>
              <a:xfrm>
                <a:off x="2262534" y="1868552"/>
                <a:ext cx="928137" cy="3295547"/>
                <a:chOff x="398150" y="1868557"/>
                <a:chExt cx="928137" cy="3295547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34413666-59A3-0D0D-5D30-2C3EEF7719E1}"/>
                    </a:ext>
                  </a:extLst>
                </p:cNvPr>
                <p:cNvGrpSpPr/>
                <p:nvPr/>
              </p:nvGrpSpPr>
              <p:grpSpPr>
                <a:xfrm>
                  <a:off x="433909" y="1868557"/>
                  <a:ext cx="793021" cy="3295547"/>
                  <a:chOff x="2470529" y="1868557"/>
                  <a:chExt cx="793021" cy="3295547"/>
                </a:xfrm>
              </p:grpSpPr>
              <p:sp>
                <p:nvSpPr>
                  <p:cNvPr id="24" name="Can 23">
                    <a:extLst>
                      <a:ext uri="{FF2B5EF4-FFF2-40B4-BE49-F238E27FC236}">
                        <a16:creationId xmlns:a16="http://schemas.microsoft.com/office/drawing/2014/main" id="{FDA82652-2976-604D-CF8B-16AF500486F2}"/>
                      </a:ext>
                    </a:extLst>
                  </p:cNvPr>
                  <p:cNvSpPr/>
                  <p:nvPr/>
                </p:nvSpPr>
                <p:spPr>
                  <a:xfrm>
                    <a:off x="2470530" y="3347356"/>
                    <a:ext cx="793020" cy="438571"/>
                  </a:xfrm>
                  <a:prstGeom prst="can">
                    <a:avLst>
                      <a:gd name="adj" fmla="val 38571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Can 24">
                    <a:extLst>
                      <a:ext uri="{FF2B5EF4-FFF2-40B4-BE49-F238E27FC236}">
                        <a16:creationId xmlns:a16="http://schemas.microsoft.com/office/drawing/2014/main" id="{0C0C9738-57A6-E686-4FA7-633257D86DE9}"/>
                      </a:ext>
                    </a:extLst>
                  </p:cNvPr>
                  <p:cNvSpPr/>
                  <p:nvPr/>
                </p:nvSpPr>
                <p:spPr>
                  <a:xfrm>
                    <a:off x="2470529" y="1868557"/>
                    <a:ext cx="793020" cy="3295547"/>
                  </a:xfrm>
                  <a:prstGeom prst="can">
                    <a:avLst>
                      <a:gd name="adj" fmla="val 15499"/>
                    </a:avLst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Down Arrow 25">
                    <a:extLst>
                      <a:ext uri="{FF2B5EF4-FFF2-40B4-BE49-F238E27FC236}">
                        <a16:creationId xmlns:a16="http://schemas.microsoft.com/office/drawing/2014/main" id="{C3E8F31F-02E5-BBE6-D548-2BAA05F42ED8}"/>
                      </a:ext>
                    </a:extLst>
                  </p:cNvPr>
                  <p:cNvSpPr/>
                  <p:nvPr/>
                </p:nvSpPr>
                <p:spPr>
                  <a:xfrm>
                    <a:off x="2771028" y="3148461"/>
                    <a:ext cx="212242" cy="263249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2A2A7E3-1CCF-B4E2-2982-A25A07C74008}"/>
                    </a:ext>
                  </a:extLst>
                </p:cNvPr>
                <p:cNvSpPr txBox="1"/>
                <p:nvPr/>
              </p:nvSpPr>
              <p:spPr>
                <a:xfrm>
                  <a:off x="398150" y="3851349"/>
                  <a:ext cx="928137" cy="12160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Super-critical Gas/</a:t>
                  </a:r>
                </a:p>
                <a:p>
                  <a:r>
                    <a:rPr lang="en-US" sz="1400" dirty="0"/>
                    <a:t>Liquid</a:t>
                  </a: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E0A20EF8-7295-F443-8031-47E200C50561}"/>
                  </a:ext>
                </a:extLst>
              </p:cNvPr>
              <p:cNvGrpSpPr/>
              <p:nvPr/>
            </p:nvGrpSpPr>
            <p:grpSpPr>
              <a:xfrm>
                <a:off x="3397396" y="1868552"/>
                <a:ext cx="928136" cy="3306132"/>
                <a:chOff x="1559906" y="1868552"/>
                <a:chExt cx="928136" cy="3306132"/>
              </a:xfrm>
            </p:grpSpPr>
            <p:sp>
              <p:nvSpPr>
                <p:cNvPr id="16" name="Can 15">
                  <a:extLst>
                    <a:ext uri="{FF2B5EF4-FFF2-40B4-BE49-F238E27FC236}">
                      <a16:creationId xmlns:a16="http://schemas.microsoft.com/office/drawing/2014/main" id="{DC73757C-8698-D6C6-3D73-2279F1CC061D}"/>
                    </a:ext>
                  </a:extLst>
                </p:cNvPr>
                <p:cNvSpPr/>
                <p:nvPr/>
              </p:nvSpPr>
              <p:spPr>
                <a:xfrm>
                  <a:off x="1598006" y="4469430"/>
                  <a:ext cx="793020" cy="705254"/>
                </a:xfrm>
                <a:prstGeom prst="can">
                  <a:avLst>
                    <a:gd name="adj" fmla="val 25860"/>
                  </a:avLst>
                </a:prstGeom>
                <a:solidFill>
                  <a:schemeClr val="accent1">
                    <a:alpha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E6B7BF65-258E-A181-8FF1-AAED0ACAE685}"/>
                    </a:ext>
                  </a:extLst>
                </p:cNvPr>
                <p:cNvGrpSpPr/>
                <p:nvPr/>
              </p:nvGrpSpPr>
              <p:grpSpPr>
                <a:xfrm>
                  <a:off x="1597695" y="1868552"/>
                  <a:ext cx="793020" cy="3295547"/>
                  <a:chOff x="2470530" y="1868557"/>
                  <a:chExt cx="793020" cy="3295547"/>
                </a:xfrm>
              </p:grpSpPr>
              <p:sp>
                <p:nvSpPr>
                  <p:cNvPr id="19" name="Can 18">
                    <a:extLst>
                      <a:ext uri="{FF2B5EF4-FFF2-40B4-BE49-F238E27FC236}">
                        <a16:creationId xmlns:a16="http://schemas.microsoft.com/office/drawing/2014/main" id="{3BF86632-EBC9-8913-490B-6E907E352BD3}"/>
                      </a:ext>
                    </a:extLst>
                  </p:cNvPr>
                  <p:cNvSpPr/>
                  <p:nvPr/>
                </p:nvSpPr>
                <p:spPr>
                  <a:xfrm>
                    <a:off x="2470530" y="1868557"/>
                    <a:ext cx="793020" cy="3295547"/>
                  </a:xfrm>
                  <a:prstGeom prst="can">
                    <a:avLst>
                      <a:gd name="adj" fmla="val 15499"/>
                    </a:avLst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Down Arrow 19">
                    <a:extLst>
                      <a:ext uri="{FF2B5EF4-FFF2-40B4-BE49-F238E27FC236}">
                        <a16:creationId xmlns:a16="http://schemas.microsoft.com/office/drawing/2014/main" id="{9B8AB4C1-6CA8-9E42-5531-5926E6E2B72B}"/>
                      </a:ext>
                    </a:extLst>
                  </p:cNvPr>
                  <p:cNvSpPr/>
                  <p:nvPr/>
                </p:nvSpPr>
                <p:spPr>
                  <a:xfrm>
                    <a:off x="2771028" y="4027002"/>
                    <a:ext cx="212242" cy="263249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Can 20">
                    <a:extLst>
                      <a:ext uri="{FF2B5EF4-FFF2-40B4-BE49-F238E27FC236}">
                        <a16:creationId xmlns:a16="http://schemas.microsoft.com/office/drawing/2014/main" id="{D349020A-DA44-035E-A0D9-A7ACBA0B3C26}"/>
                      </a:ext>
                    </a:extLst>
                  </p:cNvPr>
                  <p:cNvSpPr/>
                  <p:nvPr/>
                </p:nvSpPr>
                <p:spPr>
                  <a:xfrm>
                    <a:off x="2470530" y="4212042"/>
                    <a:ext cx="793020" cy="438571"/>
                  </a:xfrm>
                  <a:prstGeom prst="can">
                    <a:avLst>
                      <a:gd name="adj" fmla="val 38571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1DE7DFF-FCC3-9358-2840-343A9CC3756A}"/>
                    </a:ext>
                  </a:extLst>
                </p:cNvPr>
                <p:cNvSpPr txBox="1"/>
                <p:nvPr/>
              </p:nvSpPr>
              <p:spPr>
                <a:xfrm>
                  <a:off x="1559906" y="4647029"/>
                  <a:ext cx="928136" cy="3693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liquid</a:t>
                  </a: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958DB5E-9D42-C6A6-D560-A5CFA4C25D6F}"/>
                    </a:ext>
                  </a:extLst>
                </p:cNvPr>
                <p:cNvSpPr txBox="1"/>
                <p:nvPr/>
              </p:nvSpPr>
              <p:spPr>
                <a:xfrm>
                  <a:off x="690454" y="1580856"/>
                  <a:ext cx="444373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958DB5E-9D42-C6A6-D560-A5CFA4C25D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454" y="1580856"/>
                  <a:ext cx="4443731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275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A7A2E12-AD0D-BAEC-3F51-CF5E223B914E}"/>
              </a:ext>
            </a:extLst>
          </p:cNvPr>
          <p:cNvCxnSpPr>
            <a:cxnSpLocks/>
          </p:cNvCxnSpPr>
          <p:nvPr/>
        </p:nvCxnSpPr>
        <p:spPr>
          <a:xfrm flipH="1" flipV="1">
            <a:off x="1722783" y="1749287"/>
            <a:ext cx="8152659" cy="2570820"/>
          </a:xfrm>
          <a:prstGeom prst="straightConnector1">
            <a:avLst/>
          </a:prstGeom>
          <a:ln w="38100">
            <a:solidFill>
              <a:schemeClr val="tx1">
                <a:alpha val="53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324E07-580B-2CB1-AF74-42C71F5079FA}"/>
                  </a:ext>
                </a:extLst>
              </p:cNvPr>
              <p:cNvSpPr txBox="1"/>
              <p:nvPr/>
            </p:nvSpPr>
            <p:spPr>
              <a:xfrm>
                <a:off x="2610679" y="2710639"/>
                <a:ext cx="465478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Never see a separation into “liquid” and “gas” when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324E07-580B-2CB1-AF74-42C71F507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679" y="2710639"/>
                <a:ext cx="4654782" cy="830997"/>
              </a:xfrm>
              <a:prstGeom prst="rect">
                <a:avLst/>
              </a:prstGeom>
              <a:blipFill>
                <a:blip r:embed="rId4"/>
                <a:stretch>
                  <a:fillRect l="-1902" t="-6061" r="-1630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066BDCE8-A68C-A6D3-A659-80895A9A3C5C}"/>
              </a:ext>
            </a:extLst>
          </p:cNvPr>
          <p:cNvSpPr/>
          <p:nvPr/>
        </p:nvSpPr>
        <p:spPr>
          <a:xfrm>
            <a:off x="0" y="-5038"/>
            <a:ext cx="6868932" cy="461665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2400" b="1" dirty="0"/>
              <a:t>How you can tell if a gas is supercritical or subcritical</a:t>
            </a:r>
          </a:p>
        </p:txBody>
      </p:sp>
    </p:spTree>
    <p:extLst>
      <p:ext uri="{BB962C8B-B14F-4D97-AF65-F5344CB8AC3E}">
        <p14:creationId xmlns:p14="http://schemas.microsoft.com/office/powerpoint/2010/main" val="793499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C6EDB73-52A0-2D4C-8992-BD7B2D01ACE3}"/>
              </a:ext>
            </a:extLst>
          </p:cNvPr>
          <p:cNvSpPr/>
          <p:nvPr/>
        </p:nvSpPr>
        <p:spPr>
          <a:xfrm>
            <a:off x="0" y="-18290"/>
            <a:ext cx="3967625" cy="461665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2400" b="1" dirty="0"/>
              <a:t>Approaching </a:t>
            </a:r>
            <a:r>
              <a:rPr lang="en-US" sz="2400" b="1" dirty="0">
                <a:latin typeface="+mn-lt"/>
              </a:rPr>
              <a:t>𝑻</a:t>
            </a:r>
            <a:r>
              <a:rPr lang="en-US" sz="2400" b="1" baseline="-25000" dirty="0">
                <a:latin typeface="+mn-lt"/>
              </a:rPr>
              <a:t>𝒄</a:t>
            </a:r>
            <a:r>
              <a:rPr lang="en-US" sz="2400" b="1" baseline="-25000" dirty="0" err="1">
                <a:latin typeface="+mn-lt"/>
              </a:rPr>
              <a:t>rit</a:t>
            </a:r>
            <a:r>
              <a:rPr lang="en-US" sz="2400" b="1" dirty="0"/>
              <a:t> from above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962B2B8-D8A6-6BBF-517D-C495C9B0D0C0}"/>
              </a:ext>
            </a:extLst>
          </p:cNvPr>
          <p:cNvGrpSpPr/>
          <p:nvPr/>
        </p:nvGrpSpPr>
        <p:grpSpPr>
          <a:xfrm>
            <a:off x="58912" y="712138"/>
            <a:ext cx="7567669" cy="5915887"/>
            <a:chOff x="1831435" y="683696"/>
            <a:chExt cx="7567669" cy="5915887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C3F44C4-3DF3-BFAB-8752-F24B175C2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31435" y="683696"/>
              <a:ext cx="7567669" cy="5915887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A89F5D4-83DF-B93D-033B-0307C054FDA8}"/>
                </a:ext>
              </a:extLst>
            </p:cNvPr>
            <p:cNvSpPr txBox="1"/>
            <p:nvPr/>
          </p:nvSpPr>
          <p:spPr>
            <a:xfrm>
              <a:off x="4280919" y="2483221"/>
              <a:ext cx="469603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But there’s a hint of something afoot: along colder isotherms, P(V) gets flatter and flatter.</a:t>
              </a:r>
            </a:p>
          </p:txBody>
        </p:sp>
        <p:sp>
          <p:nvSpPr>
            <p:cNvPr id="4" name="Left Arrow 3">
              <a:extLst>
                <a:ext uri="{FF2B5EF4-FFF2-40B4-BE49-F238E27FC236}">
                  <a16:creationId xmlns:a16="http://schemas.microsoft.com/office/drawing/2014/main" id="{3ECD29E4-D810-40BE-6510-D00034CCCDC3}"/>
                </a:ext>
              </a:extLst>
            </p:cNvPr>
            <p:cNvSpPr/>
            <p:nvPr/>
          </p:nvSpPr>
          <p:spPr>
            <a:xfrm rot="18236975">
              <a:off x="4235928" y="4317403"/>
              <a:ext cx="583097" cy="409485"/>
            </a:xfrm>
            <a:prstGeom prst="leftArrow">
              <a:avLst/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A3494C6-0D98-6147-584C-B7AA1E2FB0AF}"/>
              </a:ext>
            </a:extLst>
          </p:cNvPr>
          <p:cNvGrpSpPr>
            <a:grpSpLocks noChangeAspect="1"/>
          </p:cNvGrpSpPr>
          <p:nvPr/>
        </p:nvGrpSpPr>
        <p:grpSpPr>
          <a:xfrm>
            <a:off x="7823224" y="1155281"/>
            <a:ext cx="3486452" cy="3311982"/>
            <a:chOff x="690454" y="1580856"/>
            <a:chExt cx="4443731" cy="422135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FCD76D2-FEF7-B023-4BC2-1B0AD67833EB}"/>
                </a:ext>
              </a:extLst>
            </p:cNvPr>
            <p:cNvGrpSpPr/>
            <p:nvPr/>
          </p:nvGrpSpPr>
          <p:grpSpPr>
            <a:xfrm>
              <a:off x="1139340" y="2496081"/>
              <a:ext cx="3156517" cy="3306132"/>
              <a:chOff x="1169015" y="1868552"/>
              <a:chExt cx="3156517" cy="330613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A60FDAF-4792-27E7-18C4-E6C5975DC747}"/>
                  </a:ext>
                </a:extLst>
              </p:cNvPr>
              <p:cNvGrpSpPr/>
              <p:nvPr/>
            </p:nvGrpSpPr>
            <p:grpSpPr>
              <a:xfrm>
                <a:off x="1169015" y="1868557"/>
                <a:ext cx="976808" cy="3295547"/>
                <a:chOff x="433910" y="1868557"/>
                <a:chExt cx="976808" cy="3295547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90F9E952-97BC-A8CD-D77B-C89813755600}"/>
                    </a:ext>
                  </a:extLst>
                </p:cNvPr>
                <p:cNvGrpSpPr/>
                <p:nvPr/>
              </p:nvGrpSpPr>
              <p:grpSpPr>
                <a:xfrm>
                  <a:off x="433910" y="1868557"/>
                  <a:ext cx="793020" cy="3295547"/>
                  <a:chOff x="2470530" y="1868557"/>
                  <a:chExt cx="793020" cy="3295547"/>
                </a:xfrm>
              </p:grpSpPr>
              <p:sp>
                <p:nvSpPr>
                  <p:cNvPr id="29" name="Can 28">
                    <a:extLst>
                      <a:ext uri="{FF2B5EF4-FFF2-40B4-BE49-F238E27FC236}">
                        <a16:creationId xmlns:a16="http://schemas.microsoft.com/office/drawing/2014/main" id="{921B7CA2-A114-AA2A-F1A4-C3D596A38D95}"/>
                      </a:ext>
                    </a:extLst>
                  </p:cNvPr>
                  <p:cNvSpPr/>
                  <p:nvPr/>
                </p:nvSpPr>
                <p:spPr>
                  <a:xfrm>
                    <a:off x="2470530" y="2820880"/>
                    <a:ext cx="793020" cy="438571"/>
                  </a:xfrm>
                  <a:prstGeom prst="can">
                    <a:avLst>
                      <a:gd name="adj" fmla="val 38571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Can 29">
                    <a:extLst>
                      <a:ext uri="{FF2B5EF4-FFF2-40B4-BE49-F238E27FC236}">
                        <a16:creationId xmlns:a16="http://schemas.microsoft.com/office/drawing/2014/main" id="{23CE2C1A-6624-9E21-4B80-DE6B920A485B}"/>
                      </a:ext>
                    </a:extLst>
                  </p:cNvPr>
                  <p:cNvSpPr/>
                  <p:nvPr/>
                </p:nvSpPr>
                <p:spPr>
                  <a:xfrm>
                    <a:off x="2470530" y="1868557"/>
                    <a:ext cx="793020" cy="3295547"/>
                  </a:xfrm>
                  <a:prstGeom prst="can">
                    <a:avLst>
                      <a:gd name="adj" fmla="val 15499"/>
                    </a:avLst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Down Arrow 30">
                    <a:extLst>
                      <a:ext uri="{FF2B5EF4-FFF2-40B4-BE49-F238E27FC236}">
                        <a16:creationId xmlns:a16="http://schemas.microsoft.com/office/drawing/2014/main" id="{95D09034-CEA0-AE75-CFAD-2F0E144B36FF}"/>
                      </a:ext>
                    </a:extLst>
                  </p:cNvPr>
                  <p:cNvSpPr/>
                  <p:nvPr/>
                </p:nvSpPr>
                <p:spPr>
                  <a:xfrm>
                    <a:off x="2771028" y="2649695"/>
                    <a:ext cx="212242" cy="263249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BFACE99-3C51-542F-63DA-0384BD08F014}"/>
                    </a:ext>
                  </a:extLst>
                </p:cNvPr>
                <p:cNvSpPr txBox="1"/>
                <p:nvPr/>
              </p:nvSpPr>
              <p:spPr>
                <a:xfrm>
                  <a:off x="482581" y="3865267"/>
                  <a:ext cx="9281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gas</a:t>
                  </a: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CD7F9E2-4AAE-411D-4BFD-BDE622D2C017}"/>
                  </a:ext>
                </a:extLst>
              </p:cNvPr>
              <p:cNvGrpSpPr/>
              <p:nvPr/>
            </p:nvGrpSpPr>
            <p:grpSpPr>
              <a:xfrm>
                <a:off x="2262534" y="1868552"/>
                <a:ext cx="928137" cy="3295547"/>
                <a:chOff x="398150" y="1868557"/>
                <a:chExt cx="928137" cy="3295547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34413666-59A3-0D0D-5D30-2C3EEF7719E1}"/>
                    </a:ext>
                  </a:extLst>
                </p:cNvPr>
                <p:cNvGrpSpPr/>
                <p:nvPr/>
              </p:nvGrpSpPr>
              <p:grpSpPr>
                <a:xfrm>
                  <a:off x="433909" y="1868557"/>
                  <a:ext cx="793021" cy="3295547"/>
                  <a:chOff x="2470529" y="1868557"/>
                  <a:chExt cx="793021" cy="3295547"/>
                </a:xfrm>
              </p:grpSpPr>
              <p:sp>
                <p:nvSpPr>
                  <p:cNvPr id="24" name="Can 23">
                    <a:extLst>
                      <a:ext uri="{FF2B5EF4-FFF2-40B4-BE49-F238E27FC236}">
                        <a16:creationId xmlns:a16="http://schemas.microsoft.com/office/drawing/2014/main" id="{FDA82652-2976-604D-CF8B-16AF500486F2}"/>
                      </a:ext>
                    </a:extLst>
                  </p:cNvPr>
                  <p:cNvSpPr/>
                  <p:nvPr/>
                </p:nvSpPr>
                <p:spPr>
                  <a:xfrm>
                    <a:off x="2470530" y="3347356"/>
                    <a:ext cx="793020" cy="438571"/>
                  </a:xfrm>
                  <a:prstGeom prst="can">
                    <a:avLst>
                      <a:gd name="adj" fmla="val 38571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Can 24">
                    <a:extLst>
                      <a:ext uri="{FF2B5EF4-FFF2-40B4-BE49-F238E27FC236}">
                        <a16:creationId xmlns:a16="http://schemas.microsoft.com/office/drawing/2014/main" id="{0C0C9738-57A6-E686-4FA7-633257D86DE9}"/>
                      </a:ext>
                    </a:extLst>
                  </p:cNvPr>
                  <p:cNvSpPr/>
                  <p:nvPr/>
                </p:nvSpPr>
                <p:spPr>
                  <a:xfrm>
                    <a:off x="2470529" y="1868557"/>
                    <a:ext cx="793020" cy="3295547"/>
                  </a:xfrm>
                  <a:prstGeom prst="can">
                    <a:avLst>
                      <a:gd name="adj" fmla="val 15499"/>
                    </a:avLst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Down Arrow 25">
                    <a:extLst>
                      <a:ext uri="{FF2B5EF4-FFF2-40B4-BE49-F238E27FC236}">
                        <a16:creationId xmlns:a16="http://schemas.microsoft.com/office/drawing/2014/main" id="{C3E8F31F-02E5-BBE6-D548-2BAA05F42ED8}"/>
                      </a:ext>
                    </a:extLst>
                  </p:cNvPr>
                  <p:cNvSpPr/>
                  <p:nvPr/>
                </p:nvSpPr>
                <p:spPr>
                  <a:xfrm>
                    <a:off x="2771028" y="3148461"/>
                    <a:ext cx="212242" cy="263249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2A2A7E3-1CCF-B4E2-2982-A25A07C74008}"/>
                    </a:ext>
                  </a:extLst>
                </p:cNvPr>
                <p:cNvSpPr txBox="1"/>
                <p:nvPr/>
              </p:nvSpPr>
              <p:spPr>
                <a:xfrm>
                  <a:off x="398150" y="3851349"/>
                  <a:ext cx="928137" cy="12160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Super-critical Gas/</a:t>
                  </a:r>
                </a:p>
                <a:p>
                  <a:r>
                    <a:rPr lang="en-US" sz="1400" dirty="0"/>
                    <a:t>Liquid</a:t>
                  </a: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E0A20EF8-7295-F443-8031-47E200C50561}"/>
                  </a:ext>
                </a:extLst>
              </p:cNvPr>
              <p:cNvGrpSpPr/>
              <p:nvPr/>
            </p:nvGrpSpPr>
            <p:grpSpPr>
              <a:xfrm>
                <a:off x="3397396" y="1868552"/>
                <a:ext cx="928136" cy="3306132"/>
                <a:chOff x="1559906" y="1868552"/>
                <a:chExt cx="928136" cy="3306132"/>
              </a:xfrm>
            </p:grpSpPr>
            <p:sp>
              <p:nvSpPr>
                <p:cNvPr id="16" name="Can 15">
                  <a:extLst>
                    <a:ext uri="{FF2B5EF4-FFF2-40B4-BE49-F238E27FC236}">
                      <a16:creationId xmlns:a16="http://schemas.microsoft.com/office/drawing/2014/main" id="{DC73757C-8698-D6C6-3D73-2279F1CC061D}"/>
                    </a:ext>
                  </a:extLst>
                </p:cNvPr>
                <p:cNvSpPr/>
                <p:nvPr/>
              </p:nvSpPr>
              <p:spPr>
                <a:xfrm>
                  <a:off x="1598006" y="4469430"/>
                  <a:ext cx="793020" cy="705254"/>
                </a:xfrm>
                <a:prstGeom prst="can">
                  <a:avLst>
                    <a:gd name="adj" fmla="val 25860"/>
                  </a:avLst>
                </a:prstGeom>
                <a:solidFill>
                  <a:schemeClr val="accent1">
                    <a:alpha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E6B7BF65-258E-A181-8FF1-AAED0ACAE685}"/>
                    </a:ext>
                  </a:extLst>
                </p:cNvPr>
                <p:cNvGrpSpPr/>
                <p:nvPr/>
              </p:nvGrpSpPr>
              <p:grpSpPr>
                <a:xfrm>
                  <a:off x="1597695" y="1868552"/>
                  <a:ext cx="793020" cy="3295547"/>
                  <a:chOff x="2470530" y="1868557"/>
                  <a:chExt cx="793020" cy="3295547"/>
                </a:xfrm>
              </p:grpSpPr>
              <p:sp>
                <p:nvSpPr>
                  <p:cNvPr id="19" name="Can 18">
                    <a:extLst>
                      <a:ext uri="{FF2B5EF4-FFF2-40B4-BE49-F238E27FC236}">
                        <a16:creationId xmlns:a16="http://schemas.microsoft.com/office/drawing/2014/main" id="{3BF86632-EBC9-8913-490B-6E907E352BD3}"/>
                      </a:ext>
                    </a:extLst>
                  </p:cNvPr>
                  <p:cNvSpPr/>
                  <p:nvPr/>
                </p:nvSpPr>
                <p:spPr>
                  <a:xfrm>
                    <a:off x="2470530" y="1868557"/>
                    <a:ext cx="793020" cy="3295547"/>
                  </a:xfrm>
                  <a:prstGeom prst="can">
                    <a:avLst>
                      <a:gd name="adj" fmla="val 15499"/>
                    </a:avLst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Down Arrow 19">
                    <a:extLst>
                      <a:ext uri="{FF2B5EF4-FFF2-40B4-BE49-F238E27FC236}">
                        <a16:creationId xmlns:a16="http://schemas.microsoft.com/office/drawing/2014/main" id="{9B8AB4C1-6CA8-9E42-5531-5926E6E2B72B}"/>
                      </a:ext>
                    </a:extLst>
                  </p:cNvPr>
                  <p:cNvSpPr/>
                  <p:nvPr/>
                </p:nvSpPr>
                <p:spPr>
                  <a:xfrm>
                    <a:off x="2771028" y="4027002"/>
                    <a:ext cx="212242" cy="263249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Can 20">
                    <a:extLst>
                      <a:ext uri="{FF2B5EF4-FFF2-40B4-BE49-F238E27FC236}">
                        <a16:creationId xmlns:a16="http://schemas.microsoft.com/office/drawing/2014/main" id="{D349020A-DA44-035E-A0D9-A7ACBA0B3C26}"/>
                      </a:ext>
                    </a:extLst>
                  </p:cNvPr>
                  <p:cNvSpPr/>
                  <p:nvPr/>
                </p:nvSpPr>
                <p:spPr>
                  <a:xfrm>
                    <a:off x="2470530" y="4212042"/>
                    <a:ext cx="793020" cy="438571"/>
                  </a:xfrm>
                  <a:prstGeom prst="can">
                    <a:avLst>
                      <a:gd name="adj" fmla="val 38571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1DE7DFF-FCC3-9358-2840-343A9CC3756A}"/>
                    </a:ext>
                  </a:extLst>
                </p:cNvPr>
                <p:cNvSpPr txBox="1"/>
                <p:nvPr/>
              </p:nvSpPr>
              <p:spPr>
                <a:xfrm>
                  <a:off x="1559906" y="4647029"/>
                  <a:ext cx="928136" cy="3693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liquid</a:t>
                  </a: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958DB5E-9D42-C6A6-D560-A5CFA4C25D6F}"/>
                    </a:ext>
                  </a:extLst>
                </p:cNvPr>
                <p:cNvSpPr txBox="1"/>
                <p:nvPr/>
              </p:nvSpPr>
              <p:spPr>
                <a:xfrm>
                  <a:off x="690454" y="1580856"/>
                  <a:ext cx="444373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958DB5E-9D42-C6A6-D560-A5CFA4C25D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454" y="1580856"/>
                  <a:ext cx="4443731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275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15273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6EE4CEF-CA4E-F843-9E8E-15E2EF30EA54}"/>
              </a:ext>
            </a:extLst>
          </p:cNvPr>
          <p:cNvGrpSpPr/>
          <p:nvPr/>
        </p:nvGrpSpPr>
        <p:grpSpPr>
          <a:xfrm>
            <a:off x="1121332" y="1220449"/>
            <a:ext cx="9349107" cy="5325711"/>
            <a:chOff x="400893" y="500010"/>
            <a:chExt cx="9349107" cy="532571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DFE88D5-45FE-DB4D-A6CE-6F80FD60F9BE}"/>
                </a:ext>
              </a:extLst>
            </p:cNvPr>
            <p:cNvGrpSpPr/>
            <p:nvPr/>
          </p:nvGrpSpPr>
          <p:grpSpPr>
            <a:xfrm>
              <a:off x="400893" y="1168106"/>
              <a:ext cx="5157225" cy="461665"/>
              <a:chOff x="1498477" y="5326396"/>
              <a:chExt cx="5157225" cy="46166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F1E7436B-C330-F04F-B13C-24F99989E365}"/>
                      </a:ext>
                    </a:extLst>
                  </p:cNvPr>
                  <p:cNvSpPr/>
                  <p:nvPr/>
                </p:nvSpPr>
                <p:spPr>
                  <a:xfrm>
                    <a:off x="1498477" y="5326396"/>
                    <a:ext cx="1119217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F1E7436B-C330-F04F-B13C-24F99989E36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98477" y="5326396"/>
                    <a:ext cx="1119217" cy="46166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1D12BC1D-0D9A-5D45-B910-946A61A377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17694" y="5557228"/>
                <a:ext cx="4038008" cy="1"/>
              </a:xfrm>
              <a:prstGeom prst="straightConnector1">
                <a:avLst/>
              </a:prstGeom>
              <a:ln w="635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F4431ED-31F9-2143-91EF-72B32C4CDB7F}"/>
                </a:ext>
              </a:extLst>
            </p:cNvPr>
            <p:cNvGrpSpPr/>
            <p:nvPr/>
          </p:nvGrpSpPr>
          <p:grpSpPr>
            <a:xfrm>
              <a:off x="877372" y="2161196"/>
              <a:ext cx="4561372" cy="461665"/>
              <a:chOff x="2144084" y="5326394"/>
              <a:chExt cx="4561372" cy="46166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C1CF74A5-65FA-F646-8D27-3E201AAA37BC}"/>
                      </a:ext>
                    </a:extLst>
                  </p:cNvPr>
                  <p:cNvSpPr/>
                  <p:nvPr/>
                </p:nvSpPr>
                <p:spPr>
                  <a:xfrm>
                    <a:off x="2144084" y="5326394"/>
                    <a:ext cx="111761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C1CF74A5-65FA-F646-8D27-3E201AAA37B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44084" y="5326394"/>
                    <a:ext cx="1117614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CE3D6936-54D9-5141-8F09-C2B9DF03B8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0740" y="5557227"/>
                <a:ext cx="3384716" cy="2"/>
              </a:xfrm>
              <a:prstGeom prst="straightConnector1">
                <a:avLst/>
              </a:prstGeom>
              <a:ln w="635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6" name="Picture 2" descr="https://upload.wikimedia.org/wikipedia/commons/thumb/3/3e/Real_Gas_Isotherms.svg/709px-Real_Gas_Isotherms.svg.png">
              <a:extLst>
                <a:ext uri="{FF2B5EF4-FFF2-40B4-BE49-F238E27FC236}">
                  <a16:creationId xmlns:a16="http://schemas.microsoft.com/office/drawing/2014/main" id="{E4307C13-CE43-A146-BE12-293CDBEF4D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4289" y="500010"/>
              <a:ext cx="5325711" cy="5325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8C6EDB73-52A0-2D4C-8992-BD7B2D01ACE3}"/>
              </a:ext>
            </a:extLst>
          </p:cNvPr>
          <p:cNvSpPr/>
          <p:nvPr/>
        </p:nvSpPr>
        <p:spPr>
          <a:xfrm>
            <a:off x="0" y="-5038"/>
            <a:ext cx="7974427" cy="461665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2400" b="1" dirty="0"/>
              <a:t>van der Waals formula actually does a good job when </a:t>
            </a:r>
            <a:r>
              <a:rPr lang="en-US" sz="2400" b="1" dirty="0">
                <a:latin typeface="+mn-lt"/>
              </a:rPr>
              <a:t>𝑻&gt;𝑻</a:t>
            </a:r>
            <a:r>
              <a:rPr lang="en-US" sz="2400" b="1" baseline="-25000" dirty="0">
                <a:latin typeface="+mn-lt"/>
              </a:rPr>
              <a:t>𝒄</a:t>
            </a:r>
            <a:r>
              <a:rPr lang="en-US" sz="2400" b="1" baseline="-25000" dirty="0" err="1">
                <a:latin typeface="+mn-lt"/>
              </a:rPr>
              <a:t>rit</a:t>
            </a:r>
            <a:r>
              <a:rPr lang="en-US" sz="2400" b="1" dirty="0">
                <a:latin typeface="+mn-lt"/>
              </a:rPr>
              <a:t> </a:t>
            </a:r>
            <a:endParaRPr lang="en-US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A551FD-F0C2-D24F-ADFD-BD9AF73B9039}"/>
              </a:ext>
            </a:extLst>
          </p:cNvPr>
          <p:cNvSpPr/>
          <p:nvPr/>
        </p:nvSpPr>
        <p:spPr>
          <a:xfrm>
            <a:off x="467314" y="608487"/>
            <a:ext cx="51957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Isothermal compression in a PV diagram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48F1DA0-0D67-76FD-298B-A72D4DDD4D51}"/>
                  </a:ext>
                </a:extLst>
              </p:cNvPr>
              <p:cNvSpPr txBox="1"/>
              <p:nvPr/>
            </p:nvSpPr>
            <p:spPr>
              <a:xfrm>
                <a:off x="390859" y="4566807"/>
                <a:ext cx="519136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Curved isotherms at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400" dirty="0"/>
                  <a:t> are (unphysical) predictions of vdw theory.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48F1DA0-0D67-76FD-298B-A72D4DDD4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859" y="4566807"/>
                <a:ext cx="5191364" cy="830997"/>
              </a:xfrm>
              <a:prstGeom prst="rect">
                <a:avLst/>
              </a:prstGeom>
              <a:blipFill>
                <a:blip r:embed="rId5"/>
                <a:stretch>
                  <a:fillRect l="-1707" t="-454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eft Arrow 2">
            <a:extLst>
              <a:ext uri="{FF2B5EF4-FFF2-40B4-BE49-F238E27FC236}">
                <a16:creationId xmlns:a16="http://schemas.microsoft.com/office/drawing/2014/main" id="{2B3235F5-F3C5-62B7-D596-103CA750D829}"/>
              </a:ext>
            </a:extLst>
          </p:cNvPr>
          <p:cNvSpPr/>
          <p:nvPr/>
        </p:nvSpPr>
        <p:spPr>
          <a:xfrm rot="18236975">
            <a:off x="6926121" y="3138558"/>
            <a:ext cx="583097" cy="409485"/>
          </a:xfrm>
          <a:prstGeom prst="leftArrow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BB8D46-D367-BAF5-33A6-EBE5B29AC662}"/>
              </a:ext>
            </a:extLst>
          </p:cNvPr>
          <p:cNvSpPr txBox="1"/>
          <p:nvPr/>
        </p:nvSpPr>
        <p:spPr>
          <a:xfrm rot="541320">
            <a:off x="8308946" y="4351482"/>
            <a:ext cx="1099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solidFill>
                  <a:srgbClr val="C00000"/>
                </a:solidFill>
              </a:rPr>
              <a:t>T</a:t>
            </a:r>
            <a:r>
              <a:rPr lang="en-US" sz="2400" i="1" baseline="-25000" dirty="0" err="1">
                <a:solidFill>
                  <a:srgbClr val="C00000"/>
                </a:solidFill>
              </a:rPr>
              <a:t>crit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225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58DAF46-9BFC-E04C-92C8-45D309C037BF}"/>
              </a:ext>
            </a:extLst>
          </p:cNvPr>
          <p:cNvGrpSpPr/>
          <p:nvPr/>
        </p:nvGrpSpPr>
        <p:grpSpPr>
          <a:xfrm>
            <a:off x="831368" y="405838"/>
            <a:ext cx="11061700" cy="5878157"/>
            <a:chOff x="831368" y="405838"/>
            <a:chExt cx="11061700" cy="587815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51201B7-23AE-2647-8A6C-344BF4FE5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1368" y="405838"/>
              <a:ext cx="11061700" cy="51435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54C5F2B-9765-C246-B161-D3D9A45B66E5}"/>
                </a:ext>
              </a:extLst>
            </p:cNvPr>
            <p:cNvSpPr txBox="1"/>
            <p:nvPr/>
          </p:nvSpPr>
          <p:spPr>
            <a:xfrm>
              <a:off x="2708476" y="5914663"/>
              <a:ext cx="7546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From </a:t>
              </a:r>
              <a:r>
                <a:rPr lang="en-US" dirty="0" err="1"/>
                <a:t>Berberberan</a:t>
              </a:r>
              <a:r>
                <a:rPr lang="en-US" dirty="0"/>
                <a:t>-Santos et al, 2008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D12EA70-B348-9D4B-82C7-B2064B04C78F}"/>
                    </a:ext>
                  </a:extLst>
                </p:cNvPr>
                <p:cNvSpPr txBox="1"/>
                <p:nvPr/>
              </p:nvSpPr>
              <p:spPr>
                <a:xfrm>
                  <a:off x="8931942" y="1215156"/>
                  <a:ext cx="2939970" cy="4001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D12EA70-B348-9D4B-82C7-B2064B04C7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1942" y="1215156"/>
                  <a:ext cx="2939970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097D244-4F28-D089-B4A4-BE1684DF7616}"/>
              </a:ext>
            </a:extLst>
          </p:cNvPr>
          <p:cNvSpPr/>
          <p:nvPr/>
        </p:nvSpPr>
        <p:spPr>
          <a:xfrm>
            <a:off x="2675" y="213"/>
            <a:ext cx="5482270" cy="461665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2400" b="1" dirty="0"/>
              <a:t>Every gas has its own critical temperature</a:t>
            </a:r>
          </a:p>
        </p:txBody>
      </p:sp>
    </p:spTree>
    <p:extLst>
      <p:ext uri="{BB962C8B-B14F-4D97-AF65-F5344CB8AC3E}">
        <p14:creationId xmlns:p14="http://schemas.microsoft.com/office/powerpoint/2010/main" val="3498226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58DAF46-9BFC-E04C-92C8-45D309C037BF}"/>
              </a:ext>
            </a:extLst>
          </p:cNvPr>
          <p:cNvGrpSpPr/>
          <p:nvPr/>
        </p:nvGrpSpPr>
        <p:grpSpPr>
          <a:xfrm>
            <a:off x="831368" y="405838"/>
            <a:ext cx="11061700" cy="5421672"/>
            <a:chOff x="831368" y="405838"/>
            <a:chExt cx="11061700" cy="542167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51201B7-23AE-2647-8A6C-344BF4FE5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1368" y="405838"/>
              <a:ext cx="11061700" cy="51435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54C5F2B-9765-C246-B161-D3D9A45B66E5}"/>
                </a:ext>
              </a:extLst>
            </p:cNvPr>
            <p:cNvSpPr txBox="1"/>
            <p:nvPr/>
          </p:nvSpPr>
          <p:spPr>
            <a:xfrm>
              <a:off x="2855233" y="5458178"/>
              <a:ext cx="7546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From </a:t>
              </a:r>
              <a:r>
                <a:rPr lang="en-US" dirty="0" err="1"/>
                <a:t>Berberberan</a:t>
              </a:r>
              <a:r>
                <a:rPr lang="en-US" dirty="0"/>
                <a:t>-Santos et al, 2008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D12EA70-B348-9D4B-82C7-B2064B04C78F}"/>
                    </a:ext>
                  </a:extLst>
                </p:cNvPr>
                <p:cNvSpPr txBox="1"/>
                <p:nvPr/>
              </p:nvSpPr>
              <p:spPr>
                <a:xfrm>
                  <a:off x="8931942" y="1215156"/>
                  <a:ext cx="2939970" cy="4001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D12EA70-B348-9D4B-82C7-B2064B04C7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1942" y="1215156"/>
                  <a:ext cx="2939970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097D244-4F28-D089-B4A4-BE1684DF7616}"/>
              </a:ext>
            </a:extLst>
          </p:cNvPr>
          <p:cNvSpPr/>
          <p:nvPr/>
        </p:nvSpPr>
        <p:spPr>
          <a:xfrm>
            <a:off x="2675" y="213"/>
            <a:ext cx="5482270" cy="461665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2400" b="1" dirty="0"/>
              <a:t>Every gas has its own critical temperature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23796BB-ED64-D2E6-A442-E9AD3131B72B}"/>
              </a:ext>
            </a:extLst>
          </p:cNvPr>
          <p:cNvSpPr/>
          <p:nvPr/>
        </p:nvSpPr>
        <p:spPr>
          <a:xfrm>
            <a:off x="1046922" y="1709531"/>
            <a:ext cx="6135756" cy="344556"/>
          </a:xfrm>
          <a:prstGeom prst="roundRect">
            <a:avLst/>
          </a:prstGeom>
          <a:solidFill>
            <a:schemeClr val="accent1">
              <a:alpha val="44000"/>
            </a:schemeClr>
          </a:solidFill>
          <a:ln>
            <a:solidFill>
              <a:schemeClr val="accent1">
                <a:shade val="50000"/>
                <a:alpha val="46775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3D95F5-9AB0-845B-EAA9-B3E05145BAF9}"/>
              </a:ext>
            </a:extLst>
          </p:cNvPr>
          <p:cNvSpPr txBox="1"/>
          <p:nvPr/>
        </p:nvSpPr>
        <p:spPr>
          <a:xfrm>
            <a:off x="831368" y="5896999"/>
            <a:ext cx="10671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  <a:r>
              <a:rPr lang="en-US" sz="2400" baseline="-25000" dirty="0"/>
              <a:t>2</a:t>
            </a:r>
            <a:r>
              <a:rPr lang="en-US" sz="2400" dirty="0"/>
              <a:t> molecules are </a:t>
            </a:r>
            <a:r>
              <a:rPr lang="en-US" sz="2400" b="1" dirty="0"/>
              <a:t>not very sticky</a:t>
            </a:r>
            <a:r>
              <a:rPr lang="en-US" sz="2400" dirty="0"/>
              <a:t>, so it’s hard to liquify H</a:t>
            </a:r>
            <a:r>
              <a:rPr lang="en-US" sz="2400" baseline="-25000" dirty="0"/>
              <a:t>2</a:t>
            </a:r>
            <a:r>
              <a:rPr lang="en-US" sz="2400" dirty="0"/>
              <a:t> gas =&gt; H</a:t>
            </a:r>
            <a:r>
              <a:rPr lang="en-US" sz="2400" baseline="-25000" dirty="0"/>
              <a:t>2</a:t>
            </a:r>
            <a:r>
              <a:rPr lang="en-US" sz="2400" dirty="0"/>
              <a:t> has a really </a:t>
            </a:r>
            <a:r>
              <a:rPr lang="en-US" sz="2400" b="1" dirty="0"/>
              <a:t>low</a:t>
            </a:r>
            <a:r>
              <a:rPr lang="en-US" sz="2400" dirty="0"/>
              <a:t> critical temperature.   </a:t>
            </a:r>
          </a:p>
        </p:txBody>
      </p:sp>
    </p:spTree>
    <p:extLst>
      <p:ext uri="{BB962C8B-B14F-4D97-AF65-F5344CB8AC3E}">
        <p14:creationId xmlns:p14="http://schemas.microsoft.com/office/powerpoint/2010/main" val="1586302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58DAF46-9BFC-E04C-92C8-45D309C037BF}"/>
              </a:ext>
            </a:extLst>
          </p:cNvPr>
          <p:cNvGrpSpPr/>
          <p:nvPr/>
        </p:nvGrpSpPr>
        <p:grpSpPr>
          <a:xfrm>
            <a:off x="831368" y="405838"/>
            <a:ext cx="11061700" cy="5421672"/>
            <a:chOff x="831368" y="405838"/>
            <a:chExt cx="11061700" cy="542167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51201B7-23AE-2647-8A6C-344BF4FE5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1368" y="405838"/>
              <a:ext cx="11061700" cy="51435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54C5F2B-9765-C246-B161-D3D9A45B66E5}"/>
                </a:ext>
              </a:extLst>
            </p:cNvPr>
            <p:cNvSpPr txBox="1"/>
            <p:nvPr/>
          </p:nvSpPr>
          <p:spPr>
            <a:xfrm>
              <a:off x="2855233" y="5458178"/>
              <a:ext cx="7546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From </a:t>
              </a:r>
              <a:r>
                <a:rPr lang="en-US" dirty="0" err="1"/>
                <a:t>Berberberan</a:t>
              </a:r>
              <a:r>
                <a:rPr lang="en-US" dirty="0"/>
                <a:t>-Santos et al, 2008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D12EA70-B348-9D4B-82C7-B2064B04C78F}"/>
                    </a:ext>
                  </a:extLst>
                </p:cNvPr>
                <p:cNvSpPr txBox="1"/>
                <p:nvPr/>
              </p:nvSpPr>
              <p:spPr>
                <a:xfrm>
                  <a:off x="8931942" y="1215156"/>
                  <a:ext cx="2939970" cy="4001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D12EA70-B348-9D4B-82C7-B2064B04C7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1942" y="1215156"/>
                  <a:ext cx="2939970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097D244-4F28-D089-B4A4-BE1684DF7616}"/>
              </a:ext>
            </a:extLst>
          </p:cNvPr>
          <p:cNvSpPr/>
          <p:nvPr/>
        </p:nvSpPr>
        <p:spPr>
          <a:xfrm>
            <a:off x="2675" y="213"/>
            <a:ext cx="5482270" cy="461665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2400" b="1" dirty="0"/>
              <a:t>Every gas has its own critical temperature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23796BB-ED64-D2E6-A442-E9AD3131B72B}"/>
              </a:ext>
            </a:extLst>
          </p:cNvPr>
          <p:cNvSpPr/>
          <p:nvPr/>
        </p:nvSpPr>
        <p:spPr>
          <a:xfrm>
            <a:off x="1113183" y="4119259"/>
            <a:ext cx="6135756" cy="664775"/>
          </a:xfrm>
          <a:prstGeom prst="roundRect">
            <a:avLst/>
          </a:prstGeom>
          <a:solidFill>
            <a:schemeClr val="accent1">
              <a:alpha val="44000"/>
            </a:schemeClr>
          </a:solidFill>
          <a:ln>
            <a:solidFill>
              <a:schemeClr val="accent1">
                <a:shade val="50000"/>
                <a:alpha val="46775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C201D3-BF08-065A-9B0B-55D415727F3D}"/>
              </a:ext>
            </a:extLst>
          </p:cNvPr>
          <p:cNvSpPr txBox="1"/>
          <p:nvPr/>
        </p:nvSpPr>
        <p:spPr>
          <a:xfrm>
            <a:off x="503582" y="5895586"/>
            <a:ext cx="113948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  <a:r>
              <a:rPr lang="en-US" sz="2400" baseline="-25000" dirty="0"/>
              <a:t>2</a:t>
            </a:r>
            <a:r>
              <a:rPr lang="en-US" sz="2400" dirty="0"/>
              <a:t>O and NH</a:t>
            </a:r>
            <a:r>
              <a:rPr lang="en-US" sz="2400" baseline="-25000" dirty="0"/>
              <a:t>3</a:t>
            </a:r>
            <a:r>
              <a:rPr lang="en-US" sz="2400" dirty="0"/>
              <a:t> molecules are </a:t>
            </a:r>
            <a:r>
              <a:rPr lang="en-US" sz="2400" b="1" dirty="0"/>
              <a:t>very sticky</a:t>
            </a:r>
            <a:r>
              <a:rPr lang="en-US" sz="2400" dirty="0"/>
              <a:t> (they have hydrogen bonding!) so it’s easy to liquify them =&gt; H</a:t>
            </a:r>
            <a:r>
              <a:rPr lang="en-US" sz="2400" baseline="-25000" dirty="0"/>
              <a:t>2</a:t>
            </a:r>
            <a:r>
              <a:rPr lang="en-US" sz="2400" dirty="0"/>
              <a:t>O and NH</a:t>
            </a:r>
            <a:r>
              <a:rPr lang="en-US" sz="2400" baseline="-25000" dirty="0"/>
              <a:t>3</a:t>
            </a:r>
            <a:r>
              <a:rPr lang="en-US" sz="2400" dirty="0"/>
              <a:t> have really </a:t>
            </a:r>
            <a:r>
              <a:rPr lang="en-US" sz="2400" b="1" dirty="0"/>
              <a:t>high</a:t>
            </a:r>
            <a:r>
              <a:rPr lang="en-US" sz="2400" dirty="0"/>
              <a:t> critical temperatures.   </a:t>
            </a:r>
          </a:p>
        </p:txBody>
      </p:sp>
    </p:spTree>
    <p:extLst>
      <p:ext uri="{BB962C8B-B14F-4D97-AF65-F5344CB8AC3E}">
        <p14:creationId xmlns:p14="http://schemas.microsoft.com/office/powerpoint/2010/main" val="1921549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2694</TotalTime>
  <Words>605</Words>
  <Application>Microsoft Macintosh PowerPoint</Application>
  <PresentationFormat>Widescreen</PresentationFormat>
  <Paragraphs>88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V_C, T_C, and P_C, and their relationship to vdw’s parameters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Steven</cp:lastModifiedBy>
  <cp:revision>125</cp:revision>
  <cp:lastPrinted>2018-08-14T20:21:18Z</cp:lastPrinted>
  <dcterms:created xsi:type="dcterms:W3CDTF">2018-08-13T19:25:05Z</dcterms:created>
  <dcterms:modified xsi:type="dcterms:W3CDTF">2024-10-16T06:22:17Z</dcterms:modified>
</cp:coreProperties>
</file>