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9" r:id="rId2"/>
    <p:sldId id="351" r:id="rId3"/>
    <p:sldId id="352" r:id="rId4"/>
    <p:sldId id="324" r:id="rId5"/>
    <p:sldId id="354" r:id="rId6"/>
    <p:sldId id="355" r:id="rId7"/>
    <p:sldId id="321" r:id="rId8"/>
    <p:sldId id="350" r:id="rId9"/>
    <p:sldId id="343" r:id="rId10"/>
    <p:sldId id="332" r:id="rId11"/>
    <p:sldId id="347" r:id="rId12"/>
    <p:sldId id="348" r:id="rId13"/>
    <p:sldId id="344" r:id="rId14"/>
    <p:sldId id="356" r:id="rId15"/>
    <p:sldId id="357" r:id="rId16"/>
    <p:sldId id="340" r:id="rId17"/>
    <p:sldId id="345" r:id="rId18"/>
    <p:sldId id="34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0"/>
  </p:normalViewPr>
  <p:slideViewPr>
    <p:cSldViewPr snapToGrid="0" showGuides="1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9CE2A-78A1-774C-94CD-3B5D17AB0F10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A36FC-7851-EC42-9528-26A22FA1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7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4DFB-FCA9-C7AD-D530-77573A092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D29E3-9C96-3CBA-ED07-7632F095B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5C6BD-0D60-43E3-9390-B646F2F3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2F38C-EF3C-3F2C-FC70-C7C99617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5A8A1-DED9-6750-9EB9-F7B714C0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0E0C-E257-FF22-315B-5FF2FEF0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A178E-C5D0-FE03-047E-61F923F26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8124B-8739-99A6-E70F-08D63D97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6D16-39EC-4BBF-476C-98A99193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A8DA5-3614-3BED-FB0F-F4DB5FCE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1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6A0E0-D89A-3017-8A0D-CE43D84F4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CA92B-1601-7CBC-DCB0-00A4A48E7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5EEE-D7E1-3826-2726-D435D2C0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C57E-AA67-7A93-BBA1-62819038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4E5CD-99B3-1273-74C8-2987256D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5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4DEE-55A6-8187-79C1-CD3EE8E7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92E4-8B40-A870-1C7A-8ADDD60C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534F3-E3B7-F264-0BF7-211F3721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1DAA2-3299-FB20-93F0-27A07951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680CC-F4B0-B46D-745E-62DC9A81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76A8-06E2-3BDB-F0AC-DE87F1FF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A2E53-D29F-792D-79FB-97808B36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F7C0B-3C08-11F1-8458-BB73879B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DC23-DF4A-868E-551C-982F805A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96510-93B7-2E0B-6C5C-3CBC1960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0D90-7D6E-01B8-6F9D-29CA52F6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5C93-4A28-B69C-4E95-105A383D6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83F35-E6C8-5BDD-A5B7-7E42101F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5B243-BB52-5648-F0AD-2A95B973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748BF-FDF2-AD43-2369-015927B1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E2A5F-1407-9E49-DD50-CDE225DF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EE70-FAA6-4700-8F3D-EDDE17E6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C14E6-2564-A8E6-FF0E-FB6F2EE4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0E3F8-7FE5-558E-7BF4-86EE87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2CA1F-D13C-6ADD-055C-E6743FF87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6EF55-9FA4-318F-8832-D55AD27EE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71D7D-43B7-729C-5417-A77DB05A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41CC9-8D61-06ED-7355-7D20FA22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0552B-8C2C-C839-AFF7-009EFA20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3C91-93AA-D7D4-8F03-5DCF5A4A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352F6-7E35-BC3F-6003-F4EB86AB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E5BD6-578F-59E0-1D63-23B2BD95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3FFFF-483B-5CFB-176D-BC3A3A18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9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2C92B-2A02-097C-238D-A247A3FF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9AFBF-EF7D-4FE8-CE3F-F1173462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D3927-297F-8E3E-CF12-DF9CE43B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1A39-3529-1D5A-AEFB-7535AE43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452EC-3188-9E62-16DD-DCDB3931B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0CCA2-18BC-FDD1-1B56-B6A7ED220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84842-E558-386F-38D4-89F0608B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3DE4F-9DFF-A23C-7ACF-3F5C9154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FE45C-6F8A-7B16-7D6E-F3938045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9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9BFA-665E-A015-502B-42537A0D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1D571-1FE7-7EAF-9ABD-ECC17D209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72DFD-3C20-363F-FF61-801EB9C34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A1068-35E5-E7AA-FFE9-4EB73794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022B1-2191-1E3A-7C14-3F1E9D43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C845C-C003-EB3F-0093-23B095B3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6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DB8A9-EB84-11FD-D9F6-ECF390DA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B398A-3114-0036-4910-53AFC64C9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EAC0-DEF7-FBCE-4D51-A120CB29C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FAC0-3B83-7A40-AC77-C2C165AF207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70998-892F-CAE5-F6C0-66CF6CC04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81A3-19C6-CC99-2411-70C26D1C8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70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279071" y="1721626"/>
                <a:ext cx="7948771" cy="2821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𝑹𝑻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𝒓𝒐𝒕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𝒗𝒊𝒃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𝒊𝒏𝒕𝒆𝒓𝒎𝒐𝒍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where, for a </a:t>
                </a:r>
                <a:r>
                  <a:rPr lang="en-US" sz="2400" dirty="0" err="1"/>
                  <a:t>vdw</a:t>
                </a:r>
                <a:r>
                  <a:rPr lang="en-US" sz="2400" dirty="0"/>
                  <a:t> gas,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𝑖𝑛𝑡𝑒𝑟𝑚𝑜𝑙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𝑣𝑖𝑏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 are our old friends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71" y="1721626"/>
                <a:ext cx="7948771" cy="2821413"/>
              </a:xfrm>
              <a:prstGeom prst="rect">
                <a:avLst/>
              </a:prstGeom>
              <a:blipFill>
                <a:blip r:embed="rId2"/>
                <a:stretch>
                  <a:fillRect l="-1278"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0041CB-7CCF-2D7C-BF27-1B58BB4E77FD}"/>
                  </a:ext>
                </a:extLst>
              </p:cNvPr>
              <p:cNvSpPr txBox="1"/>
              <p:nvPr/>
            </p:nvSpPr>
            <p:spPr>
              <a:xfrm>
                <a:off x="0" y="-537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Last time: Introduced the Enthalpy,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0041CB-7CCF-2D7C-BF27-1B58BB4E7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5371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91BACB0-9295-708D-AA15-5F2E04AFC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520" y="1883671"/>
            <a:ext cx="4007967" cy="303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7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652811" y="2146796"/>
                <a:ext cx="11303838" cy="695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we can say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11" y="2146796"/>
                <a:ext cx="11303838" cy="695255"/>
              </a:xfrm>
              <a:prstGeom prst="rect">
                <a:avLst/>
              </a:prstGeom>
              <a:blipFill>
                <a:blip r:embed="rId2"/>
                <a:stretch>
                  <a:fillRect l="-898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8928B1-B7F8-14AF-35A4-3A24AFA51841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Using differential equations of state to get slopes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8928B1-B7F8-14AF-35A4-3A24AFA5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65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340294" y="3952447"/>
                <a:ext cx="11303838" cy="695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𝑉𝑑𝑃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𝑆𝑑𝑇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we can say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94" y="3952447"/>
                <a:ext cx="11303838" cy="695255"/>
              </a:xfrm>
              <a:prstGeom prst="rect">
                <a:avLst/>
              </a:prstGeom>
              <a:blipFill>
                <a:blip r:embed="rId2"/>
                <a:stretch>
                  <a:fillRect l="-112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58DDDE-4BD7-8123-AF04-C3D6E8CD1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8928B1-B7F8-14AF-35A4-3A24AFA51841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Blackboard work: Use differential equations of state to get slopes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8928B1-B7F8-14AF-35A4-3A24AFA5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09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340294" y="3952447"/>
                <a:ext cx="11303838" cy="695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𝑉𝑑𝑃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𝑆𝑑𝑇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we can say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(1)−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(0)=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94" y="3952447"/>
                <a:ext cx="11303838" cy="695255"/>
              </a:xfrm>
              <a:prstGeom prst="rect">
                <a:avLst/>
              </a:prstGeom>
              <a:blipFill>
                <a:blip r:embed="rId2"/>
                <a:stretch>
                  <a:fillRect l="-112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58DDDE-4BD7-8123-AF04-C3D6E8CD1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8928B1-B7F8-14AF-35A4-3A24AFA51841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Blackboard work: Use differential equations of state to get slopes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8928B1-B7F8-14AF-35A4-3A24AFA5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7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379808" y="4101576"/>
                <a:ext cx="11665436" cy="1433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pirouette method </a:t>
                </a:r>
                <a:r>
                  <a:rPr lang="en-US" sz="2400" dirty="0">
                    <a:solidFill>
                      <a:schemeClr val="tx1"/>
                    </a:solidFill>
                  </a:rPr>
                  <a:t>gets us relationships between slopes of state functions.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Example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08" y="4101576"/>
                <a:ext cx="11665436" cy="1433919"/>
              </a:xfrm>
              <a:prstGeom prst="rect">
                <a:avLst/>
              </a:prstGeom>
              <a:blipFill>
                <a:blip r:embed="rId2"/>
                <a:stretch>
                  <a:fillRect l="-761" t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58DDDE-4BD7-8123-AF04-C3D6E8CD1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BEAF047-8A59-960B-BE8C-11138A481E9C}"/>
              </a:ext>
            </a:extLst>
          </p:cNvPr>
          <p:cNvGrpSpPr/>
          <p:nvPr/>
        </p:nvGrpSpPr>
        <p:grpSpPr>
          <a:xfrm>
            <a:off x="3558114" y="479408"/>
            <a:ext cx="4466448" cy="3401064"/>
            <a:chOff x="4372132" y="424733"/>
            <a:chExt cx="3308410" cy="3401064"/>
          </a:xfrm>
        </p:grpSpPr>
        <p:sp>
          <p:nvSpPr>
            <p:cNvPr id="8" name="Bent Arrow 7">
              <a:extLst>
                <a:ext uri="{FF2B5EF4-FFF2-40B4-BE49-F238E27FC236}">
                  <a16:creationId xmlns:a16="http://schemas.microsoft.com/office/drawing/2014/main" id="{4A292265-A23C-97A3-6449-4DF9904BC126}"/>
                </a:ext>
              </a:extLst>
            </p:cNvPr>
            <p:cNvSpPr/>
            <p:nvPr/>
          </p:nvSpPr>
          <p:spPr>
            <a:xfrm>
              <a:off x="4372132" y="596997"/>
              <a:ext cx="3108168" cy="3228800"/>
            </a:xfrm>
            <a:prstGeom prst="bentArrow">
              <a:avLst>
                <a:gd name="adj1" fmla="val 5011"/>
                <a:gd name="adj2" fmla="val 6989"/>
                <a:gd name="adj3" fmla="val 12807"/>
                <a:gd name="adj4" fmla="val 43750"/>
              </a:avLst>
            </a:prstGeom>
            <a:solidFill>
              <a:schemeClr val="accent1">
                <a:alpha val="3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ent Arrow 9">
              <a:extLst>
                <a:ext uri="{FF2B5EF4-FFF2-40B4-BE49-F238E27FC236}">
                  <a16:creationId xmlns:a16="http://schemas.microsoft.com/office/drawing/2014/main" id="{F3C504FD-2D56-0494-5E38-F94AF6CAF486}"/>
                </a:ext>
              </a:extLst>
            </p:cNvPr>
            <p:cNvSpPr/>
            <p:nvPr/>
          </p:nvSpPr>
          <p:spPr>
            <a:xfrm flipH="1">
              <a:off x="4572373" y="424733"/>
              <a:ext cx="3108169" cy="3401064"/>
            </a:xfrm>
            <a:prstGeom prst="bentArrow">
              <a:avLst>
                <a:gd name="adj1" fmla="val 5011"/>
                <a:gd name="adj2" fmla="val 6989"/>
                <a:gd name="adj3" fmla="val 12807"/>
                <a:gd name="adj4" fmla="val 43750"/>
              </a:avLst>
            </a:prstGeom>
            <a:solidFill>
              <a:schemeClr val="accent1">
                <a:alpha val="3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DD38E2-4863-769E-113C-ABAA0CE4F4D1}"/>
              </a:ext>
            </a:extLst>
          </p:cNvPr>
          <p:cNvSpPr txBox="1"/>
          <p:nvPr/>
        </p:nvSpPr>
        <p:spPr>
          <a:xfrm>
            <a:off x="-9369" y="1791"/>
            <a:ext cx="1220136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Introducing the </a:t>
            </a:r>
            <a:r>
              <a:rPr lang="en-US" sz="2400" b="1" dirty="0"/>
              <a:t>pirouette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1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379808" y="4101576"/>
                <a:ext cx="11665436" cy="1433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pirouette method </a:t>
                </a:r>
                <a:r>
                  <a:rPr lang="en-US" sz="2400" dirty="0">
                    <a:solidFill>
                      <a:schemeClr val="tx1"/>
                    </a:solidFill>
                  </a:rPr>
                  <a:t>gets us relationships between slopes of state functions.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Example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08" y="4101576"/>
                <a:ext cx="11665436" cy="1433919"/>
              </a:xfrm>
              <a:prstGeom prst="rect">
                <a:avLst/>
              </a:prstGeom>
              <a:blipFill>
                <a:blip r:embed="rId2"/>
                <a:stretch>
                  <a:fillRect l="-761" t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58DDDE-4BD7-8123-AF04-C3D6E8CD1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BEAF047-8A59-960B-BE8C-11138A481E9C}"/>
              </a:ext>
            </a:extLst>
          </p:cNvPr>
          <p:cNvGrpSpPr/>
          <p:nvPr/>
        </p:nvGrpSpPr>
        <p:grpSpPr>
          <a:xfrm>
            <a:off x="3558114" y="479408"/>
            <a:ext cx="4466448" cy="3401064"/>
            <a:chOff x="4372132" y="424733"/>
            <a:chExt cx="3308410" cy="3401064"/>
          </a:xfrm>
        </p:grpSpPr>
        <p:sp>
          <p:nvSpPr>
            <p:cNvPr id="8" name="Bent Arrow 7">
              <a:extLst>
                <a:ext uri="{FF2B5EF4-FFF2-40B4-BE49-F238E27FC236}">
                  <a16:creationId xmlns:a16="http://schemas.microsoft.com/office/drawing/2014/main" id="{4A292265-A23C-97A3-6449-4DF9904BC126}"/>
                </a:ext>
              </a:extLst>
            </p:cNvPr>
            <p:cNvSpPr/>
            <p:nvPr/>
          </p:nvSpPr>
          <p:spPr>
            <a:xfrm>
              <a:off x="4372132" y="596997"/>
              <a:ext cx="3108168" cy="3228800"/>
            </a:xfrm>
            <a:prstGeom prst="bentArrow">
              <a:avLst>
                <a:gd name="adj1" fmla="val 5011"/>
                <a:gd name="adj2" fmla="val 6989"/>
                <a:gd name="adj3" fmla="val 12807"/>
                <a:gd name="adj4" fmla="val 43750"/>
              </a:avLst>
            </a:prstGeom>
            <a:solidFill>
              <a:schemeClr val="accent1">
                <a:alpha val="3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ent Arrow 9">
              <a:extLst>
                <a:ext uri="{FF2B5EF4-FFF2-40B4-BE49-F238E27FC236}">
                  <a16:creationId xmlns:a16="http://schemas.microsoft.com/office/drawing/2014/main" id="{F3C504FD-2D56-0494-5E38-F94AF6CAF486}"/>
                </a:ext>
              </a:extLst>
            </p:cNvPr>
            <p:cNvSpPr/>
            <p:nvPr/>
          </p:nvSpPr>
          <p:spPr>
            <a:xfrm flipH="1">
              <a:off x="4572373" y="424733"/>
              <a:ext cx="3108169" cy="3401064"/>
            </a:xfrm>
            <a:prstGeom prst="bentArrow">
              <a:avLst>
                <a:gd name="adj1" fmla="val 5011"/>
                <a:gd name="adj2" fmla="val 6989"/>
                <a:gd name="adj3" fmla="val 12807"/>
                <a:gd name="adj4" fmla="val 43750"/>
              </a:avLst>
            </a:prstGeom>
            <a:solidFill>
              <a:schemeClr val="accent1">
                <a:alpha val="3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DD38E2-4863-769E-113C-ABAA0CE4F4D1}"/>
              </a:ext>
            </a:extLst>
          </p:cNvPr>
          <p:cNvSpPr txBox="1"/>
          <p:nvPr/>
        </p:nvSpPr>
        <p:spPr>
          <a:xfrm>
            <a:off x="-9369" y="1791"/>
            <a:ext cx="1220136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Blackboard work: Get </a:t>
            </a:r>
            <a:r>
              <a:rPr lang="en-US" sz="2400" b="1" dirty="0"/>
              <a:t>the other three pirouette relationships. The sign comes into play here.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5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1745620" y="4024559"/>
                <a:ext cx="8046562" cy="2718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algn="ctr"/>
                <a:r>
                  <a:rPr lang="en-US" sz="2400" dirty="0"/>
                  <a:t>(+ two more)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620" y="4024559"/>
                <a:ext cx="8046562" cy="2718886"/>
              </a:xfrm>
              <a:prstGeom prst="rect">
                <a:avLst/>
              </a:prstGeom>
              <a:blipFill>
                <a:blip r:embed="rId2"/>
                <a:stretch>
                  <a:fillRect b="-4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58DDDE-4BD7-8123-AF04-C3D6E8CD1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DD38E2-4863-769E-113C-ABAA0CE4F4D1}"/>
              </a:ext>
            </a:extLst>
          </p:cNvPr>
          <p:cNvSpPr txBox="1"/>
          <p:nvPr/>
        </p:nvSpPr>
        <p:spPr>
          <a:xfrm>
            <a:off x="-9369" y="1791"/>
            <a:ext cx="1220136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Maxwell relations </a:t>
            </a:r>
            <a:r>
              <a:rPr lang="en-US" sz="2400" b="1" dirty="0">
                <a:solidFill>
                  <a:schemeClr val="tx1"/>
                </a:solidFill>
              </a:rPr>
              <a:t>are what you get when you do this (there are four of them)</a:t>
            </a:r>
          </a:p>
        </p:txBody>
      </p:sp>
    </p:spTree>
    <p:extLst>
      <p:ext uri="{BB962C8B-B14F-4D97-AF65-F5344CB8AC3E}">
        <p14:creationId xmlns:p14="http://schemas.microsoft.com/office/powerpoint/2010/main" val="333069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268111" y="3918274"/>
                <a:ext cx="11382022" cy="1663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Hints …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Starting with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), and identify no-brainers. You should see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appear in this expression – which we’ll get rid of in a bit.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1" y="3918274"/>
                <a:ext cx="11382022" cy="1663276"/>
              </a:xfrm>
              <a:prstGeom prst="rect">
                <a:avLst/>
              </a:prstGeom>
              <a:blipFill>
                <a:blip r:embed="rId2"/>
                <a:stretch>
                  <a:fillRect l="-892" t="-3030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58DDDE-4BD7-8123-AF04-C3D6E8CD1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60AF1-DE18-C30C-E892-0D9C9D483FF3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Blackboard work: Use </a:t>
                </a:r>
                <a:r>
                  <a:rPr lang="en-US" sz="2400" b="1" dirty="0"/>
                  <a:t>T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he Box to generate an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60AF1-DE18-C30C-E892-0D9C9D483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546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268111" y="3918274"/>
                <a:ext cx="11382022" cy="1663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Hints </a:t>
                </a:r>
                <a:r>
                  <a:rPr lang="en-US" sz="2400" b="1" dirty="0"/>
                  <a:t>…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Starting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𝑉𝑑𝑃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), and identify no-brainers. You should see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appear here – which we’ll also get rid of in a bit.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1" y="3918274"/>
                <a:ext cx="11382022" cy="1663276"/>
              </a:xfrm>
              <a:prstGeom prst="rect">
                <a:avLst/>
              </a:prstGeom>
              <a:blipFill>
                <a:blip r:embed="rId2"/>
                <a:stretch>
                  <a:fillRect l="-892" t="-3030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58DDDE-4BD7-8123-AF04-C3D6E8CD1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60AF1-DE18-C30C-E892-0D9C9D483FF3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Blackboard work: Use The Box to generate an expression for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60AF1-DE18-C30C-E892-0D9C9D483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606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224276" y="3944364"/>
                <a:ext cx="11743947" cy="2772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Hopefully, you’ll end up with these relationships: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and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One last issue has to do with the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awkward, since we usually know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not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(Not to dismay: there’s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Euler Chain Relation</a:t>
                </a:r>
                <a:r>
                  <a:rPr lang="en-US" sz="2400" dirty="0"/>
                  <a:t>, next time.)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76" y="3944364"/>
                <a:ext cx="11743947" cy="2772041"/>
              </a:xfrm>
              <a:prstGeom prst="rect">
                <a:avLst/>
              </a:prstGeom>
              <a:blipFill>
                <a:blip r:embed="rId2"/>
                <a:stretch>
                  <a:fillRect l="-756" t="-1826" b="-4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58DDDE-4BD7-8123-AF04-C3D6E8CD1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52731C-C013-F967-BD54-60F4973DB946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Blackboard work: Results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52731C-C013-F967-BD54-60F4973DB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46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279070" y="1712208"/>
                <a:ext cx="7948771" cy="3560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𝑹𝑻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𝒓𝒐𝒕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𝒗𝒊𝒃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𝒊𝒏𝒕𝒆𝒓𝒎𝒐𝒍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where, for a </a:t>
                </a:r>
                <a:r>
                  <a:rPr lang="en-US" sz="2400" dirty="0" err="1"/>
                  <a:t>vdw</a:t>
                </a:r>
                <a:r>
                  <a:rPr lang="en-US" sz="2400" dirty="0"/>
                  <a:t> gas,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𝑖𝑛𝑡𝑒𝑟𝑚𝑜𝑙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𝑣𝑖𝑏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 are our old friends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70" y="1712208"/>
                <a:ext cx="7948771" cy="3560077"/>
              </a:xfrm>
              <a:prstGeom prst="rect">
                <a:avLst/>
              </a:prstGeom>
              <a:blipFill>
                <a:blip r:embed="rId2"/>
                <a:stretch>
                  <a:fillRect l="-1278" b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0041CB-7CCF-2D7C-BF27-1B58BB4E77FD}"/>
                  </a:ext>
                </a:extLst>
              </p:cNvPr>
              <p:cNvSpPr txBox="1"/>
              <p:nvPr/>
            </p:nvSpPr>
            <p:spPr>
              <a:xfrm>
                <a:off x="0" y="-537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Let’s take this one more step and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for a vdw gas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0041CB-7CCF-2D7C-BF27-1B58BB4E7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5371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91BACB0-9295-708D-AA15-5F2E04AFC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520" y="1883671"/>
            <a:ext cx="4007967" cy="303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6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279070" y="1712208"/>
                <a:ext cx="7948771" cy="3560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𝑹𝑻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𝒓𝒐𝒕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𝒗𝒊𝒃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𝒊𝒏𝒕𝒆𝒓𝒎𝒐𝒍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where, for a </a:t>
                </a:r>
                <a:r>
                  <a:rPr lang="en-US" sz="2400" dirty="0" err="1"/>
                  <a:t>vdw</a:t>
                </a:r>
                <a:r>
                  <a:rPr lang="en-US" sz="2400" dirty="0"/>
                  <a:t> gas,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𝑖𝑛𝑡𝑒𝑟𝑚𝑜𝑙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𝑣𝑖𝑏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 are our old friends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𝑹𝑻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70" y="1712208"/>
                <a:ext cx="7948771" cy="3560077"/>
              </a:xfrm>
              <a:prstGeom prst="rect">
                <a:avLst/>
              </a:prstGeom>
              <a:blipFill>
                <a:blip r:embed="rId2"/>
                <a:stretch>
                  <a:fillRect l="-1278" b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0041CB-7CCF-2D7C-BF27-1B58BB4E77FD}"/>
                  </a:ext>
                </a:extLst>
              </p:cNvPr>
              <p:cNvSpPr txBox="1"/>
              <p:nvPr/>
            </p:nvSpPr>
            <p:spPr>
              <a:xfrm>
                <a:off x="0" y="-537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Let’s take this one more step and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for a vdw gas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0041CB-7CCF-2D7C-BF27-1B58BB4E7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5371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91BACB0-9295-708D-AA15-5F2E04AFC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520" y="1883671"/>
            <a:ext cx="4007967" cy="303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8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E9418-0014-C24B-8ACF-31C8C02B0001}"/>
                  </a:ext>
                </a:extLst>
              </p:cNvPr>
              <p:cNvSpPr txBox="1"/>
              <p:nvPr/>
            </p:nvSpPr>
            <p:spPr>
              <a:xfrm>
                <a:off x="5530" y="0"/>
                <a:ext cx="1218647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 also talked about </a:t>
                </a:r>
                <a:r>
                  <a:rPr lang="en-US" sz="2400" b="1" dirty="0" err="1"/>
                  <a:t>isenthalps</a:t>
                </a:r>
                <a:r>
                  <a:rPr lang="en-US" sz="2400" b="1" dirty="0"/>
                  <a:t>, the twist,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E9418-0014-C24B-8ACF-31C8C02B0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" y="0"/>
                <a:ext cx="1218647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DBFAA44-ABE0-AF86-3431-8DA5EEC69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96" y="1248937"/>
            <a:ext cx="5680358" cy="4101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D908FE-72A9-D689-9734-9735A64CD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823" y="1588496"/>
            <a:ext cx="5209781" cy="368100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F5BD8D-6B8F-06EA-003C-88E8ED81558F}"/>
              </a:ext>
            </a:extLst>
          </p:cNvPr>
          <p:cNvCxnSpPr>
            <a:cxnSpLocks/>
          </p:cNvCxnSpPr>
          <p:nvPr/>
        </p:nvCxnSpPr>
        <p:spPr>
          <a:xfrm>
            <a:off x="2642839" y="2575934"/>
            <a:ext cx="1602383" cy="572166"/>
          </a:xfrm>
          <a:prstGeom prst="line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3B9046-5E01-B3AE-B62D-4A239B63904F}"/>
              </a:ext>
            </a:extLst>
          </p:cNvPr>
          <p:cNvCxnSpPr>
            <a:cxnSpLocks/>
          </p:cNvCxnSpPr>
          <p:nvPr/>
        </p:nvCxnSpPr>
        <p:spPr>
          <a:xfrm>
            <a:off x="2386361" y="2885626"/>
            <a:ext cx="1291204" cy="824275"/>
          </a:xfrm>
          <a:prstGeom prst="line">
            <a:avLst/>
          </a:prstGeom>
          <a:ln w="635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1A5A03-D43F-10B0-A37D-FACBF0B2209D}"/>
              </a:ext>
            </a:extLst>
          </p:cNvPr>
          <p:cNvCxnSpPr>
            <a:cxnSpLocks/>
          </p:cNvCxnSpPr>
          <p:nvPr/>
        </p:nvCxnSpPr>
        <p:spPr>
          <a:xfrm>
            <a:off x="3030154" y="2198518"/>
            <a:ext cx="1917493" cy="264178"/>
          </a:xfrm>
          <a:prstGeom prst="line">
            <a:avLst/>
          </a:prstGeom>
          <a:ln w="6350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104169-F226-0ACE-1076-E7DD64CD3DE6}"/>
                  </a:ext>
                </a:extLst>
              </p:cNvPr>
              <p:cNvSpPr txBox="1"/>
              <p:nvPr/>
            </p:nvSpPr>
            <p:spPr>
              <a:xfrm>
                <a:off x="6782765" y="5269504"/>
                <a:ext cx="53319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dirty="0" err="1"/>
                  <a:t>isenthalp</a:t>
                </a:r>
                <a:r>
                  <a:rPr lang="en-US" sz="2400" dirty="0"/>
                  <a:t> that goes straight up/down must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. That’s the inversion temperature (AKA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en-US" sz="2400" dirty="0"/>
                  <a:t>)!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104169-F226-0ACE-1076-E7DD64CD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765" y="5269504"/>
                <a:ext cx="5331948" cy="1200329"/>
              </a:xfrm>
              <a:prstGeom prst="rect">
                <a:avLst/>
              </a:prstGeom>
              <a:blipFill>
                <a:blip r:embed="rId5"/>
                <a:stretch>
                  <a:fillRect l="-1905" t="-4167" r="-2143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9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E9418-0014-C24B-8ACF-31C8C02B0001}"/>
                  </a:ext>
                </a:extLst>
              </p:cNvPr>
              <p:cNvSpPr txBox="1"/>
              <p:nvPr/>
            </p:nvSpPr>
            <p:spPr>
              <a:xfrm>
                <a:off x="5530" y="0"/>
                <a:ext cx="1218647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Let’s take this one more step and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for a vdw gas,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𝑹𝑻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E9418-0014-C24B-8ACF-31C8C02B0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" y="0"/>
                <a:ext cx="1218647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DBFAA44-ABE0-AF86-3431-8DA5EEC69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96" y="1248937"/>
            <a:ext cx="5680358" cy="4101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D908FE-72A9-D689-9734-9735A64CD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823" y="1588496"/>
            <a:ext cx="5209781" cy="368100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F5BD8D-6B8F-06EA-003C-88E8ED81558F}"/>
              </a:ext>
            </a:extLst>
          </p:cNvPr>
          <p:cNvCxnSpPr>
            <a:cxnSpLocks/>
          </p:cNvCxnSpPr>
          <p:nvPr/>
        </p:nvCxnSpPr>
        <p:spPr>
          <a:xfrm>
            <a:off x="2642839" y="2575934"/>
            <a:ext cx="1602383" cy="572166"/>
          </a:xfrm>
          <a:prstGeom prst="line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3B9046-5E01-B3AE-B62D-4A239B63904F}"/>
              </a:ext>
            </a:extLst>
          </p:cNvPr>
          <p:cNvCxnSpPr>
            <a:cxnSpLocks/>
          </p:cNvCxnSpPr>
          <p:nvPr/>
        </p:nvCxnSpPr>
        <p:spPr>
          <a:xfrm>
            <a:off x="2386361" y="2885626"/>
            <a:ext cx="1291204" cy="824275"/>
          </a:xfrm>
          <a:prstGeom prst="line">
            <a:avLst/>
          </a:prstGeom>
          <a:ln w="635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1A5A03-D43F-10B0-A37D-FACBF0B2209D}"/>
              </a:ext>
            </a:extLst>
          </p:cNvPr>
          <p:cNvCxnSpPr>
            <a:cxnSpLocks/>
          </p:cNvCxnSpPr>
          <p:nvPr/>
        </p:nvCxnSpPr>
        <p:spPr>
          <a:xfrm>
            <a:off x="3030154" y="2198518"/>
            <a:ext cx="1917493" cy="264178"/>
          </a:xfrm>
          <a:prstGeom prst="line">
            <a:avLst/>
          </a:prstGeom>
          <a:ln w="6350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104169-F226-0ACE-1076-E7DD64CD3DE6}"/>
                  </a:ext>
                </a:extLst>
              </p:cNvPr>
              <p:cNvSpPr txBox="1"/>
              <p:nvPr/>
            </p:nvSpPr>
            <p:spPr>
              <a:xfrm>
                <a:off x="6782765" y="5269504"/>
                <a:ext cx="53319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dirty="0" err="1"/>
                  <a:t>isenthalp</a:t>
                </a:r>
                <a:r>
                  <a:rPr lang="en-US" sz="2400" dirty="0"/>
                  <a:t> that goes straight up/down must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. That’s the inversion temperature (AKA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en-US" sz="2400" dirty="0"/>
                  <a:t>)!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104169-F226-0ACE-1076-E7DD64CD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765" y="5269504"/>
                <a:ext cx="5331948" cy="1200329"/>
              </a:xfrm>
              <a:prstGeom prst="rect">
                <a:avLst/>
              </a:prstGeom>
              <a:blipFill>
                <a:blip r:embed="rId5"/>
                <a:stretch>
                  <a:fillRect l="-1905" t="-4167" r="-2143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3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E9418-0014-C24B-8ACF-31C8C02B0001}"/>
                  </a:ext>
                </a:extLst>
              </p:cNvPr>
              <p:cNvSpPr txBox="1"/>
              <p:nvPr/>
            </p:nvSpPr>
            <p:spPr>
              <a:xfrm>
                <a:off x="5530" y="0"/>
                <a:ext cx="1218647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Let’s take this one more step and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for a vdw gas,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𝑹𝑻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E9418-0014-C24B-8ACF-31C8C02B0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" y="0"/>
                <a:ext cx="1218647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DBFAA44-ABE0-AF86-3431-8DA5EEC69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96" y="1248937"/>
            <a:ext cx="5680358" cy="4101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D908FE-72A9-D689-9734-9735A64CD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823" y="1588496"/>
            <a:ext cx="5209781" cy="368100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F5BD8D-6B8F-06EA-003C-88E8ED81558F}"/>
              </a:ext>
            </a:extLst>
          </p:cNvPr>
          <p:cNvCxnSpPr>
            <a:cxnSpLocks/>
          </p:cNvCxnSpPr>
          <p:nvPr/>
        </p:nvCxnSpPr>
        <p:spPr>
          <a:xfrm>
            <a:off x="2642839" y="2575934"/>
            <a:ext cx="1602383" cy="572166"/>
          </a:xfrm>
          <a:prstGeom prst="line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3B9046-5E01-B3AE-B62D-4A239B63904F}"/>
              </a:ext>
            </a:extLst>
          </p:cNvPr>
          <p:cNvCxnSpPr>
            <a:cxnSpLocks/>
          </p:cNvCxnSpPr>
          <p:nvPr/>
        </p:nvCxnSpPr>
        <p:spPr>
          <a:xfrm>
            <a:off x="2386361" y="2885626"/>
            <a:ext cx="1291204" cy="824275"/>
          </a:xfrm>
          <a:prstGeom prst="line">
            <a:avLst/>
          </a:prstGeom>
          <a:ln w="635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1A5A03-D43F-10B0-A37D-FACBF0B2209D}"/>
              </a:ext>
            </a:extLst>
          </p:cNvPr>
          <p:cNvCxnSpPr>
            <a:cxnSpLocks/>
          </p:cNvCxnSpPr>
          <p:nvPr/>
        </p:nvCxnSpPr>
        <p:spPr>
          <a:xfrm>
            <a:off x="3030154" y="2198518"/>
            <a:ext cx="1917493" cy="264178"/>
          </a:xfrm>
          <a:prstGeom prst="line">
            <a:avLst/>
          </a:prstGeom>
          <a:ln w="6350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104169-F226-0ACE-1076-E7DD64CD3DE6}"/>
                  </a:ext>
                </a:extLst>
              </p:cNvPr>
              <p:cNvSpPr txBox="1"/>
              <p:nvPr/>
            </p:nvSpPr>
            <p:spPr>
              <a:xfrm>
                <a:off x="6782765" y="5269504"/>
                <a:ext cx="53319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dirty="0" err="1"/>
                  <a:t>isenthalp</a:t>
                </a:r>
                <a:r>
                  <a:rPr lang="en-US" sz="2400" dirty="0"/>
                  <a:t> that goes straight up/down must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. That’s the inversion temperature (AKA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en-US" sz="2400" dirty="0"/>
                  <a:t>)!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104169-F226-0ACE-1076-E7DD64CD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765" y="5269504"/>
                <a:ext cx="5331948" cy="1200329"/>
              </a:xfrm>
              <a:prstGeom prst="rect">
                <a:avLst/>
              </a:prstGeom>
              <a:blipFill>
                <a:blip r:embed="rId5"/>
                <a:stretch>
                  <a:fillRect l="-1905" t="-4167" r="-2143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73581D-CCAF-2106-B5BF-458130C22813}"/>
                  </a:ext>
                </a:extLst>
              </p:cNvPr>
              <p:cNvSpPr txBox="1"/>
              <p:nvPr/>
            </p:nvSpPr>
            <p:spPr>
              <a:xfrm>
                <a:off x="1192192" y="5350727"/>
                <a:ext cx="4409955" cy="72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𝑹𝒃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73581D-CCAF-2106-B5BF-458130C22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192" y="5350727"/>
                <a:ext cx="4409955" cy="724814"/>
              </a:xfrm>
              <a:prstGeom prst="rect">
                <a:avLst/>
              </a:prstGeom>
              <a:blipFill>
                <a:blip r:embed="rId6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70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B38255A-7CA6-5648-8BA8-2B9AE531AD66}"/>
              </a:ext>
            </a:extLst>
          </p:cNvPr>
          <p:cNvGrpSpPr/>
          <p:nvPr/>
        </p:nvGrpSpPr>
        <p:grpSpPr>
          <a:xfrm>
            <a:off x="574223" y="1135901"/>
            <a:ext cx="5888240" cy="4954945"/>
            <a:chOff x="540356" y="1135901"/>
            <a:chExt cx="5888240" cy="495494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15D76A-795D-B241-BE76-F434F1FC2E37}"/>
                </a:ext>
              </a:extLst>
            </p:cNvPr>
            <p:cNvGrpSpPr/>
            <p:nvPr/>
          </p:nvGrpSpPr>
          <p:grpSpPr>
            <a:xfrm>
              <a:off x="540356" y="1135901"/>
              <a:ext cx="5888240" cy="4954945"/>
              <a:chOff x="3460831" y="277792"/>
              <a:chExt cx="5888240" cy="495494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B2C513A1-AF97-AC44-8C31-1E7210C4C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60831" y="277792"/>
                <a:ext cx="5888240" cy="4954945"/>
              </a:xfrm>
              <a:prstGeom prst="rect">
                <a:avLst/>
              </a:prstGeom>
            </p:spPr>
          </p:pic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02037EC-AA45-164C-83B5-E7FD0C022BB1}"/>
                  </a:ext>
                </a:extLst>
              </p:cNvPr>
              <p:cNvSpPr/>
              <p:nvPr/>
            </p:nvSpPr>
            <p:spPr>
              <a:xfrm>
                <a:off x="6223836" y="1208387"/>
                <a:ext cx="1265535" cy="2431575"/>
              </a:xfrm>
              <a:custGeom>
                <a:avLst/>
                <a:gdLst>
                  <a:gd name="connsiteX0" fmla="*/ 1265535 w 1265535"/>
                  <a:gd name="connsiteY0" fmla="*/ 2431575 h 2431575"/>
                  <a:gd name="connsiteX1" fmla="*/ 917193 w 1265535"/>
                  <a:gd name="connsiteY1" fmla="*/ 2039690 h 2431575"/>
                  <a:gd name="connsiteX2" fmla="*/ 670450 w 1265535"/>
                  <a:gd name="connsiteY2" fmla="*/ 1749404 h 2431575"/>
                  <a:gd name="connsiteX3" fmla="*/ 467250 w 1265535"/>
                  <a:gd name="connsiteY3" fmla="*/ 1488147 h 2431575"/>
                  <a:gd name="connsiteX4" fmla="*/ 365650 w 1265535"/>
                  <a:gd name="connsiteY4" fmla="*/ 1299461 h 2431575"/>
                  <a:gd name="connsiteX5" fmla="*/ 307593 w 1265535"/>
                  <a:gd name="connsiteY5" fmla="*/ 1183347 h 2431575"/>
                  <a:gd name="connsiteX6" fmla="*/ 235021 w 1265535"/>
                  <a:gd name="connsiteY6" fmla="*/ 1168832 h 2431575"/>
                  <a:gd name="connsiteX7" fmla="*/ 176964 w 1265535"/>
                  <a:gd name="connsiteY7" fmla="*/ 1154318 h 2431575"/>
                  <a:gd name="connsiteX8" fmla="*/ 118907 w 1265535"/>
                  <a:gd name="connsiteY8" fmla="*/ 1038204 h 2431575"/>
                  <a:gd name="connsiteX9" fmla="*/ 60850 w 1265535"/>
                  <a:gd name="connsiteY9" fmla="*/ 849518 h 2431575"/>
                  <a:gd name="connsiteX10" fmla="*/ 31821 w 1265535"/>
                  <a:gd name="connsiteY10" fmla="*/ 544718 h 2431575"/>
                  <a:gd name="connsiteX11" fmla="*/ 31821 w 1265535"/>
                  <a:gd name="connsiteY11" fmla="*/ 297975 h 2431575"/>
                  <a:gd name="connsiteX12" fmla="*/ 2793 w 1265535"/>
                  <a:gd name="connsiteY12" fmla="*/ 22204 h 2431575"/>
                  <a:gd name="connsiteX13" fmla="*/ 2793 w 1265535"/>
                  <a:gd name="connsiteY13" fmla="*/ 36718 h 243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65535" h="2431575">
                    <a:moveTo>
                      <a:pt x="1265535" y="2431575"/>
                    </a:moveTo>
                    <a:lnTo>
                      <a:pt x="917193" y="2039690"/>
                    </a:lnTo>
                    <a:cubicBezTo>
                      <a:pt x="818012" y="1925995"/>
                      <a:pt x="745440" y="1841328"/>
                      <a:pt x="670450" y="1749404"/>
                    </a:cubicBezTo>
                    <a:cubicBezTo>
                      <a:pt x="595460" y="1657480"/>
                      <a:pt x="518050" y="1563138"/>
                      <a:pt x="467250" y="1488147"/>
                    </a:cubicBezTo>
                    <a:cubicBezTo>
                      <a:pt x="416450" y="1413156"/>
                      <a:pt x="392259" y="1350261"/>
                      <a:pt x="365650" y="1299461"/>
                    </a:cubicBezTo>
                    <a:cubicBezTo>
                      <a:pt x="339041" y="1248661"/>
                      <a:pt x="307593" y="1183347"/>
                      <a:pt x="307593" y="1183347"/>
                    </a:cubicBezTo>
                    <a:cubicBezTo>
                      <a:pt x="285822" y="1161576"/>
                      <a:pt x="235021" y="1168832"/>
                      <a:pt x="235021" y="1168832"/>
                    </a:cubicBezTo>
                    <a:cubicBezTo>
                      <a:pt x="213249" y="1163994"/>
                      <a:pt x="196316" y="1176089"/>
                      <a:pt x="176964" y="1154318"/>
                    </a:cubicBezTo>
                    <a:cubicBezTo>
                      <a:pt x="157612" y="1132547"/>
                      <a:pt x="138259" y="1089004"/>
                      <a:pt x="118907" y="1038204"/>
                    </a:cubicBezTo>
                    <a:cubicBezTo>
                      <a:pt x="99555" y="987404"/>
                      <a:pt x="75364" y="931766"/>
                      <a:pt x="60850" y="849518"/>
                    </a:cubicBezTo>
                    <a:cubicBezTo>
                      <a:pt x="46336" y="767270"/>
                      <a:pt x="36659" y="636642"/>
                      <a:pt x="31821" y="544718"/>
                    </a:cubicBezTo>
                    <a:cubicBezTo>
                      <a:pt x="26983" y="452794"/>
                      <a:pt x="36659" y="385061"/>
                      <a:pt x="31821" y="297975"/>
                    </a:cubicBezTo>
                    <a:cubicBezTo>
                      <a:pt x="26983" y="210889"/>
                      <a:pt x="2793" y="22204"/>
                      <a:pt x="2793" y="22204"/>
                    </a:cubicBezTo>
                    <a:cubicBezTo>
                      <a:pt x="-2045" y="-21339"/>
                      <a:pt x="374" y="7689"/>
                      <a:pt x="2793" y="36718"/>
                    </a:cubicBezTo>
                  </a:path>
                </a:pathLst>
              </a:custGeom>
              <a:noFill/>
              <a:ln w="127000">
                <a:solidFill>
                  <a:schemeClr val="accent2">
                    <a:alpha val="6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A27C307-E80A-E349-8C81-2CCA760A5EDA}"/>
                </a:ext>
              </a:extLst>
            </p:cNvPr>
            <p:cNvSpPr/>
            <p:nvPr/>
          </p:nvSpPr>
          <p:spPr>
            <a:xfrm>
              <a:off x="3676207" y="2127560"/>
              <a:ext cx="1219200" cy="2017486"/>
            </a:xfrm>
            <a:custGeom>
              <a:avLst/>
              <a:gdLst>
                <a:gd name="connsiteX0" fmla="*/ 1219200 w 1219200"/>
                <a:gd name="connsiteY0" fmla="*/ 2017486 h 2017486"/>
                <a:gd name="connsiteX1" fmla="*/ 885371 w 1219200"/>
                <a:gd name="connsiteY1" fmla="*/ 1698171 h 2017486"/>
                <a:gd name="connsiteX2" fmla="*/ 667657 w 1219200"/>
                <a:gd name="connsiteY2" fmla="*/ 1451428 h 2017486"/>
                <a:gd name="connsiteX3" fmla="*/ 406400 w 1219200"/>
                <a:gd name="connsiteY3" fmla="*/ 1030514 h 2017486"/>
                <a:gd name="connsiteX4" fmla="*/ 188686 w 1219200"/>
                <a:gd name="connsiteY4" fmla="*/ 595086 h 2017486"/>
                <a:gd name="connsiteX5" fmla="*/ 72571 w 1219200"/>
                <a:gd name="connsiteY5" fmla="*/ 217714 h 2017486"/>
                <a:gd name="connsiteX6" fmla="*/ 0 w 1219200"/>
                <a:gd name="connsiteY6" fmla="*/ 0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" h="2017486">
                  <a:moveTo>
                    <a:pt x="1219200" y="2017486"/>
                  </a:moveTo>
                  <a:cubicBezTo>
                    <a:pt x="1098247" y="1905000"/>
                    <a:pt x="977295" y="1792514"/>
                    <a:pt x="885371" y="1698171"/>
                  </a:cubicBezTo>
                  <a:cubicBezTo>
                    <a:pt x="793447" y="1603828"/>
                    <a:pt x="747485" y="1562704"/>
                    <a:pt x="667657" y="1451428"/>
                  </a:cubicBezTo>
                  <a:cubicBezTo>
                    <a:pt x="587829" y="1340152"/>
                    <a:pt x="486228" y="1173238"/>
                    <a:pt x="406400" y="1030514"/>
                  </a:cubicBezTo>
                  <a:cubicBezTo>
                    <a:pt x="326572" y="887790"/>
                    <a:pt x="244324" y="730553"/>
                    <a:pt x="188686" y="595086"/>
                  </a:cubicBezTo>
                  <a:cubicBezTo>
                    <a:pt x="133048" y="459619"/>
                    <a:pt x="104019" y="316895"/>
                    <a:pt x="72571" y="217714"/>
                  </a:cubicBezTo>
                  <a:cubicBezTo>
                    <a:pt x="41123" y="118533"/>
                    <a:pt x="20561" y="59266"/>
                    <a:pt x="0" y="0"/>
                  </a:cubicBezTo>
                </a:path>
              </a:pathLst>
            </a:custGeom>
            <a:noFill/>
            <a:ln w="127000">
              <a:solidFill>
                <a:schemeClr val="accent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3D584ED-8AAB-B94A-8288-0AF32035C59F}"/>
              </a:ext>
            </a:extLst>
          </p:cNvPr>
          <p:cNvSpPr txBox="1"/>
          <p:nvPr/>
        </p:nvSpPr>
        <p:spPr>
          <a:xfrm>
            <a:off x="823784" y="6237615"/>
            <a:ext cx="10948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www.engineeringenotes.com</a:t>
            </a:r>
            <a:r>
              <a:rPr lang="en-US" sz="1200" dirty="0"/>
              <a:t>/thermal-engineering/real-gases/real-gases-properties-van-der-waals-equation-and-equation-of-state-thermal-engineering/49112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46111A-C0F6-B145-BEFE-5E5305FE1D27}"/>
                  </a:ext>
                </a:extLst>
              </p:cNvPr>
              <p:cNvSpPr txBox="1"/>
              <p:nvPr/>
            </p:nvSpPr>
            <p:spPr>
              <a:xfrm>
                <a:off x="5802489" y="1458223"/>
                <a:ext cx="6305863" cy="586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𝐵𝑜𝑦𝑙𝑒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𝑅𝑏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46111A-C0F6-B145-BEFE-5E5305FE1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489" y="1458223"/>
                <a:ext cx="6305863" cy="586571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6B9D96-0D05-9A42-989B-1D8B55A29725}"/>
                  </a:ext>
                </a:extLst>
              </p:cNvPr>
              <p:cNvSpPr txBox="1"/>
              <p:nvPr/>
            </p:nvSpPr>
            <p:spPr>
              <a:xfrm>
                <a:off x="0" y="1006"/>
                <a:ext cx="12192000" cy="58657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Remember we talked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𝑹𝒃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as a unifying idea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6B9D96-0D05-9A42-989B-1D8B55A29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06"/>
                <a:ext cx="12192000" cy="586571"/>
              </a:xfrm>
              <a:prstGeom prst="rect">
                <a:avLst/>
              </a:prstGeom>
              <a:blipFill>
                <a:blip r:embed="rId4"/>
                <a:stretch>
                  <a:fillRect l="-832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BA6C00-7DD6-834C-04DA-449E1B9572FE}"/>
              </a:ext>
            </a:extLst>
          </p:cNvPr>
          <p:cNvCxnSpPr>
            <a:cxnSpLocks/>
          </p:cNvCxnSpPr>
          <p:nvPr/>
        </p:nvCxnSpPr>
        <p:spPr>
          <a:xfrm flipH="1">
            <a:off x="3967100" y="1792736"/>
            <a:ext cx="1780297" cy="725197"/>
          </a:xfrm>
          <a:prstGeom prst="straightConnector1">
            <a:avLst/>
          </a:prstGeom>
          <a:ln w="38100">
            <a:solidFill>
              <a:schemeClr val="accent1">
                <a:alpha val="4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51999-928C-5917-FB04-FB56C0901C88}"/>
                  </a:ext>
                </a:extLst>
              </p:cNvPr>
              <p:cNvSpPr txBox="1"/>
              <p:nvPr/>
            </p:nvSpPr>
            <p:spPr>
              <a:xfrm>
                <a:off x="5317030" y="2450549"/>
                <a:ext cx="6305863" cy="62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𝒄𝒓𝒊𝒕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  <m:f>
                      <m:f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𝑹𝒃</m:t>
                        </m:r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51999-928C-5917-FB04-FB56C0901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030" y="2450549"/>
                <a:ext cx="6305863" cy="625812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0E4619-DAED-610D-6A92-A5666BE39BAF}"/>
                  </a:ext>
                </a:extLst>
              </p:cNvPr>
              <p:cNvSpPr txBox="1"/>
              <p:nvPr/>
            </p:nvSpPr>
            <p:spPr>
              <a:xfrm>
                <a:off x="1697048" y="643667"/>
                <a:ext cx="6151944" cy="724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𝑅𝑏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0E4619-DAED-610D-6A92-A5666BE39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048" y="643667"/>
                <a:ext cx="6151944" cy="724814"/>
              </a:xfrm>
              <a:prstGeom prst="rect">
                <a:avLst/>
              </a:prstGeom>
              <a:blipFill>
                <a:blip r:embed="rId6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FEDFC75A-DE30-09C9-6010-D5C763E801F0}"/>
              </a:ext>
            </a:extLst>
          </p:cNvPr>
          <p:cNvSpPr/>
          <p:nvPr/>
        </p:nvSpPr>
        <p:spPr>
          <a:xfrm>
            <a:off x="4022192" y="1885500"/>
            <a:ext cx="1219200" cy="2017486"/>
          </a:xfrm>
          <a:custGeom>
            <a:avLst/>
            <a:gdLst>
              <a:gd name="connsiteX0" fmla="*/ 1219200 w 1219200"/>
              <a:gd name="connsiteY0" fmla="*/ 2017486 h 2017486"/>
              <a:gd name="connsiteX1" fmla="*/ 885371 w 1219200"/>
              <a:gd name="connsiteY1" fmla="*/ 1698171 h 2017486"/>
              <a:gd name="connsiteX2" fmla="*/ 667657 w 1219200"/>
              <a:gd name="connsiteY2" fmla="*/ 1451428 h 2017486"/>
              <a:gd name="connsiteX3" fmla="*/ 406400 w 1219200"/>
              <a:gd name="connsiteY3" fmla="*/ 1030514 h 2017486"/>
              <a:gd name="connsiteX4" fmla="*/ 188686 w 1219200"/>
              <a:gd name="connsiteY4" fmla="*/ 595086 h 2017486"/>
              <a:gd name="connsiteX5" fmla="*/ 72571 w 1219200"/>
              <a:gd name="connsiteY5" fmla="*/ 217714 h 2017486"/>
              <a:gd name="connsiteX6" fmla="*/ 0 w 1219200"/>
              <a:gd name="connsiteY6" fmla="*/ 0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2017486">
                <a:moveTo>
                  <a:pt x="1219200" y="2017486"/>
                </a:moveTo>
                <a:cubicBezTo>
                  <a:pt x="1098247" y="1905000"/>
                  <a:pt x="977295" y="1792514"/>
                  <a:pt x="885371" y="1698171"/>
                </a:cubicBezTo>
                <a:cubicBezTo>
                  <a:pt x="793447" y="1603828"/>
                  <a:pt x="747485" y="1562704"/>
                  <a:pt x="667657" y="1451428"/>
                </a:cubicBezTo>
                <a:cubicBezTo>
                  <a:pt x="587829" y="1340152"/>
                  <a:pt x="486228" y="1173238"/>
                  <a:pt x="406400" y="1030514"/>
                </a:cubicBezTo>
                <a:cubicBezTo>
                  <a:pt x="326572" y="887790"/>
                  <a:pt x="244324" y="730553"/>
                  <a:pt x="188686" y="595086"/>
                </a:cubicBezTo>
                <a:cubicBezTo>
                  <a:pt x="133048" y="459619"/>
                  <a:pt x="104019" y="316895"/>
                  <a:pt x="72571" y="217714"/>
                </a:cubicBezTo>
                <a:cubicBezTo>
                  <a:pt x="41123" y="118533"/>
                  <a:pt x="20561" y="59266"/>
                  <a:pt x="0" y="0"/>
                </a:cubicBezTo>
              </a:path>
            </a:pathLst>
          </a:custGeom>
          <a:noFill/>
          <a:ln w="127000">
            <a:solidFill>
              <a:srgbClr val="FF000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28610B-A802-37D4-8A2D-C4E9BD44F063}"/>
              </a:ext>
            </a:extLst>
          </p:cNvPr>
          <p:cNvCxnSpPr>
            <a:cxnSpLocks/>
          </p:cNvCxnSpPr>
          <p:nvPr/>
        </p:nvCxnSpPr>
        <p:spPr>
          <a:xfrm flipH="1">
            <a:off x="4103554" y="1285097"/>
            <a:ext cx="499209" cy="708014"/>
          </a:xfrm>
          <a:prstGeom prst="straightConnector1">
            <a:avLst/>
          </a:prstGeom>
          <a:ln w="38100">
            <a:solidFill>
              <a:srgbClr val="C00000">
                <a:alpha val="4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CF4A16-FB53-07E6-ADB3-54C085706F99}"/>
                  </a:ext>
                </a:extLst>
              </p:cNvPr>
              <p:cNvSpPr txBox="1"/>
              <p:nvPr/>
            </p:nvSpPr>
            <p:spPr>
              <a:xfrm>
                <a:off x="6632294" y="3541853"/>
                <a:ext cx="4985483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𝑩𝒐𝒚𝒍𝒆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𝒄𝒓𝒊𝒕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CF4A16-FB53-07E6-ADB3-54C085706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294" y="3541853"/>
                <a:ext cx="4985483" cy="495520"/>
              </a:xfrm>
              <a:prstGeom prst="rect">
                <a:avLst/>
              </a:prstGeom>
              <a:blipFill>
                <a:blip r:embed="rId7"/>
                <a:stretch>
                  <a:fillRect l="-2036" t="-50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52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6E9418-0014-C24B-8ACF-31C8C02B0001}"/>
              </a:ext>
            </a:extLst>
          </p:cNvPr>
          <p:cNvSpPr txBox="1"/>
          <p:nvPr/>
        </p:nvSpPr>
        <p:spPr>
          <a:xfrm>
            <a:off x="5530" y="0"/>
            <a:ext cx="1218647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Let’s work on this for a while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39EB1-2ED7-9863-DEC4-673C66EE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77" y="4915629"/>
            <a:ext cx="9824269" cy="15958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21A071-C5B1-AFC0-6E18-0075FBCD7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87" y="603555"/>
            <a:ext cx="9479785" cy="3908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494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4993317" y="1191688"/>
                <a:ext cx="674727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purpose of the box is to help us get </a:t>
                </a:r>
                <a:r>
                  <a:rPr lang="en-US" sz="2400" b="1" dirty="0"/>
                  <a:t>differential equations of state</a:t>
                </a:r>
                <a:r>
                  <a:rPr lang="en-US" sz="2400" dirty="0"/>
                  <a:t> for A, U, H, and G. Example:</a:t>
                </a:r>
              </a:p>
              <a:p>
                <a:pPr marL="514350" indent="-514350">
                  <a:buFont typeface="+mj-lt"/>
                  <a:buAutoNum type="romanUcPeriod"/>
                </a:pPr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i</a:t>
                </a:r>
                <a:r>
                  <a:rPr lang="en-US" sz="2400" dirty="0">
                    <a:solidFill>
                      <a:schemeClr val="tx1"/>
                    </a:solidFill>
                  </a:rPr>
                  <a:t>s the Entropy of a substance</a:t>
                </a:r>
                <a:r>
                  <a:rPr lang="en-US" sz="2400" dirty="0"/>
                  <a:t>, which w</a:t>
                </a:r>
                <a:r>
                  <a:rPr lang="en-US" sz="2400" dirty="0">
                    <a:solidFill>
                      <a:schemeClr val="tx1"/>
                    </a:solidFill>
                  </a:rPr>
                  <a:t>e’ll talk more about later.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317" y="1191688"/>
                <a:ext cx="6747270" cy="2677656"/>
              </a:xfrm>
              <a:prstGeom prst="rect">
                <a:avLst/>
              </a:prstGeom>
              <a:blipFill>
                <a:blip r:embed="rId2"/>
                <a:stretch>
                  <a:fillRect l="-1504" t="-18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97FED83-B478-7C18-A2D8-D10AD2207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56"/>
          <a:stretch/>
        </p:blipFill>
        <p:spPr>
          <a:xfrm>
            <a:off x="451413" y="978397"/>
            <a:ext cx="4022942" cy="3071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85441B-0750-1575-D330-8FC28473BA82}"/>
              </a:ext>
            </a:extLst>
          </p:cNvPr>
          <p:cNvSpPr txBox="1"/>
          <p:nvPr/>
        </p:nvSpPr>
        <p:spPr>
          <a:xfrm>
            <a:off x="-9369" y="1791"/>
            <a:ext cx="1220136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Introducing The Box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BD95-A9AE-3CFE-8721-CDEA9FA66512}"/>
              </a:ext>
            </a:extLst>
          </p:cNvPr>
          <p:cNvSpPr txBox="1"/>
          <p:nvPr/>
        </p:nvSpPr>
        <p:spPr>
          <a:xfrm>
            <a:off x="1332673" y="4921667"/>
            <a:ext cx="9517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Our first task</a:t>
            </a:r>
            <a:r>
              <a:rPr lang="en-US" sz="2400" dirty="0"/>
              <a:t>: Derive differential equations of state for U, A, H, and G.</a:t>
            </a:r>
          </a:p>
        </p:txBody>
      </p:sp>
    </p:spTree>
    <p:extLst>
      <p:ext uri="{BB962C8B-B14F-4D97-AF65-F5344CB8AC3E}">
        <p14:creationId xmlns:p14="http://schemas.microsoft.com/office/powerpoint/2010/main" val="52798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729</Words>
  <Application>Microsoft Macintosh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25</cp:revision>
  <dcterms:created xsi:type="dcterms:W3CDTF">2023-10-12T22:58:15Z</dcterms:created>
  <dcterms:modified xsi:type="dcterms:W3CDTF">2024-12-17T01:05:34Z</dcterms:modified>
</cp:coreProperties>
</file>