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06" r:id="rId2"/>
    <p:sldId id="258" r:id="rId3"/>
    <p:sldId id="324" r:id="rId4"/>
    <p:sldId id="326" r:id="rId5"/>
    <p:sldId id="328" r:id="rId6"/>
    <p:sldId id="3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34"/>
  </p:normalViewPr>
  <p:slideViewPr>
    <p:cSldViewPr snapToGrid="0">
      <p:cViewPr>
        <p:scale>
          <a:sx n="77" d="100"/>
          <a:sy n="77" d="100"/>
        </p:scale>
        <p:origin x="18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D222-D162-FF4B-9807-7FFCADA5F0C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54D4-E7FD-DF4A-9195-DAF88841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208-A148-8E2C-CA16-7A51CA56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9AE04-C9C4-B38A-D4F0-C0F42D69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F48C-0A23-82D0-C8D4-FF7BC315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C7A2-2871-AD90-CCDC-C14352FF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79C0-D7A2-7765-9827-31A862C1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CBF0-F2F5-8766-28F4-90329690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CB819-BA2E-A0DD-F511-11FB4B493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E2AE-591A-119E-6F39-D91A5E04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C669-C906-FC63-588E-7D94A396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283D-A1BD-4F47-5492-C08F75B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60918-57E1-845E-3D28-AE576D0CC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2AD4-FC26-AE46-BB4B-03E1A0B41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FDCE-CB24-8148-EF89-1D543C9F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1DBA-8546-6F21-A2AF-9DE5E2EC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471E-C10A-167C-9B25-F480B7DA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44AC-43D0-B68C-F810-661C59B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A03D-E3C8-F521-1767-5C7C745C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52EC-88E0-EA00-5291-BC5DA2A0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8749-4AA7-EFAB-1CD1-CCDDF8E3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4AA95-096F-E143-3FD2-AAFF40B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0607-0461-AA64-5FF0-358A73D3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00FA1-5567-BB94-1FA9-F69FD00E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F690-58A2-87E8-C517-AAAF2127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0587-3FB8-A491-28DE-15E3CCD2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7F39-C441-55C3-B109-604A33F2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404D-3144-24E9-7DB3-CDF3D3E2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2898-4E92-19B3-9EA9-3EF7C62D2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F06DB-BEF5-D44F-9D9D-22C1D8AB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78B7B-9D61-207A-94C9-9045EB4A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C36DB-6F0E-63BC-D9B5-259A50A4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FEEA-7BC5-30CA-ADCB-020EEF50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2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0FB4-7B3D-4E3F-8450-8DF7CA3D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2C860-9E8D-8B6C-DF28-1267683B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7D1D-FB3A-C4B0-A754-0791BA05F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08601-36CA-88F3-A497-8D31D51A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64D7D-9C85-2C4C-191B-F6CC6AAFC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ACB20-ED5D-F05B-3E26-89C019BE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8C4B8-2652-C459-D5DA-5282C70C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74900-151C-BE2C-6E88-276085D8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137C-34DF-DC6D-BA25-CE720BDA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89BF-9D12-D7C9-4606-848D9D1D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5D03F-9DE0-65A1-A80D-9106D5C6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27DCF-66CD-704D-EAE7-F05E6661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F5D4D-BA52-CAE5-2FC9-7B84DCA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A7DB3-B74D-22D6-07A9-535999FD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AFF7-4251-EBE0-E461-D0674C88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FECC-4673-CF1E-6B8A-F6ACB0C7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350A-9095-1361-A618-0FA297E5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951BB-26F9-47F3-46FF-C71502E9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F81CA-3B22-4A25-C937-8FBE4586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461B-8966-1E25-425E-43EBD17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9530-EF96-CFDC-CB10-341DC30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4C3A-08AB-D606-553C-FBDA5B2C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932BD-F46D-567D-5E8E-569D1BE10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9DB92-FFF8-10A9-8F84-46B3EBFCB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9BF5-04B0-FF44-C3E0-C12F1362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1158-DAAA-84CC-05CD-3F47E64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86934-37E0-6DB8-1ACE-59A0352B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300DA-FA9B-D453-A2AA-D03F6B17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60750-452D-7F21-9AED-E0D896E2C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FC42-DF2C-37D4-8641-E4B010781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445A-C366-8147-984B-9F4D6607BDD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1CBF-F251-E58B-35AE-C5AF36E5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05CF-C7E9-3F8E-19D3-CCF636AE7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4FAF-0E5D-7448-94EC-02A3E3586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7B907-7944-9341-AE62-C3C8DFAFE256}"/>
                  </a:ext>
                </a:extLst>
              </p:cNvPr>
              <p:cNvSpPr txBox="1"/>
              <p:nvPr/>
            </p:nvSpPr>
            <p:spPr>
              <a:xfrm>
                <a:off x="165131" y="552847"/>
                <a:ext cx="11904949" cy="1362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key feature of the Adiabatic Joule-Thomson experiment</a:t>
                </a:r>
                <a:r>
                  <a:rPr lang="en-US" sz="2400" b="1" dirty="0"/>
                  <a:t> </a:t>
                </a:r>
                <a:r>
                  <a:rPr lang="en-US" sz="2400" dirty="0"/>
                  <a:t>is that </a:t>
                </a:r>
                <a:r>
                  <a:rPr lang="en-US" sz="2400" b="1" dirty="0"/>
                  <a:t>the gas follows an </a:t>
                </a:r>
                <a:r>
                  <a:rPr lang="en-US" sz="2400" b="1" dirty="0" err="1"/>
                  <a:t>isenthalp</a:t>
                </a:r>
                <a:r>
                  <a:rPr lang="en-US" sz="2400" dirty="0"/>
                  <a:t> (line of constant enthalpy) on its way out of the tank.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We’ll measure how much the temperature goes up or down, hence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7B907-7944-9341-AE62-C3C8DFAFE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1" y="552847"/>
                <a:ext cx="11904949" cy="1362745"/>
              </a:xfrm>
              <a:prstGeom prst="rect">
                <a:avLst/>
              </a:prstGeom>
              <a:blipFill>
                <a:blip r:embed="rId3"/>
                <a:stretch>
                  <a:fillRect l="-639" t="-3704" b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4766413-00AA-074E-BBD9-BCE265E1C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43"/>
          <a:stretch/>
        </p:blipFill>
        <p:spPr>
          <a:xfrm>
            <a:off x="528077" y="2320096"/>
            <a:ext cx="4733036" cy="29036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1A9820-7E49-3040-B162-1849E8DBEE61}"/>
              </a:ext>
            </a:extLst>
          </p:cNvPr>
          <p:cNvSpPr/>
          <p:nvPr/>
        </p:nvSpPr>
        <p:spPr>
          <a:xfrm>
            <a:off x="359899" y="5738948"/>
            <a:ext cx="327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https://encyclopedia2.thefreedictionary.com/</a:t>
            </a:r>
            <a:r>
              <a:rPr lang="en-US" dirty="0" err="1"/>
              <a:t>Joule-Thomson+Effect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547E-05E1-00BD-C762-1743EEDA3A6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Experiment: The Adiabatic Joule-Thomson experiment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C72B3-4C34-17A9-9887-66E061AC2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792" y="1915592"/>
            <a:ext cx="4733036" cy="35847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13F840-CD3F-0E75-80D6-2A2A77E6B403}"/>
                  </a:ext>
                </a:extLst>
              </p:cNvPr>
              <p:cNvSpPr txBox="1"/>
              <p:nvPr/>
            </p:nvSpPr>
            <p:spPr>
              <a:xfrm>
                <a:off x="6096001" y="5811724"/>
                <a:ext cx="5409234" cy="99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This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“Joule-Thomson coefficient” (which we’ll measure)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13F840-CD3F-0E75-80D6-2A2A77E6B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811724"/>
                <a:ext cx="5409234" cy="993413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39AFB2-3BCC-C63C-571F-4C98948624A5}"/>
              </a:ext>
            </a:extLst>
          </p:cNvPr>
          <p:cNvCxnSpPr>
            <a:cxnSpLocks/>
          </p:cNvCxnSpPr>
          <p:nvPr/>
        </p:nvCxnSpPr>
        <p:spPr>
          <a:xfrm flipH="1" flipV="1">
            <a:off x="7654882" y="4376388"/>
            <a:ext cx="548434" cy="1362560"/>
          </a:xfrm>
          <a:prstGeom prst="straightConnector1">
            <a:avLst/>
          </a:prstGeom>
          <a:ln w="38100">
            <a:solidFill>
              <a:schemeClr val="tx1">
                <a:alpha val="52352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still have to get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2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03A09DB-9339-9448-9E0A-47E9ED687DA7}"/>
              </a:ext>
            </a:extLst>
          </p:cNvPr>
          <p:cNvGrpSpPr/>
          <p:nvPr/>
        </p:nvGrpSpPr>
        <p:grpSpPr>
          <a:xfrm>
            <a:off x="449115" y="1158217"/>
            <a:ext cx="6345224" cy="3975583"/>
            <a:chOff x="1270917" y="1158217"/>
            <a:chExt cx="6345224" cy="39755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958426-B735-4864-ACA9-E3BE3CD95A0F}"/>
                </a:ext>
              </a:extLst>
            </p:cNvPr>
            <p:cNvGrpSpPr/>
            <p:nvPr/>
          </p:nvGrpSpPr>
          <p:grpSpPr>
            <a:xfrm>
              <a:off x="1967695" y="1158217"/>
              <a:ext cx="5648446" cy="3975583"/>
              <a:chOff x="1352874" y="1366150"/>
              <a:chExt cx="4882647" cy="32462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E69E9C0-B6D2-AB63-39E3-7012F53B05E5}"/>
                  </a:ext>
                </a:extLst>
              </p:cNvPr>
              <p:cNvGrpSpPr/>
              <p:nvPr/>
            </p:nvGrpSpPr>
            <p:grpSpPr>
              <a:xfrm>
                <a:off x="1352874" y="1641089"/>
                <a:ext cx="4882647" cy="2971349"/>
                <a:chOff x="1275602" y="2813065"/>
                <a:chExt cx="4882647" cy="297134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2BB9C56-E0F8-4B2A-D8DC-CF123EE2B548}"/>
                    </a:ext>
                  </a:extLst>
                </p:cNvPr>
                <p:cNvGrpSpPr/>
                <p:nvPr/>
              </p:nvGrpSpPr>
              <p:grpSpPr>
                <a:xfrm>
                  <a:off x="2146075" y="2813065"/>
                  <a:ext cx="4012174" cy="2971349"/>
                  <a:chOff x="2146075" y="2774428"/>
                  <a:chExt cx="4012174" cy="2971349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C4B5A474-D98B-804E-7CDF-2FCEFF353F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235078" y="2774428"/>
                    <a:ext cx="3923171" cy="2971349"/>
                  </a:xfrm>
                  <a:prstGeom prst="rect">
                    <a:avLst/>
                  </a:prstGeom>
                </p:spPr>
              </p:pic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C6E8F6A-46FA-DA28-919A-9A7C2D8AA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46075" y="4134440"/>
                    <a:ext cx="898999" cy="5513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alpha val="42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89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1ED9FE0-B0BC-DA60-3E11-3F5733579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2748" y="1845401"/>
                <a:ext cx="394747" cy="640296"/>
              </a:xfrm>
              <a:prstGeom prst="straightConnector1">
                <a:avLst/>
              </a:prstGeom>
              <a:ln w="38100">
                <a:solidFill>
                  <a:schemeClr val="tx1">
                    <a:alpha val="46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/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blipFill>
                  <a:blip r:embed="rId6"/>
                  <a:stretch>
                    <a:fillRect b="-63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5076B3-464D-C361-DD87-A3180BD113C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421609" y="3932188"/>
              <a:ext cx="1593084" cy="240503"/>
            </a:xfrm>
            <a:prstGeom prst="straightConnector1">
              <a:avLst/>
            </a:prstGeom>
            <a:ln w="38100">
              <a:solidFill>
                <a:schemeClr val="tx1">
                  <a:alpha val="52352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9D6281-8153-03A1-CFB1-1D92C2C6528B}"/>
                  </a:ext>
                </a:extLst>
              </p:cNvPr>
              <p:cNvSpPr txBox="1"/>
              <p:nvPr/>
            </p:nvSpPr>
            <p:spPr>
              <a:xfrm>
                <a:off x="6897300" y="1546629"/>
                <a:ext cx="5198905" cy="1589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First, we note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9D6281-8153-03A1-CFB1-1D92C2C6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300" y="1546629"/>
                <a:ext cx="5198905" cy="1589218"/>
              </a:xfrm>
              <a:prstGeom prst="rect">
                <a:avLst/>
              </a:prstGeom>
              <a:blipFill>
                <a:blip r:embed="rId7"/>
                <a:stretch>
                  <a:fillRect l="-1703" t="-23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still have to get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2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03A09DB-9339-9448-9E0A-47E9ED687DA7}"/>
              </a:ext>
            </a:extLst>
          </p:cNvPr>
          <p:cNvGrpSpPr/>
          <p:nvPr/>
        </p:nvGrpSpPr>
        <p:grpSpPr>
          <a:xfrm>
            <a:off x="449115" y="1158217"/>
            <a:ext cx="6345224" cy="3975583"/>
            <a:chOff x="1270917" y="1158217"/>
            <a:chExt cx="6345224" cy="39755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958426-B735-4864-ACA9-E3BE3CD95A0F}"/>
                </a:ext>
              </a:extLst>
            </p:cNvPr>
            <p:cNvGrpSpPr/>
            <p:nvPr/>
          </p:nvGrpSpPr>
          <p:grpSpPr>
            <a:xfrm>
              <a:off x="1967695" y="1158217"/>
              <a:ext cx="5648446" cy="3975583"/>
              <a:chOff x="1352874" y="1366150"/>
              <a:chExt cx="4882647" cy="32462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E69E9C0-B6D2-AB63-39E3-7012F53B05E5}"/>
                  </a:ext>
                </a:extLst>
              </p:cNvPr>
              <p:cNvGrpSpPr/>
              <p:nvPr/>
            </p:nvGrpSpPr>
            <p:grpSpPr>
              <a:xfrm>
                <a:off x="1352874" y="1641089"/>
                <a:ext cx="4882647" cy="2971349"/>
                <a:chOff x="1275602" y="2813065"/>
                <a:chExt cx="4882647" cy="297134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2BB9C56-E0F8-4B2A-D8DC-CF123EE2B548}"/>
                    </a:ext>
                  </a:extLst>
                </p:cNvPr>
                <p:cNvGrpSpPr/>
                <p:nvPr/>
              </p:nvGrpSpPr>
              <p:grpSpPr>
                <a:xfrm>
                  <a:off x="2146075" y="2813065"/>
                  <a:ext cx="4012174" cy="2971349"/>
                  <a:chOff x="2146075" y="2774428"/>
                  <a:chExt cx="4012174" cy="2971349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C4B5A474-D98B-804E-7CDF-2FCEFF353F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235078" y="2774428"/>
                    <a:ext cx="3923171" cy="2971349"/>
                  </a:xfrm>
                  <a:prstGeom prst="rect">
                    <a:avLst/>
                  </a:prstGeom>
                </p:spPr>
              </p:pic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C6E8F6A-46FA-DA28-919A-9A7C2D8AA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46075" y="4134440"/>
                    <a:ext cx="898999" cy="5513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alpha val="42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89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1ED9FE0-B0BC-DA60-3E11-3F5733579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2748" y="1845401"/>
                <a:ext cx="394747" cy="640296"/>
              </a:xfrm>
              <a:prstGeom prst="straightConnector1">
                <a:avLst/>
              </a:prstGeom>
              <a:ln w="38100">
                <a:solidFill>
                  <a:schemeClr val="tx1">
                    <a:alpha val="46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/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blipFill>
                  <a:blip r:embed="rId6"/>
                  <a:stretch>
                    <a:fillRect b="-63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5076B3-464D-C361-DD87-A3180BD113C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421609" y="3932188"/>
              <a:ext cx="1593084" cy="240503"/>
            </a:xfrm>
            <a:prstGeom prst="straightConnector1">
              <a:avLst/>
            </a:prstGeom>
            <a:ln w="38100">
              <a:solidFill>
                <a:schemeClr val="tx1">
                  <a:alpha val="52352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D9317-DB8B-CBD2-7D63-43ACDC48D1AE}"/>
                  </a:ext>
                </a:extLst>
              </p:cNvPr>
              <p:cNvSpPr txBox="1"/>
              <p:nvPr/>
            </p:nvSpPr>
            <p:spPr>
              <a:xfrm>
                <a:off x="6897301" y="1550001"/>
                <a:ext cx="5198243" cy="19585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First, we note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we use an Euler Chain relation …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D9317-DB8B-CBD2-7D63-43ACDC48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301" y="1550001"/>
                <a:ext cx="5198243" cy="1958549"/>
              </a:xfrm>
              <a:prstGeom prst="rect">
                <a:avLst/>
              </a:prstGeom>
              <a:blipFill>
                <a:blip r:embed="rId7"/>
                <a:stretch>
                  <a:fillRect l="-1703" t="-1923"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9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still have to get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2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03A09DB-9339-9448-9E0A-47E9ED687DA7}"/>
              </a:ext>
            </a:extLst>
          </p:cNvPr>
          <p:cNvGrpSpPr/>
          <p:nvPr/>
        </p:nvGrpSpPr>
        <p:grpSpPr>
          <a:xfrm>
            <a:off x="449115" y="1158217"/>
            <a:ext cx="6345224" cy="3975583"/>
            <a:chOff x="1270917" y="1158217"/>
            <a:chExt cx="6345224" cy="39755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958426-B735-4864-ACA9-E3BE3CD95A0F}"/>
                </a:ext>
              </a:extLst>
            </p:cNvPr>
            <p:cNvGrpSpPr/>
            <p:nvPr/>
          </p:nvGrpSpPr>
          <p:grpSpPr>
            <a:xfrm>
              <a:off x="1967695" y="1158217"/>
              <a:ext cx="5648446" cy="3975583"/>
              <a:chOff x="1352874" y="1366150"/>
              <a:chExt cx="4882647" cy="32462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E69E9C0-B6D2-AB63-39E3-7012F53B05E5}"/>
                  </a:ext>
                </a:extLst>
              </p:cNvPr>
              <p:cNvGrpSpPr/>
              <p:nvPr/>
            </p:nvGrpSpPr>
            <p:grpSpPr>
              <a:xfrm>
                <a:off x="1352874" y="1641089"/>
                <a:ext cx="4882647" cy="2971349"/>
                <a:chOff x="1275602" y="2813065"/>
                <a:chExt cx="4882647" cy="297134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2BB9C56-E0F8-4B2A-D8DC-CF123EE2B548}"/>
                    </a:ext>
                  </a:extLst>
                </p:cNvPr>
                <p:cNvGrpSpPr/>
                <p:nvPr/>
              </p:nvGrpSpPr>
              <p:grpSpPr>
                <a:xfrm>
                  <a:off x="2146075" y="2813065"/>
                  <a:ext cx="4012174" cy="2971349"/>
                  <a:chOff x="2146075" y="2774428"/>
                  <a:chExt cx="4012174" cy="2971349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C4B5A474-D98B-804E-7CDF-2FCEFF353F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235078" y="2774428"/>
                    <a:ext cx="3923171" cy="2971349"/>
                  </a:xfrm>
                  <a:prstGeom prst="rect">
                    <a:avLst/>
                  </a:prstGeom>
                </p:spPr>
              </p:pic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C6E8F6A-46FA-DA28-919A-9A7C2D8AA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46075" y="4134440"/>
                    <a:ext cx="898999" cy="5513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alpha val="42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89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1ED9FE0-B0BC-DA60-3E11-3F5733579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2748" y="1845401"/>
                <a:ext cx="394747" cy="640296"/>
              </a:xfrm>
              <a:prstGeom prst="straightConnector1">
                <a:avLst/>
              </a:prstGeom>
              <a:ln w="38100">
                <a:solidFill>
                  <a:schemeClr val="tx1">
                    <a:alpha val="46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/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blipFill>
                  <a:blip r:embed="rId6"/>
                  <a:stretch>
                    <a:fillRect b="-63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5076B3-464D-C361-DD87-A3180BD113C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421609" y="3932188"/>
              <a:ext cx="1593084" cy="240503"/>
            </a:xfrm>
            <a:prstGeom prst="straightConnector1">
              <a:avLst/>
            </a:prstGeom>
            <a:ln w="38100">
              <a:solidFill>
                <a:schemeClr val="tx1">
                  <a:alpha val="52352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D9317-DB8B-CBD2-7D63-43ACDC48D1AE}"/>
                  </a:ext>
                </a:extLst>
              </p:cNvPr>
              <p:cNvSpPr txBox="1"/>
              <p:nvPr/>
            </p:nvSpPr>
            <p:spPr>
              <a:xfrm>
                <a:off x="6897301" y="1550001"/>
                <a:ext cx="5198243" cy="33224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First, we note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we use an Euler Chain relation …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D9317-DB8B-CBD2-7D63-43ACDC48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301" y="1550001"/>
                <a:ext cx="5198243" cy="3322448"/>
              </a:xfrm>
              <a:prstGeom prst="rect">
                <a:avLst/>
              </a:prstGeom>
              <a:blipFill>
                <a:blip r:embed="rId7"/>
                <a:stretch>
                  <a:fillRect l="-1703" t="-11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0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still have to get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2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03A09DB-9339-9448-9E0A-47E9ED687DA7}"/>
              </a:ext>
            </a:extLst>
          </p:cNvPr>
          <p:cNvGrpSpPr/>
          <p:nvPr/>
        </p:nvGrpSpPr>
        <p:grpSpPr>
          <a:xfrm>
            <a:off x="449115" y="1158217"/>
            <a:ext cx="6345224" cy="3975583"/>
            <a:chOff x="1270917" y="1158217"/>
            <a:chExt cx="6345224" cy="39755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958426-B735-4864-ACA9-E3BE3CD95A0F}"/>
                </a:ext>
              </a:extLst>
            </p:cNvPr>
            <p:cNvGrpSpPr/>
            <p:nvPr/>
          </p:nvGrpSpPr>
          <p:grpSpPr>
            <a:xfrm>
              <a:off x="1967695" y="1158217"/>
              <a:ext cx="5648446" cy="3975583"/>
              <a:chOff x="1352874" y="1366150"/>
              <a:chExt cx="4882647" cy="32462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E69E9C0-B6D2-AB63-39E3-7012F53B05E5}"/>
                  </a:ext>
                </a:extLst>
              </p:cNvPr>
              <p:cNvGrpSpPr/>
              <p:nvPr/>
            </p:nvGrpSpPr>
            <p:grpSpPr>
              <a:xfrm>
                <a:off x="1352874" y="1641089"/>
                <a:ext cx="4882647" cy="2971349"/>
                <a:chOff x="1275602" y="2813065"/>
                <a:chExt cx="4882647" cy="297134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2BB9C56-E0F8-4B2A-D8DC-CF123EE2B548}"/>
                    </a:ext>
                  </a:extLst>
                </p:cNvPr>
                <p:cNvGrpSpPr/>
                <p:nvPr/>
              </p:nvGrpSpPr>
              <p:grpSpPr>
                <a:xfrm>
                  <a:off x="2146075" y="2813065"/>
                  <a:ext cx="4012174" cy="2971349"/>
                  <a:chOff x="2146075" y="2774428"/>
                  <a:chExt cx="4012174" cy="2971349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C4B5A474-D98B-804E-7CDF-2FCEFF353F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235078" y="2774428"/>
                    <a:ext cx="3923171" cy="2971349"/>
                  </a:xfrm>
                  <a:prstGeom prst="rect">
                    <a:avLst/>
                  </a:prstGeom>
                </p:spPr>
              </p:pic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C6E8F6A-46FA-DA28-919A-9A7C2D8AA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46075" y="4134440"/>
                    <a:ext cx="898999" cy="5513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alpha val="42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89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1ED9FE0-B0BC-DA60-3E11-3F5733579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2748" y="1845401"/>
                <a:ext cx="394747" cy="640296"/>
              </a:xfrm>
              <a:prstGeom prst="straightConnector1">
                <a:avLst/>
              </a:prstGeom>
              <a:ln w="38100">
                <a:solidFill>
                  <a:schemeClr val="tx1">
                    <a:alpha val="46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/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blipFill>
                  <a:blip r:embed="rId6"/>
                  <a:stretch>
                    <a:fillRect b="-63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5076B3-464D-C361-DD87-A3180BD113C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421609" y="3932188"/>
              <a:ext cx="1593084" cy="240503"/>
            </a:xfrm>
            <a:prstGeom prst="straightConnector1">
              <a:avLst/>
            </a:prstGeom>
            <a:ln w="38100">
              <a:solidFill>
                <a:schemeClr val="tx1">
                  <a:alpha val="52352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D9317-DB8B-CBD2-7D63-43ACDC48D1AE}"/>
                  </a:ext>
                </a:extLst>
              </p:cNvPr>
              <p:cNvSpPr txBox="1"/>
              <p:nvPr/>
            </p:nvSpPr>
            <p:spPr>
              <a:xfrm>
                <a:off x="6897301" y="1550001"/>
                <a:ext cx="5198243" cy="5120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First, we note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we use an Euler Chain relation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recognize the slopes as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D9317-DB8B-CBD2-7D63-43ACDC48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301" y="1550001"/>
                <a:ext cx="5198243" cy="5120889"/>
              </a:xfrm>
              <a:prstGeom prst="rect">
                <a:avLst/>
              </a:prstGeom>
              <a:blipFill>
                <a:blip r:embed="rId7"/>
                <a:stretch>
                  <a:fillRect l="-1703" t="-7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99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still have to get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2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03A09DB-9339-9448-9E0A-47E9ED687DA7}"/>
              </a:ext>
            </a:extLst>
          </p:cNvPr>
          <p:cNvGrpSpPr/>
          <p:nvPr/>
        </p:nvGrpSpPr>
        <p:grpSpPr>
          <a:xfrm>
            <a:off x="449115" y="1158217"/>
            <a:ext cx="6345224" cy="3975583"/>
            <a:chOff x="1270917" y="1158217"/>
            <a:chExt cx="6345224" cy="39755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958426-B735-4864-ACA9-E3BE3CD95A0F}"/>
                </a:ext>
              </a:extLst>
            </p:cNvPr>
            <p:cNvGrpSpPr/>
            <p:nvPr/>
          </p:nvGrpSpPr>
          <p:grpSpPr>
            <a:xfrm>
              <a:off x="1967695" y="1158217"/>
              <a:ext cx="5648446" cy="3975583"/>
              <a:chOff x="1352874" y="1366150"/>
              <a:chExt cx="4882647" cy="32462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E69E9C0-B6D2-AB63-39E3-7012F53B05E5}"/>
                  </a:ext>
                </a:extLst>
              </p:cNvPr>
              <p:cNvGrpSpPr/>
              <p:nvPr/>
            </p:nvGrpSpPr>
            <p:grpSpPr>
              <a:xfrm>
                <a:off x="1352874" y="1641089"/>
                <a:ext cx="4882647" cy="2971349"/>
                <a:chOff x="1275602" y="2813065"/>
                <a:chExt cx="4882647" cy="297134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2BB9C56-E0F8-4B2A-D8DC-CF123EE2B548}"/>
                    </a:ext>
                  </a:extLst>
                </p:cNvPr>
                <p:cNvGrpSpPr/>
                <p:nvPr/>
              </p:nvGrpSpPr>
              <p:grpSpPr>
                <a:xfrm>
                  <a:off x="2146075" y="2813065"/>
                  <a:ext cx="4012174" cy="2971349"/>
                  <a:chOff x="2146075" y="2774428"/>
                  <a:chExt cx="4012174" cy="2971349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C4B5A474-D98B-804E-7CDF-2FCEFF353F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235078" y="2774428"/>
                    <a:ext cx="3923171" cy="2971349"/>
                  </a:xfrm>
                  <a:prstGeom prst="rect">
                    <a:avLst/>
                  </a:prstGeom>
                </p:spPr>
              </p:pic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C6E8F6A-46FA-DA28-919A-9A7C2D8AA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46075" y="4134440"/>
                    <a:ext cx="898999" cy="5513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alpha val="42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B6CAD0E-A1D9-56A1-E8C9-CD8AAD3417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5602" y="3874260"/>
                      <a:ext cx="789382" cy="37697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89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57EDB16-EB7D-5F92-6DF6-68734344F5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667" y="1366150"/>
                    <a:ext cx="811160" cy="3769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1ED9FE0-B0BC-DA60-3E11-3F5733579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2748" y="1845401"/>
                <a:ext cx="394747" cy="640296"/>
              </a:xfrm>
              <a:prstGeom prst="straightConnector1">
                <a:avLst/>
              </a:prstGeom>
              <a:ln w="38100">
                <a:solidFill>
                  <a:schemeClr val="tx1">
                    <a:alpha val="46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/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89380-80CA-F1C2-97DD-B7550D295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917" y="3780789"/>
                  <a:ext cx="1150692" cy="783804"/>
                </a:xfrm>
                <a:prstGeom prst="rect">
                  <a:avLst/>
                </a:prstGeom>
                <a:blipFill>
                  <a:blip r:embed="rId6"/>
                  <a:stretch>
                    <a:fillRect b="-63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5076B3-464D-C361-DD87-A3180BD113C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421609" y="3932188"/>
              <a:ext cx="1593084" cy="240503"/>
            </a:xfrm>
            <a:prstGeom prst="straightConnector1">
              <a:avLst/>
            </a:prstGeom>
            <a:ln w="38100">
              <a:solidFill>
                <a:schemeClr val="tx1">
                  <a:alpha val="52352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D9317-DB8B-CBD2-7D63-43ACDC48D1AE}"/>
                  </a:ext>
                </a:extLst>
              </p:cNvPr>
              <p:cNvSpPr txBox="1"/>
              <p:nvPr/>
            </p:nvSpPr>
            <p:spPr>
              <a:xfrm>
                <a:off x="6897301" y="1550001"/>
                <a:ext cx="5198243" cy="5120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First, we note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we use an Euler Chain relation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recognize the slopes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D9317-DB8B-CBD2-7D63-43ACDC48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301" y="1550001"/>
                <a:ext cx="5198243" cy="5120889"/>
              </a:xfrm>
              <a:prstGeom prst="rect">
                <a:avLst/>
              </a:prstGeom>
              <a:blipFill>
                <a:blip r:embed="rId7"/>
                <a:stretch>
                  <a:fillRect l="-1703" t="-7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1D020D-9638-B7ED-8F79-D3448182127B}"/>
              </a:ext>
            </a:extLst>
          </p:cNvPr>
          <p:cNvCxnSpPr>
            <a:cxnSpLocks/>
          </p:cNvCxnSpPr>
          <p:nvPr/>
        </p:nvCxnSpPr>
        <p:spPr>
          <a:xfrm flipH="1">
            <a:off x="3657600" y="6051665"/>
            <a:ext cx="289282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6D2E7-AF78-022C-8209-30D84024C82C}"/>
                  </a:ext>
                </a:extLst>
              </p:cNvPr>
              <p:cNvSpPr txBox="1"/>
              <p:nvPr/>
            </p:nvSpPr>
            <p:spPr>
              <a:xfrm>
                <a:off x="837853" y="5792647"/>
                <a:ext cx="2663328" cy="4875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6D2E7-AF78-022C-8209-30D84024C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3" y="5792647"/>
                <a:ext cx="2663328" cy="487569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A8BCA-93D8-A679-DE05-F75F68E1C7A1}"/>
                  </a:ext>
                </a:extLst>
              </p:cNvPr>
              <p:cNvSpPr txBox="1"/>
              <p:nvPr/>
            </p:nvSpPr>
            <p:spPr>
              <a:xfrm>
                <a:off x="4095718" y="5470505"/>
                <a:ext cx="2964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A8BCA-93D8-A679-DE05-F75F68E1C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18" y="5470505"/>
                <a:ext cx="2964629" cy="461665"/>
              </a:xfrm>
              <a:prstGeom prst="rect">
                <a:avLst/>
              </a:prstGeom>
              <a:blipFill>
                <a:blip r:embed="rId9"/>
                <a:stretch>
                  <a:fillRect l="-341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95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249</Words>
  <Application>Microsoft Macintosh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15</cp:revision>
  <dcterms:created xsi:type="dcterms:W3CDTF">2024-10-08T04:43:12Z</dcterms:created>
  <dcterms:modified xsi:type="dcterms:W3CDTF">2024-10-22T00:27:26Z</dcterms:modified>
</cp:coreProperties>
</file>