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23" r:id="rId2"/>
    <p:sldId id="306" r:id="rId3"/>
    <p:sldId id="333" r:id="rId4"/>
    <p:sldId id="314" r:id="rId5"/>
    <p:sldId id="312" r:id="rId6"/>
    <p:sldId id="316" r:id="rId7"/>
    <p:sldId id="317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DC30A-13B2-324D-AE31-83C00D788DC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A1E5-348C-F041-8EFF-EA3B3458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D5B7-D496-A449-ACB8-C0C96725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92238-D5F4-554A-9C89-8E04E72A7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4C84-1D88-1E44-AF8B-D5023D51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3C61-7E4F-DF4B-AAB3-6BC607F4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DA1CE-2CE6-124E-A657-099FA7C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6205-4671-664B-9426-FB069BF4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72CD4-B70B-D948-8DC2-CF28293C4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772C-66E4-6448-947D-2B15B452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F9B3-E5EA-DF41-835C-45CF5318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C99D-B58E-F447-80CD-80AC2A83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44677-C828-594C-92E1-6CDB349B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F24D-233F-FB46-848D-4B2A5913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E5D8-4256-EE4D-B495-6CA0487E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5F8D-4283-D04C-9427-1C81E01B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3573-45F2-C244-892B-0169B2D6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9C48-DF80-0241-B631-EF0EAD34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ECAF-5F0C-5C41-847B-DC925873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ABF2-5F18-5E47-B322-909A7D4F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7AD0-7308-224E-AB0D-77F6D81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692A4-950A-B34A-8EF2-52157385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9BCD-1DA9-4F4D-A084-5BC177D9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38DCE-2750-4648-ABBC-1E6614C2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8D03-25DC-6145-BB0E-A423FF70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195B-BE34-5A4F-8CC0-FB3E953B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CB916-54A1-404F-BAF2-6B5BBF17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2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CA7-021D-BD4F-BB1B-1FD9F85D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903F-1CD9-CF48-AFA9-822BF569B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8A359-8E93-3E4C-92A6-F4CE30BE2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516F5-AEB3-2646-9C37-94A116F1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DA48-54C2-7F41-AEA0-BCE64DE3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6A7D9-72A6-664F-A604-A53000FB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19ED-121B-034F-B2C8-0B86D248B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2987-0DE8-0845-A5DF-C94558BA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0A7D-E038-8C4D-ADA2-3155C3F4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4D5F-178D-AC43-B2D3-CB85BE86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D9737-0F4E-7245-A05B-9F8B242C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CCAC2-2035-8440-97AD-A40BD981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FEF1C-167A-354B-BEB8-3F57775E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D6277-41B4-A340-A438-AE20AE7F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794D-44A8-3C43-886A-D86ABC96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2FE90-65A7-5D4C-AA52-F0564551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C4715-644A-B345-87EF-39B53796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4947C-25B5-084E-A09F-7D295632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598DF-0AE2-5B42-86A4-35FA71F0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6C41-1299-E045-BA5F-85A79779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F8D4-3B81-9048-9ACA-C58043F2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B38C-B058-2B48-B27F-0776BE62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EF31-984D-B249-81F6-F0799DD9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DB84-2482-E64C-B34A-CD5FA698E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79FB0-9D7D-274A-A598-AE610F79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71DDF-8BAC-4746-A335-EF0CA1AD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30D6-0B34-6945-92A4-616538BF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7F9E-7F91-7547-94AB-8583EF77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C8FB2-E4E8-484E-A1CE-84B9DDD65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7C96-618C-CF4F-8535-FE574A08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518F-9AE6-5949-A0EE-B7D8378B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DAEDA-7283-CD47-BA67-83127A5A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91F3-22A4-5A40-A0CB-FC952390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A66AF-1584-0A43-8D29-C957AA93B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3ED0E-EFF8-7F4B-8DB3-B30452047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9FAE-633E-AD45-BB9E-880638D3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841E-4530-3B44-925F-7F7DB0B8F95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414-E4A6-3E4E-9BFC-4E24FB326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FBBF-C978-BA48-977D-B77DBBFED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D27B-97A8-B24E-8E61-6CAFE369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210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0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180.png"/><Relationship Id="rId4" Type="http://schemas.openxmlformats.org/officeDocument/2006/relationships/image" Target="../media/image2.png"/><Relationship Id="rId9" Type="http://schemas.openxmlformats.org/officeDocument/2006/relationships/image" Target="../media/image170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NUL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4.png"/><Relationship Id="rId3" Type="http://schemas.openxmlformats.org/officeDocument/2006/relationships/image" Target="../media/image1700.png"/><Relationship Id="rId7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1.png"/><Relationship Id="rId6" Type="http://schemas.openxmlformats.org/officeDocument/2006/relationships/image" Target="../media/image33.png"/><Relationship Id="rId10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700.png"/><Relationship Id="rId7" Type="http://schemas.openxmlformats.org/officeDocument/2006/relationships/image" Target="../media/image120.png"/><Relationship Id="rId12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3.png"/><Relationship Id="rId6" Type="http://schemas.openxmlformats.org/officeDocument/2006/relationships/image" Target="../media/image33.png"/><Relationship Id="rId10" Type="http://schemas.openxmlformats.org/officeDocument/2006/relationships/image" Target="../media/image28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/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noFill/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>
            <a:extLst>
              <a:ext uri="{FF2B5EF4-FFF2-40B4-BE49-F238E27FC236}">
                <a16:creationId xmlns:a16="http://schemas.microsoft.com/office/drawing/2014/main" id="{0D82EE85-ADC5-884B-58F4-F3A2BA5CB9B6}"/>
              </a:ext>
            </a:extLst>
          </p:cNvPr>
          <p:cNvSpPr/>
          <p:nvPr/>
        </p:nvSpPr>
        <p:spPr>
          <a:xfrm rot="21250915">
            <a:off x="3465989" y="1129247"/>
            <a:ext cx="2152442" cy="210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/>
              <p:nvPr/>
            </p:nvSpPr>
            <p:spPr>
              <a:xfrm>
                <a:off x="144343" y="642978"/>
                <a:ext cx="1651197" cy="114415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0" dirty="0"/>
                  <a:t>vdw: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000" dirty="0"/>
                  <a:t>, etc.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3" y="642978"/>
                <a:ext cx="1651197" cy="1144159"/>
              </a:xfrm>
              <a:prstGeom prst="rect">
                <a:avLst/>
              </a:prstGeom>
              <a:blipFill>
                <a:blip r:embed="rId3"/>
                <a:stretch>
                  <a:fillRect t="-1075" b="-752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19F7371-BD32-6427-1126-EE840C5F6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99" y="2219793"/>
            <a:ext cx="2530487" cy="868182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E9113E-7660-023A-B7FF-8203ECFAA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763" y="2104852"/>
            <a:ext cx="2563756" cy="109875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145BB6A9-EC52-90FC-FA89-65C655989499}"/>
              </a:ext>
            </a:extLst>
          </p:cNvPr>
          <p:cNvSpPr/>
          <p:nvPr/>
        </p:nvSpPr>
        <p:spPr>
          <a:xfrm rot="19023127">
            <a:off x="5272664" y="1576492"/>
            <a:ext cx="972011" cy="183837"/>
          </a:xfrm>
          <a:prstGeom prst="leftArrow">
            <a:avLst/>
          </a:prstGeom>
          <a:ln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CCEA4CEA-A865-83A5-BB6D-67DFA0306DBB}"/>
              </a:ext>
            </a:extLst>
          </p:cNvPr>
          <p:cNvSpPr/>
          <p:nvPr/>
        </p:nvSpPr>
        <p:spPr>
          <a:xfrm rot="16200000">
            <a:off x="6507679" y="1574769"/>
            <a:ext cx="592395" cy="2018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A2FAEA85-21D0-B78C-530B-B5B1A57232F4}"/>
              </a:ext>
            </a:extLst>
          </p:cNvPr>
          <p:cNvSpPr/>
          <p:nvPr/>
        </p:nvSpPr>
        <p:spPr>
          <a:xfrm rot="16200000" flipV="1">
            <a:off x="4191354" y="3495309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AD0CC-C39C-B3D2-48EF-2530C9179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60" y="4049841"/>
            <a:ext cx="6286165" cy="79373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619489-571E-27BC-41F9-61987A40B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8031" y="4088890"/>
            <a:ext cx="5584520" cy="73794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/>
              <p:nvPr/>
            </p:nvSpPr>
            <p:spPr>
              <a:xfrm>
                <a:off x="1024988" y="4939813"/>
                <a:ext cx="4074320" cy="5866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8" y="4939813"/>
                <a:ext cx="4074320" cy="586699"/>
              </a:xfrm>
              <a:prstGeom prst="rect">
                <a:avLst/>
              </a:prstGeom>
              <a:blipFill>
                <a:blip r:embed="rId8"/>
                <a:stretch>
                  <a:fillRect l="-2477" b="-8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/>
              <p:nvPr/>
            </p:nvSpPr>
            <p:spPr>
              <a:xfrm>
                <a:off x="7023751" y="4914874"/>
                <a:ext cx="4613079" cy="6146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51" y="4914874"/>
                <a:ext cx="4613079" cy="614655"/>
              </a:xfrm>
              <a:prstGeom prst="rect">
                <a:avLst/>
              </a:prstGeom>
              <a:blipFill>
                <a:blip r:embed="rId9"/>
                <a:stretch>
                  <a:fillRect l="-1918" b="-10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/>
              <p:nvPr/>
            </p:nvSpPr>
            <p:spPr>
              <a:xfrm>
                <a:off x="1513908" y="2116852"/>
                <a:ext cx="1408320" cy="10378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08" y="2116852"/>
                <a:ext cx="1408320" cy="1037848"/>
              </a:xfrm>
              <a:prstGeom prst="rect">
                <a:avLst/>
              </a:prstGeom>
              <a:blipFill>
                <a:blip r:embed="rId10"/>
                <a:stretch>
                  <a:fillRect l="-6195" t="-47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/>
              <p:nvPr/>
            </p:nvSpPr>
            <p:spPr>
              <a:xfrm>
                <a:off x="8455710" y="2174725"/>
                <a:ext cx="3632116" cy="9839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 (bilinear expansion):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710" y="2174725"/>
                <a:ext cx="3632116" cy="983987"/>
              </a:xfrm>
              <a:prstGeom prst="rect">
                <a:avLst/>
              </a:prstGeom>
              <a:blipFill>
                <a:blip r:embed="rId11"/>
                <a:stretch>
                  <a:fillRect l="-2431" t="-37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D30D2BA-7D38-C094-DAA0-66ADBE761AD9}"/>
              </a:ext>
            </a:extLst>
          </p:cNvPr>
          <p:cNvGrpSpPr/>
          <p:nvPr/>
        </p:nvGrpSpPr>
        <p:grpSpPr>
          <a:xfrm>
            <a:off x="1909669" y="642978"/>
            <a:ext cx="1408640" cy="1325147"/>
            <a:chOff x="2289035" y="483965"/>
            <a:chExt cx="1408640" cy="13251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AD57FF-26E4-4BAC-1F92-EC0FDBB56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62658"/>
            <a:stretch/>
          </p:blipFill>
          <p:spPr>
            <a:xfrm>
              <a:off x="2289035" y="483965"/>
              <a:ext cx="1408320" cy="668517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2B79F3-B9CF-82AC-66B2-E8A461E57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3196"/>
            <a:stretch/>
          </p:blipFill>
          <p:spPr>
            <a:xfrm>
              <a:off x="2289355" y="1150230"/>
              <a:ext cx="1408320" cy="658882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F5CACA4-7CE7-7D60-79AD-D0D3533B2F37}"/>
              </a:ext>
            </a:extLst>
          </p:cNvPr>
          <p:cNvSpPr txBox="1"/>
          <p:nvPr/>
        </p:nvSpPr>
        <p:spPr>
          <a:xfrm>
            <a:off x="-9368" y="1791"/>
            <a:ext cx="122013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roadmap of where we are in our understanding of Thermodynamics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4135369-6D84-A0AE-5AA8-C1CC85DEAF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17735" y="5602702"/>
            <a:ext cx="1481658" cy="11221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0E88CF-58F4-EC5F-02C2-CF8A783B1C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63537" y="5526511"/>
            <a:ext cx="1710438" cy="1108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D411FA-DE3E-D98C-D064-B18CCDBD12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64351" y="5578815"/>
            <a:ext cx="1346079" cy="1146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074B8-25B6-8E88-E7FC-48C300130C14}"/>
                  </a:ext>
                </a:extLst>
              </p:cNvPr>
              <p:cNvSpPr txBox="1"/>
              <p:nvPr/>
            </p:nvSpPr>
            <p:spPr>
              <a:xfrm>
                <a:off x="10420586" y="5896099"/>
                <a:ext cx="1299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074B8-25B6-8E88-E7FC-48C300130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586" y="5896099"/>
                <a:ext cx="1299258" cy="369332"/>
              </a:xfrm>
              <a:prstGeom prst="rect">
                <a:avLst/>
              </a:prstGeom>
              <a:blipFill>
                <a:blip r:embed="rId16"/>
                <a:stretch>
                  <a:fillRect r="-38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27823-2FF7-D441-99D7-8EC13202846F}"/>
                  </a:ext>
                </a:extLst>
              </p:cNvPr>
              <p:cNvSpPr txBox="1"/>
              <p:nvPr/>
            </p:nvSpPr>
            <p:spPr>
              <a:xfrm>
                <a:off x="6091316" y="5805440"/>
                <a:ext cx="1299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27823-2FF7-D441-99D7-8EC13202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16" y="5805440"/>
                <a:ext cx="1299258" cy="369332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A93A01-0FCC-E0AA-EC3A-9B2BF5681AF7}"/>
                  </a:ext>
                </a:extLst>
              </p:cNvPr>
              <p:cNvSpPr txBox="1"/>
              <p:nvPr/>
            </p:nvSpPr>
            <p:spPr>
              <a:xfrm>
                <a:off x="986069" y="5833771"/>
                <a:ext cx="1299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A93A01-0FCC-E0AA-EC3A-9B2BF568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69" y="5833771"/>
                <a:ext cx="1299258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>
            <a:extLst>
              <a:ext uri="{FF2B5EF4-FFF2-40B4-BE49-F238E27FC236}">
                <a16:creationId xmlns:a16="http://schemas.microsoft.com/office/drawing/2014/main" id="{A2FDB9E6-2DEB-00BF-4F04-229FCC4ABFA6}"/>
              </a:ext>
            </a:extLst>
          </p:cNvPr>
          <p:cNvSpPr/>
          <p:nvPr/>
        </p:nvSpPr>
        <p:spPr>
          <a:xfrm rot="16200000" flipV="1">
            <a:off x="6979384" y="3547763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35" y="2080439"/>
            <a:ext cx="5039223" cy="3816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7B907-7944-9341-AE62-C3C8DFAFE256}"/>
              </a:ext>
            </a:extLst>
          </p:cNvPr>
          <p:cNvSpPr txBox="1"/>
          <p:nvPr/>
        </p:nvSpPr>
        <p:spPr>
          <a:xfrm>
            <a:off x="143525" y="816934"/>
            <a:ext cx="11904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key feature of the Adiabatic Joule-Thomson experiment</a:t>
            </a:r>
            <a:r>
              <a:rPr lang="en-US" sz="2400" b="1" dirty="0"/>
              <a:t> </a:t>
            </a:r>
            <a:r>
              <a:rPr lang="en-US" sz="2400" dirty="0"/>
              <a:t>is that the gas follows an </a:t>
            </a:r>
            <a:r>
              <a:rPr lang="en-US" sz="2400" b="1" dirty="0" err="1"/>
              <a:t>isenthalp</a:t>
            </a:r>
            <a:r>
              <a:rPr lang="en-US" sz="2400" dirty="0"/>
              <a:t> (line of constant enthalpy) on its way out of the tank.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66413-00AA-074E-BBD9-BCE265E1C7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43"/>
          <a:stretch/>
        </p:blipFill>
        <p:spPr>
          <a:xfrm>
            <a:off x="528077" y="2320096"/>
            <a:ext cx="4733036" cy="29036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1A9820-7E49-3040-B162-1849E8DBEE61}"/>
              </a:ext>
            </a:extLst>
          </p:cNvPr>
          <p:cNvSpPr/>
          <p:nvPr/>
        </p:nvSpPr>
        <p:spPr>
          <a:xfrm>
            <a:off x="359899" y="5738948"/>
            <a:ext cx="3271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https://encyclopedia2.thefreedictionary.com/</a:t>
            </a:r>
            <a:r>
              <a:rPr lang="en-US" dirty="0" err="1"/>
              <a:t>Joule-Thomson+Effect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47547E-05E1-00BD-C762-1743EEDA3A6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Adiabatic Joule-Thomson experiment got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47547E-05E1-00BD-C762-1743EEDA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5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9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559ED1-A475-6AFC-5F19-64CF28A5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" y="604520"/>
            <a:ext cx="6955790" cy="460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16E6F-7853-ABDC-BCC9-B6D8C85D04A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Literature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16E6F-7853-ABDC-BCC9-B6D8C85D0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blipFill>
                <a:blip r:embed="rId3"/>
                <a:stretch>
                  <a:fillRect l="-832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8D7C49-812D-8BB0-4AA1-F8136A57AF72}"/>
              </a:ext>
            </a:extLst>
          </p:cNvPr>
          <p:cNvSpPr txBox="1"/>
          <p:nvPr/>
        </p:nvSpPr>
        <p:spPr>
          <a:xfrm>
            <a:off x="7098030" y="2139290"/>
            <a:ext cx="4894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cdn.instrumentationtools.com</a:t>
            </a:r>
            <a:r>
              <a:rPr lang="en-US" dirty="0"/>
              <a:t>/wp-content/uploads/2019/01/Joule%E2%80%93Thomson-effect.png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166330-B8F5-6D77-777B-1BBE900E66CD}"/>
                  </a:ext>
                </a:extLst>
              </p:cNvPr>
              <p:cNvSpPr txBox="1"/>
              <p:nvPr/>
            </p:nvSpPr>
            <p:spPr>
              <a:xfrm>
                <a:off x="1274446" y="5326691"/>
                <a:ext cx="6143624" cy="1153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For comparison, our result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𝑱𝑻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𝑏𝑎𝑟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166330-B8F5-6D77-777B-1BBE900E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46" y="5326691"/>
                <a:ext cx="6143624" cy="1153136"/>
              </a:xfrm>
              <a:prstGeom prst="rect">
                <a:avLst/>
              </a:prstGeom>
              <a:blipFill>
                <a:blip r:embed="rId4"/>
                <a:stretch>
                  <a:fillRect l="-1649" t="-3261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blipFill>
                <a:blip r:embed="rId2"/>
                <a:stretch>
                  <a:fillRect l="-832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33" y="730580"/>
            <a:ext cx="7125632" cy="5396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/>
              <p:nvPr/>
            </p:nvSpPr>
            <p:spPr>
              <a:xfrm>
                <a:off x="172135" y="2126821"/>
                <a:ext cx="5348556" cy="2198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related to our friend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Joule-Thomson coefficient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 by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𝑱𝑻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5" y="2126821"/>
                <a:ext cx="5348556" cy="2198807"/>
              </a:xfrm>
              <a:prstGeom prst="rect">
                <a:avLst/>
              </a:prstGeom>
              <a:blipFill>
                <a:blip r:embed="rId4"/>
                <a:stretch>
                  <a:fillRect l="-1659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A359EFE-8FB4-FAD0-9FDC-A4A0C3172503}"/>
              </a:ext>
            </a:extLst>
          </p:cNvPr>
          <p:cNvGrpSpPr/>
          <p:nvPr/>
        </p:nvGrpSpPr>
        <p:grpSpPr>
          <a:xfrm>
            <a:off x="6103507" y="1895988"/>
            <a:ext cx="1026726" cy="1508195"/>
            <a:chOff x="9913645" y="1181056"/>
            <a:chExt cx="1026726" cy="1508195"/>
          </a:xfrm>
        </p:grpSpPr>
        <p:pic>
          <p:nvPicPr>
            <p:cNvPr id="4" name="Picture 2" descr="Skiing Svg Png Icon Free Download (#432419) - OnlineWebFonts.COM">
              <a:extLst>
                <a:ext uri="{FF2B5EF4-FFF2-40B4-BE49-F238E27FC236}">
                  <a16:creationId xmlns:a16="http://schemas.microsoft.com/office/drawing/2014/main" id="{DC87EBE7-1160-DECB-1B8D-032C69E6B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87460" flipH="1">
              <a:off x="10311427" y="2060308"/>
              <a:ext cx="570513" cy="687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6F0D37-0CC5-11B7-54CC-71C119731856}"/>
                    </a:ext>
                  </a:extLst>
                </p:cNvPr>
                <p:cNvSpPr txBox="1"/>
                <p:nvPr/>
              </p:nvSpPr>
              <p:spPr>
                <a:xfrm>
                  <a:off x="9913645" y="1181056"/>
                  <a:ext cx="683038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6F0D37-0CC5-11B7-54CC-71C119731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45" y="1181056"/>
                  <a:ext cx="68303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7764E4-BF15-698C-869A-62F14D48EA8C}"/>
              </a:ext>
            </a:extLst>
          </p:cNvPr>
          <p:cNvGrpSpPr/>
          <p:nvPr/>
        </p:nvGrpSpPr>
        <p:grpSpPr>
          <a:xfrm>
            <a:off x="7037394" y="4342890"/>
            <a:ext cx="1297135" cy="653591"/>
            <a:chOff x="7037394" y="4342890"/>
            <a:chExt cx="1297135" cy="653591"/>
          </a:xfrm>
        </p:grpSpPr>
        <p:pic>
          <p:nvPicPr>
            <p:cNvPr id="8" name="Picture 2" descr="Skiing Svg Png Icon Free Download (#432419) - OnlineWebFonts.COM">
              <a:extLst>
                <a:ext uri="{FF2B5EF4-FFF2-40B4-BE49-F238E27FC236}">
                  <a16:creationId xmlns:a16="http://schemas.microsoft.com/office/drawing/2014/main" id="{E7A693F0-09D6-BA39-DCF3-B1F4680B5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8473" flipH="1">
              <a:off x="7037394" y="4669311"/>
              <a:ext cx="299000" cy="32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79586E-80E1-33C6-CA3C-DC2A41370B4F}"/>
                    </a:ext>
                  </a:extLst>
                </p:cNvPr>
                <p:cNvSpPr txBox="1"/>
                <p:nvPr/>
              </p:nvSpPr>
              <p:spPr>
                <a:xfrm>
                  <a:off x="7481139" y="4342890"/>
                  <a:ext cx="853390" cy="4900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𝑱𝑻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79586E-80E1-33C6-CA3C-DC2A41370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139" y="4342890"/>
                  <a:ext cx="853390" cy="490006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72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F3EC0-AFFD-7640-A054-CF5F5B92A74C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F3EC0-AFFD-7640-A054-CF5F5B92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4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C4DEA12-3AE9-F5FD-5491-02DF018A958E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CCF447-B0D3-D4D9-524B-E44909502F6C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C7C7003-01E1-2D50-320E-563685CF569D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24786ED0-2691-7121-62BD-9089D83634E1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8B6E7083-C67B-8B8E-10E7-932BFB5B9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EA37DC0B-0FB2-4E99-B144-6A5E4F482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F7E70E4-9BC1-E476-F4C9-629C9DC69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E525827-5889-5947-E328-559F3AD38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9CB960-5A83-8768-0C32-50E654BF7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for each surface (reactants and products)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blipFill>
                <a:blip r:embed="rId8"/>
                <a:stretch>
                  <a:fillRect l="-1159" t="-1327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5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F3EC0-AFFD-7640-A054-CF5F5B92A74C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F3EC0-AFFD-7640-A054-CF5F5B92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3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for each surface (reactants and products)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blipFill>
                <a:blip r:embed="rId7"/>
                <a:stretch>
                  <a:fillRect l="-1159" t="-1327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F061-E7A4-29CA-44A2-881A36175C82}"/>
                  </a:ext>
                </a:extLst>
              </p:cNvPr>
              <p:cNvSpPr txBox="1"/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F061-E7A4-29CA-44A2-881A36175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blipFill>
                <a:blip r:embed="rId9"/>
                <a:stretch>
                  <a:fillRect l="-8841" t="-144872" b="-2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C5D80D-7679-5D60-4FBD-7E4589DA3D84}"/>
              </a:ext>
            </a:extLst>
          </p:cNvPr>
          <p:cNvCxnSpPr>
            <a:cxnSpLocks/>
          </p:cNvCxnSpPr>
          <p:nvPr/>
        </p:nvCxnSpPr>
        <p:spPr>
          <a:xfrm flipH="1">
            <a:off x="1683657" y="3893590"/>
            <a:ext cx="595086" cy="827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F35304-E1B4-DB42-4279-D1F2242F2826}"/>
                  </a:ext>
                </a:extLst>
              </p:cNvPr>
              <p:cNvSpPr txBox="1"/>
              <p:nvPr/>
            </p:nvSpPr>
            <p:spPr>
              <a:xfrm>
                <a:off x="2124193" y="3983954"/>
                <a:ext cx="3355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Along an isobar, assuming temperature-independent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F35304-E1B4-DB42-4279-D1F2242F2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193" y="3983954"/>
                <a:ext cx="3355566" cy="646331"/>
              </a:xfrm>
              <a:prstGeom prst="rect">
                <a:avLst/>
              </a:prstGeom>
              <a:blipFill>
                <a:blip r:embed="rId10"/>
                <a:stretch>
                  <a:fillRect l="-1509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5F03FE9-5AC2-A3B1-FBB9-40A47D9A7A32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1151BEB-5283-F366-98BC-6F65AE3F39BE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1B373B3-AE43-8D36-D09B-FF1D8B7BC5D7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2AFDCA6-A547-3CEC-A264-755CF82814A7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ADB11134-0FA6-A141-9309-EE8B881F06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E847DF0-C8A0-EC19-9650-BB3C6888D3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275EC1CE-6AF1-5552-A7E2-96EB496BF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57801BF-46B6-9237-E6C8-EA2F2C50A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FA609CB-E820-ED4D-4426-399A7731C8B1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588E540-5181-DC92-10C4-199026170640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B05787-A36D-B19F-35EB-3A19FA99F3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F64BA3-2456-37EB-D4CA-44536D364083}"/>
              </a:ext>
            </a:extLst>
          </p:cNvPr>
          <p:cNvSpPr txBox="1"/>
          <p:nvPr/>
        </p:nvSpPr>
        <p:spPr>
          <a:xfrm>
            <a:off x="1256009" y="5767303"/>
            <a:ext cx="2453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Kirchoff’s</a:t>
            </a:r>
            <a:r>
              <a:rPr lang="en-US" sz="2400" dirty="0">
                <a:solidFill>
                  <a:schemeClr val="tx1"/>
                </a:solidFill>
              </a:rPr>
              <a:t> Law”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2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F3EC0-AFFD-7640-A054-CF5F5B92A74C}"/>
                  </a:ext>
                </a:extLst>
              </p:cNvPr>
              <p:cNvSpPr txBox="1"/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3F3EC0-AFFD-7640-A054-CF5F5B92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4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/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𝑝𝑟𝑜𝑑𝑢𝑐𝑡𝑠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0010AC-5F98-D8FD-D093-6F677811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64" y="2755294"/>
                <a:ext cx="4311967" cy="534698"/>
              </a:xfrm>
              <a:prstGeom prst="rect">
                <a:avLst/>
              </a:prstGeom>
              <a:blipFill>
                <a:blip r:embed="rId3"/>
                <a:stretch>
                  <a:fillRect l="-29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/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i="1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for each surface (reactants and products)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</a:t>
                </a:r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CF8D7-2EBC-3FB1-4656-FB5DD8BA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1" y="1468220"/>
                <a:ext cx="8753925" cy="2859116"/>
              </a:xfrm>
              <a:prstGeom prst="rect">
                <a:avLst/>
              </a:prstGeom>
              <a:blipFill>
                <a:blip r:embed="rId7"/>
                <a:stretch>
                  <a:fillRect l="-1159" t="-1327" b="-1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/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𝑝𝑟𝑜𝑑𝑢𝑐𝑡𝑠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𝑟𝑒𝑎𝑐𝑡𝑎𝑛𝑡𝑠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8A15D-90FD-3766-67A6-0743D617E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502" y="5740089"/>
                <a:ext cx="3897897" cy="534698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F061-E7A4-29CA-44A2-881A36175C82}"/>
                  </a:ext>
                </a:extLst>
              </p:cNvPr>
              <p:cNvSpPr txBox="1"/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F061-E7A4-29CA-44A2-881A36175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2" y="4720650"/>
                <a:ext cx="4150983" cy="971933"/>
              </a:xfrm>
              <a:prstGeom prst="rect">
                <a:avLst/>
              </a:prstGeom>
              <a:blipFill>
                <a:blip r:embed="rId9"/>
                <a:stretch>
                  <a:fillRect l="-8841" t="-144872" b="-2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C5D80D-7679-5D60-4FBD-7E4589DA3D84}"/>
              </a:ext>
            </a:extLst>
          </p:cNvPr>
          <p:cNvCxnSpPr>
            <a:cxnSpLocks/>
          </p:cNvCxnSpPr>
          <p:nvPr/>
        </p:nvCxnSpPr>
        <p:spPr>
          <a:xfrm flipH="1">
            <a:off x="1683657" y="3893590"/>
            <a:ext cx="595086" cy="827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15D23D-3526-3D42-E8CF-630040CADC48}"/>
                  </a:ext>
                </a:extLst>
              </p:cNvPr>
              <p:cNvSpPr txBox="1"/>
              <p:nvPr/>
            </p:nvSpPr>
            <p:spPr>
              <a:xfrm>
                <a:off x="3843705" y="4169748"/>
                <a:ext cx="4150983" cy="971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15D23D-3526-3D42-E8CF-630040CAD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05" y="4169748"/>
                <a:ext cx="4150983" cy="971933"/>
              </a:xfrm>
              <a:prstGeom prst="rect">
                <a:avLst/>
              </a:prstGeom>
              <a:blipFill>
                <a:blip r:embed="rId10"/>
                <a:stretch>
                  <a:fillRect l="-8537" t="-148052" b="-225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9939DA-8A12-FB5B-284D-196FF73ACA34}"/>
              </a:ext>
            </a:extLst>
          </p:cNvPr>
          <p:cNvCxnSpPr>
            <a:cxnSpLocks/>
          </p:cNvCxnSpPr>
          <p:nvPr/>
        </p:nvCxnSpPr>
        <p:spPr>
          <a:xfrm>
            <a:off x="4291129" y="3666945"/>
            <a:ext cx="0" cy="6603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7A1B46-7FD2-881B-478A-520F95D46072}"/>
                  </a:ext>
                </a:extLst>
              </p:cNvPr>
              <p:cNvSpPr txBox="1"/>
              <p:nvPr/>
            </p:nvSpPr>
            <p:spPr>
              <a:xfrm>
                <a:off x="4341481" y="3625940"/>
                <a:ext cx="3150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Along an isotherm, assuming pressure-independent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7A1B46-7FD2-881B-478A-520F95D46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81" y="3625940"/>
                <a:ext cx="3150665" cy="646331"/>
              </a:xfrm>
              <a:prstGeom prst="rect">
                <a:avLst/>
              </a:prstGeom>
              <a:blipFill>
                <a:blip r:embed="rId11"/>
                <a:stretch>
                  <a:fillRect l="-160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DE6D9BC-F886-BE10-E20B-0D7A77E39F11}"/>
              </a:ext>
            </a:extLst>
          </p:cNvPr>
          <p:cNvGrpSpPr/>
          <p:nvPr/>
        </p:nvGrpSpPr>
        <p:grpSpPr>
          <a:xfrm>
            <a:off x="7975518" y="3333878"/>
            <a:ext cx="3420141" cy="2450039"/>
            <a:chOff x="7975518" y="3333878"/>
            <a:chExt cx="3420141" cy="245003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4DF110-D121-D276-C596-2CC621BB20F2}"/>
                </a:ext>
              </a:extLst>
            </p:cNvPr>
            <p:cNvGrpSpPr/>
            <p:nvPr/>
          </p:nvGrpSpPr>
          <p:grpSpPr>
            <a:xfrm>
              <a:off x="7975518" y="3333878"/>
              <a:ext cx="3420141" cy="2450039"/>
              <a:chOff x="7975518" y="1322198"/>
              <a:chExt cx="3420141" cy="24500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213062A-21C2-C6C0-5D08-9A00E3FC375E}"/>
                  </a:ext>
                </a:extLst>
              </p:cNvPr>
              <p:cNvGrpSpPr/>
              <p:nvPr/>
            </p:nvGrpSpPr>
            <p:grpSpPr>
              <a:xfrm>
                <a:off x="7975518" y="1322198"/>
                <a:ext cx="3420141" cy="2450039"/>
                <a:chOff x="7975518" y="1299338"/>
                <a:chExt cx="3420141" cy="245003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ED1C1FC-CD75-BED7-FF89-0241519337CA}"/>
                    </a:ext>
                  </a:extLst>
                </p:cNvPr>
                <p:cNvGrpSpPr/>
                <p:nvPr/>
              </p:nvGrpSpPr>
              <p:grpSpPr>
                <a:xfrm>
                  <a:off x="7975518" y="1299338"/>
                  <a:ext cx="3420141" cy="2450039"/>
                  <a:chOff x="8605537" y="1833465"/>
                  <a:chExt cx="3420141" cy="2450039"/>
                </a:xfrm>
              </p:grpSpPr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D9D74853-614E-48D0-9342-46CBC72521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605537" y="1833465"/>
                    <a:ext cx="3420141" cy="2450039"/>
                  </a:xfrm>
                  <a:prstGeom prst="rect">
                    <a:avLst/>
                  </a:prstGeom>
                </p:spPr>
              </p:pic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CBB6063D-01CF-463B-27E3-A2397EA05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04776" y="3670300"/>
                    <a:ext cx="1706224" cy="243339"/>
                  </a:xfrm>
                  <a:prstGeom prst="straightConnector1">
                    <a:avLst/>
                  </a:prstGeom>
                  <a:ln w="635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58E3AE6-A297-C0D8-FE07-336900548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0475" y="2404533"/>
                  <a:ext cx="0" cy="719433"/>
                </a:xfrm>
                <a:prstGeom prst="straightConnector1">
                  <a:avLst/>
                </a:prstGeom>
                <a:ln w="63500">
                  <a:solidFill>
                    <a:schemeClr val="accent3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D8FFC8C-6FC2-C8B6-8B04-AE62AE7787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83754" y="1475718"/>
                <a:ext cx="0" cy="40619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08B1A5-E314-7B22-CC41-C999701E1AB7}"/>
                    </a:ext>
                  </a:extLst>
                </p:cNvPr>
                <p:cNvSpPr txBox="1"/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𝑝𝑟𝑜𝑑𝑢𝑐𝑡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208085-00FA-E71E-ACD3-CB017497D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66424">
                  <a:off x="8540917" y="3708924"/>
                  <a:ext cx="23743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553B6F8-42DE-A73C-7AA6-D1C15199B118}"/>
                    </a:ext>
                  </a:extLst>
                </p:cNvPr>
                <p:cNvSpPr txBox="1"/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𝑟𝑒𝑎𝑐𝑡𝑎𝑛𝑡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CEE600-BDF4-337B-78A2-55DDFA9EB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55835">
                  <a:off x="9077905" y="4364881"/>
                  <a:ext cx="198024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F11EB-AF5E-F053-B829-FC60D05070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7381" y="4753835"/>
              <a:ext cx="782945" cy="348743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D770895-CC24-C547-9281-4670BDD104FD}"/>
              </a:ext>
            </a:extLst>
          </p:cNvPr>
          <p:cNvSpPr txBox="1"/>
          <p:nvPr/>
        </p:nvSpPr>
        <p:spPr>
          <a:xfrm>
            <a:off x="1256009" y="5767303"/>
            <a:ext cx="2453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</a:t>
            </a:r>
            <a:r>
              <a:rPr lang="en-US" sz="2400" dirty="0" err="1">
                <a:solidFill>
                  <a:schemeClr val="tx1"/>
                </a:solidFill>
              </a:rPr>
              <a:t>Kirchoff’s</a:t>
            </a:r>
            <a:r>
              <a:rPr lang="en-US" sz="2400" dirty="0">
                <a:solidFill>
                  <a:schemeClr val="tx1"/>
                </a:solidFill>
              </a:rPr>
              <a:t> Law”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32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EE9BFE-0F8A-D446-8EB7-3B973FF0BA4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Wrapping up the Python work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55BE8B-22F1-9096-2FBA-742CE0D4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6" y="648182"/>
            <a:ext cx="11791352" cy="31830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DC397A-D604-86F9-1A54-D68C39EF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38" y="3947695"/>
            <a:ext cx="10186527" cy="27887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801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407</Words>
  <Application>Microsoft Macintosh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66</cp:revision>
  <cp:lastPrinted>2023-10-20T17:15:48Z</cp:lastPrinted>
  <dcterms:created xsi:type="dcterms:W3CDTF">2021-10-22T12:25:35Z</dcterms:created>
  <dcterms:modified xsi:type="dcterms:W3CDTF">2024-10-25T15:40:54Z</dcterms:modified>
</cp:coreProperties>
</file>