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0" r:id="rId2"/>
    <p:sldId id="344" r:id="rId3"/>
    <p:sldId id="309" r:id="rId4"/>
    <p:sldId id="301" r:id="rId5"/>
    <p:sldId id="345" r:id="rId6"/>
    <p:sldId id="305" r:id="rId7"/>
    <p:sldId id="342" r:id="rId8"/>
    <p:sldId id="331" r:id="rId9"/>
    <p:sldId id="308" r:id="rId10"/>
    <p:sldId id="348" r:id="rId11"/>
    <p:sldId id="349" r:id="rId12"/>
    <p:sldId id="347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6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424C8-5B70-D045-8B39-9FC283295F8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3945F-F427-474F-B6AF-8DAE1BEE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EC1-D8B7-A949-A40F-F2765644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5154-1BAD-E040-BA12-D388FCF0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85DA-AA3E-E644-B676-C927820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95A1-3E5A-6E44-8913-AFC54FC0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EE64-726A-2445-928D-2A9D56CF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EDCF-7385-CE4B-8178-8EEDF329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5E97B-2830-484D-A450-F7232561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A841-58A3-D743-83E4-9A1E5A1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FFC2-BB6A-3B4F-AD1D-2F0F6FE4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786D-17EB-6648-840B-37CDFE54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C5EFC-826F-0149-8CB7-B9DB039C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9FE0-EFFB-924F-A055-5AD46D26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96B9-2D78-BF4C-A2B0-B7A3619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9AAA-1B14-1447-826B-4C7243BA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D9E2-4761-EE4E-82A1-63AD0423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7D2-F0FE-9844-A747-813895CF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84E4-2B1E-FE41-8F83-B717181B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A450-419A-A945-B721-80234A99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ED82-C883-F743-8D98-C49734CB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F40B-657A-DF4D-B1A8-3EC3B299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C6A1-E02C-C941-9C11-1B809103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ABA23-64A6-7E4E-B423-6652BEE4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4B27-0397-624D-89CE-3960F13E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44B4-B0C6-EE45-A531-3F6D33E3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80AC-0D0C-804B-959C-478CBA10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DF77-2F68-0249-A620-F58C29AF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B8B4-0B97-C244-A42B-7C8608BFD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EB11-5722-244A-92BF-B1F90D77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023A-2772-4043-8ED2-CE69603D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11D0-FE5D-DD43-907E-11A5E5B5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1D55-9234-3243-BB68-309AA60E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0E71-FB9D-DA4A-AB96-FCCCEFB5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8CB0-BFD3-A84C-92FD-3EB73150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0E551-0864-2C47-9122-C5E7DB36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91760-5D92-2B4F-B62D-0FB548289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9469B-7678-8441-AF6D-5532BAD10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22BCD-46A8-214D-BDB7-F73260DB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7BA03-A99B-ED4F-B80A-D5208C7E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C1D44-16A2-6447-B44F-3AEA33C7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50CD-3247-C041-922B-4DEBC6F6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B5866-9B7B-8F42-96FD-47E321B8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B47FB-8322-5B48-9AC9-70891413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970C0-8FD5-084B-A295-49FD5E1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9C44-7E46-334A-956E-44AFED78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0B1F-5D42-574B-B0E3-12D1ED6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A902F-5C62-184E-9422-9D952859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2E8D-A0A7-BC44-B298-3BB553E2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084-A2C2-9249-B882-8139D8A8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EA41E-355F-614A-9F8E-A00E9DC8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96BE-8FFC-7D4C-B4F6-5592D54E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7F40-DCEA-9745-85E3-B2BB0A21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EC47C-207F-674D-AF2A-27E8D77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DCA9-ECB1-EA4F-9BBA-E4A0C5C7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A7F5E-571D-D74E-97DE-9CD6A5FF3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FB81D-CEBA-0A4F-ABE3-E3D08490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A6198-631E-D24E-9ADA-0425E9EC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49B8-5137-3344-A99D-9C5311B7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02A7-0B23-B847-8394-76696510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CFA0-617D-1C46-ADB4-0F41E54F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0157E-EC3A-AC45-A681-6EE77E88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CD94-9747-A64C-B4DA-0F360989E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11C7-1182-A140-A568-86E17CB74BE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AB5A-95CC-424E-BBD0-C8D9E578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9FFF-E7DF-CF4D-9310-89AE9C2FA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gif"/><Relationship Id="rId7" Type="http://schemas.openxmlformats.org/officeDocument/2006/relationships/image" Target="../media/image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.gif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914" y="0"/>
            <a:ext cx="121929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Phase diagrams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ABEDC-6313-934B-9368-30C3F4EE6000}"/>
              </a:ext>
            </a:extLst>
          </p:cNvPr>
          <p:cNvSpPr txBox="1"/>
          <p:nvPr/>
        </p:nvSpPr>
        <p:spPr>
          <a:xfrm>
            <a:off x="2134482" y="3589063"/>
            <a:ext cx="437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typical phase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07B6FA-6871-F14F-B859-6FABC3B71691}"/>
                  </a:ext>
                </a:extLst>
              </p:cNvPr>
              <p:cNvSpPr/>
              <p:nvPr/>
            </p:nvSpPr>
            <p:spPr>
              <a:xfrm>
                <a:off x="316524" y="4174237"/>
                <a:ext cx="875889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ea typeface="Cambria Math" panose="02040503050406030204" pitchFamily="18" charset="0"/>
                  </a:rPr>
                  <a:t>We’ve already talked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: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critical point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ea typeface="Cambria Math" panose="02040503050406030204" pitchFamily="18" charset="0"/>
                  </a:rPr>
                  <a:t>There’s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: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triple point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ea typeface="Cambria Math" panose="02040503050406030204" pitchFamily="18" charset="0"/>
                  </a:rPr>
                  <a:t>The lines are called </a:t>
                </a:r>
                <a:r>
                  <a:rPr lang="en-US" sz="2400" b="1" dirty="0">
                    <a:ea typeface="Cambria Math" panose="02040503050406030204" pitchFamily="18" charset="0"/>
                  </a:rPr>
                  <a:t>phase boundaries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This is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typical pattern</a:t>
                </a:r>
                <a:r>
                  <a:rPr lang="en-US" sz="2400" dirty="0">
                    <a:ea typeface="Cambria Math" panose="02040503050406030204" pitchFamily="18" charset="0"/>
                  </a:rPr>
                  <a:t>; for </a:t>
                </a:r>
                <a:r>
                  <a:rPr lang="en-US" sz="2400" b="1" dirty="0">
                    <a:ea typeface="Cambria Math" panose="02040503050406030204" pitchFamily="18" charset="0"/>
                  </a:rPr>
                  <a:t>water</a:t>
                </a:r>
                <a:r>
                  <a:rPr lang="en-US" sz="2400" dirty="0">
                    <a:ea typeface="Cambria Math" panose="02040503050406030204" pitchFamily="18" charset="0"/>
                  </a:rPr>
                  <a:t>, the solid/liquid boundary slopes </a:t>
                </a:r>
                <a:r>
                  <a:rPr lang="en-US" sz="2400" b="1" dirty="0">
                    <a:ea typeface="Cambria Math" panose="02040503050406030204" pitchFamily="18" charset="0"/>
                  </a:rPr>
                  <a:t>backward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We have a demo (kind of) of the liquid/vapor boundary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07B6FA-6871-F14F-B859-6FABC3B71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4" y="4174237"/>
                <a:ext cx="8758896" cy="2308324"/>
              </a:xfrm>
              <a:prstGeom prst="rect">
                <a:avLst/>
              </a:prstGeom>
              <a:blipFill>
                <a:blip r:embed="rId2"/>
                <a:stretch>
                  <a:fillRect l="-1013" t="-2186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D6A2D1A-3ECB-664C-869F-0AA610A0AE80}"/>
              </a:ext>
            </a:extLst>
          </p:cNvPr>
          <p:cNvGrpSpPr/>
          <p:nvPr/>
        </p:nvGrpSpPr>
        <p:grpSpPr>
          <a:xfrm>
            <a:off x="1760220" y="751724"/>
            <a:ext cx="3402903" cy="2837339"/>
            <a:chOff x="-94681" y="2140245"/>
            <a:chExt cx="5706250" cy="38443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83CF53-A457-5748-8261-3A86DD9878B9}"/>
                </a:ext>
              </a:extLst>
            </p:cNvPr>
            <p:cNvGrpSpPr/>
            <p:nvPr/>
          </p:nvGrpSpPr>
          <p:grpSpPr>
            <a:xfrm>
              <a:off x="-94681" y="2140245"/>
              <a:ext cx="5706250" cy="3844311"/>
              <a:chOff x="-94681" y="2140245"/>
              <a:chExt cx="5706250" cy="3844311"/>
            </a:xfrm>
          </p:grpSpPr>
          <p:pic>
            <p:nvPicPr>
              <p:cNvPr id="23" name="Picture 2" descr="Image result for phase diagrams">
                <a:extLst>
                  <a:ext uri="{FF2B5EF4-FFF2-40B4-BE49-F238E27FC236}">
                    <a16:creationId xmlns:a16="http://schemas.microsoft.com/office/drawing/2014/main" id="{18DA0F33-11C5-9742-B8DB-1D7C090742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919624" y="2140245"/>
                <a:ext cx="4691945" cy="33356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BD889DB-A94C-0B4D-80F6-4281535FFAD8}"/>
                      </a:ext>
                    </a:extLst>
                  </p:cNvPr>
                  <p:cNvSpPr/>
                  <p:nvPr/>
                </p:nvSpPr>
                <p:spPr>
                  <a:xfrm>
                    <a:off x="2119503" y="5522891"/>
                    <a:ext cx="54585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563EF1BB-E48F-8446-9038-3B925AA832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503" y="5522891"/>
                    <a:ext cx="54585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C921929-EE4F-7945-A445-60BCE47CEB93}"/>
                      </a:ext>
                    </a:extLst>
                  </p:cNvPr>
                  <p:cNvSpPr/>
                  <p:nvPr/>
                </p:nvSpPr>
                <p:spPr>
                  <a:xfrm>
                    <a:off x="-94681" y="4445767"/>
                    <a:ext cx="55386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C921929-EE4F-7945-A445-60BCE47CEB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4681" y="4445767"/>
                    <a:ext cx="55386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45" r="-63636" b="-894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2E9C4D5-9909-8946-BCF9-2068CF75C83A}"/>
                      </a:ext>
                    </a:extLst>
                  </p:cNvPr>
                  <p:cNvSpPr/>
                  <p:nvPr/>
                </p:nvSpPr>
                <p:spPr>
                  <a:xfrm>
                    <a:off x="4632040" y="5522891"/>
                    <a:ext cx="83240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𝑐𝑟𝑖𝑡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700694CD-C653-914A-9A6B-8AAA4536E3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040" y="5522891"/>
                    <a:ext cx="83240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5C9F06-8E76-4D46-9C59-A3A5D08FEF38}"/>
                </a:ext>
              </a:extLst>
            </p:cNvPr>
            <p:cNvCxnSpPr>
              <a:cxnSpLocks/>
            </p:cNvCxnSpPr>
            <p:nvPr/>
          </p:nvCxnSpPr>
          <p:spPr>
            <a:xfrm>
              <a:off x="1198210" y="4825680"/>
              <a:ext cx="921535" cy="0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04AB68-6375-4446-BB83-037733CD77BB}"/>
                </a:ext>
              </a:extLst>
            </p:cNvPr>
            <p:cNvCxnSpPr>
              <a:cxnSpLocks/>
            </p:cNvCxnSpPr>
            <p:nvPr/>
          </p:nvCxnSpPr>
          <p:spPr>
            <a:xfrm>
              <a:off x="2394372" y="4929933"/>
              <a:ext cx="0" cy="387382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7958FE-7DD5-F648-885E-663DE0C2ADA3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43" y="3260127"/>
              <a:ext cx="0" cy="2126200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Phase Diagrams of Pure Substances">
            <a:extLst>
              <a:ext uri="{FF2B5EF4-FFF2-40B4-BE49-F238E27FC236}">
                <a16:creationId xmlns:a16="http://schemas.microsoft.com/office/drawing/2014/main" id="{D7A18985-F455-9E15-466C-B78971E5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411" y="633920"/>
            <a:ext cx="4529809" cy="36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toon Syringe Half Filled With Blue Liquid On Red Backing Stock Illustration - Download Image ...">
            <a:extLst>
              <a:ext uri="{FF2B5EF4-FFF2-40B4-BE49-F238E27FC236}">
                <a16:creationId xmlns:a16="http://schemas.microsoft.com/office/drawing/2014/main" id="{97A1994A-1EE9-5ADB-C4D0-554F2AF9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580" y="4448199"/>
            <a:ext cx="2308324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0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BBD42D-8977-9242-B057-68E86B95597A}"/>
              </a:ext>
            </a:extLst>
          </p:cNvPr>
          <p:cNvSpPr txBox="1"/>
          <p:nvPr/>
        </p:nvSpPr>
        <p:spPr>
          <a:xfrm>
            <a:off x="0" y="-8297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solid/vapor phase boundary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2BB0C6-FE4B-DFA9-C6B2-156F8D604A9E}"/>
              </a:ext>
            </a:extLst>
          </p:cNvPr>
          <p:cNvGrpSpPr>
            <a:grpSpLocks noChangeAspect="1"/>
          </p:cNvGrpSpPr>
          <p:nvPr/>
        </p:nvGrpSpPr>
        <p:grpSpPr>
          <a:xfrm>
            <a:off x="2784079" y="955686"/>
            <a:ext cx="4886011" cy="4843230"/>
            <a:chOff x="4521909" y="284355"/>
            <a:chExt cx="3148181" cy="31206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C5B12E-2DBF-8548-851C-62A8208A1DC4}"/>
                </a:ext>
              </a:extLst>
            </p:cNvPr>
            <p:cNvGrpSpPr/>
            <p:nvPr/>
          </p:nvGrpSpPr>
          <p:grpSpPr>
            <a:xfrm>
              <a:off x="4521909" y="284355"/>
              <a:ext cx="3148181" cy="2988982"/>
              <a:chOff x="223734" y="1499666"/>
              <a:chExt cx="3074185" cy="3352100"/>
            </a:xfrm>
          </p:grpSpPr>
          <p:pic>
            <p:nvPicPr>
              <p:cNvPr id="18" name="Picture 2" descr="Image result for phase diagrams">
                <a:extLst>
                  <a:ext uri="{FF2B5EF4-FFF2-40B4-BE49-F238E27FC236}">
                    <a16:creationId xmlns:a16="http://schemas.microsoft.com/office/drawing/2014/main" id="{F996AC49-6171-304E-9304-429F5563E1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406438" y="1828307"/>
                <a:ext cx="2891481" cy="2632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D850A94-338F-3645-ADC0-1D996588AB70}"/>
                  </a:ext>
                </a:extLst>
              </p:cNvPr>
              <p:cNvSpPr/>
              <p:nvPr/>
            </p:nvSpPr>
            <p:spPr>
              <a:xfrm>
                <a:off x="223734" y="1499666"/>
                <a:ext cx="343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EC9A5D-C18E-BE41-8F1F-665AB46D7106}"/>
                  </a:ext>
                </a:extLst>
              </p:cNvPr>
              <p:cNvSpPr/>
              <p:nvPr/>
            </p:nvSpPr>
            <p:spPr>
              <a:xfrm>
                <a:off x="2347899" y="4390101"/>
                <a:ext cx="335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2E6E1AC-A425-2848-91B2-F34DE88B7239}"/>
                </a:ext>
              </a:extLst>
            </p:cNvPr>
            <p:cNvSpPr/>
            <p:nvPr/>
          </p:nvSpPr>
          <p:spPr>
            <a:xfrm>
              <a:off x="4735772" y="2530570"/>
              <a:ext cx="864361" cy="357123"/>
            </a:xfrm>
            <a:custGeom>
              <a:avLst/>
              <a:gdLst>
                <a:gd name="connsiteX0" fmla="*/ 0 w 991673"/>
                <a:gd name="connsiteY0" fmla="*/ 399245 h 402963"/>
                <a:gd name="connsiteX1" fmla="*/ 218941 w 991673"/>
                <a:gd name="connsiteY1" fmla="*/ 399245 h 402963"/>
                <a:gd name="connsiteX2" fmla="*/ 360609 w 991673"/>
                <a:gd name="connsiteY2" fmla="*/ 360608 h 402963"/>
                <a:gd name="connsiteX3" fmla="*/ 579550 w 991673"/>
                <a:gd name="connsiteY3" fmla="*/ 283335 h 402963"/>
                <a:gd name="connsiteX4" fmla="*/ 721217 w 991673"/>
                <a:gd name="connsiteY4" fmla="*/ 218941 h 402963"/>
                <a:gd name="connsiteX5" fmla="*/ 875764 w 991673"/>
                <a:gd name="connsiteY5" fmla="*/ 103031 h 402963"/>
                <a:gd name="connsiteX6" fmla="*/ 991673 w 991673"/>
                <a:gd name="connsiteY6" fmla="*/ 0 h 402963"/>
                <a:gd name="connsiteX7" fmla="*/ 991673 w 991673"/>
                <a:gd name="connsiteY7" fmla="*/ 0 h 4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1673" h="402963">
                  <a:moveTo>
                    <a:pt x="0" y="399245"/>
                  </a:moveTo>
                  <a:cubicBezTo>
                    <a:pt x="79419" y="402465"/>
                    <a:pt x="158839" y="405685"/>
                    <a:pt x="218941" y="399245"/>
                  </a:cubicBezTo>
                  <a:cubicBezTo>
                    <a:pt x="279043" y="392805"/>
                    <a:pt x="300508" y="379926"/>
                    <a:pt x="360609" y="360608"/>
                  </a:cubicBezTo>
                  <a:cubicBezTo>
                    <a:pt x="420711" y="341290"/>
                    <a:pt x="519449" y="306946"/>
                    <a:pt x="579550" y="283335"/>
                  </a:cubicBezTo>
                  <a:cubicBezTo>
                    <a:pt x="639651" y="259724"/>
                    <a:pt x="671848" y="248992"/>
                    <a:pt x="721217" y="218941"/>
                  </a:cubicBezTo>
                  <a:cubicBezTo>
                    <a:pt x="770586" y="188890"/>
                    <a:pt x="830688" y="139521"/>
                    <a:pt x="875764" y="103031"/>
                  </a:cubicBezTo>
                  <a:cubicBezTo>
                    <a:pt x="920840" y="66541"/>
                    <a:pt x="991673" y="0"/>
                    <a:pt x="991673" y="0"/>
                  </a:cubicBezTo>
                  <a:lnTo>
                    <a:pt x="991673" y="0"/>
                  </a:lnTo>
                </a:path>
              </a:pathLst>
            </a:custGeom>
            <a:noFill/>
            <a:ln w="1016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6CC97D-284B-5EBD-3577-C585DD1BE549}"/>
                </a:ext>
              </a:extLst>
            </p:cNvPr>
            <p:cNvGrpSpPr/>
            <p:nvPr/>
          </p:nvGrpSpPr>
          <p:grpSpPr>
            <a:xfrm>
              <a:off x="4557936" y="1965339"/>
              <a:ext cx="973322" cy="1439632"/>
              <a:chOff x="6144469" y="3472486"/>
              <a:chExt cx="973322" cy="14396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F3CC2677-F094-A2E9-3AC6-657C518187DD}"/>
                      </a:ext>
                    </a:extLst>
                  </p:cNvPr>
                  <p:cNvSpPr/>
                  <p:nvPr/>
                </p:nvSpPr>
                <p:spPr>
                  <a:xfrm>
                    <a:off x="6242295" y="3472486"/>
                    <a:ext cx="875496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</m:t>
                              </m:r>
                            </m:sub>
                          </m:sSub>
                        </m:oMath>
                      </m:oMathPara>
                    </a14:m>
                    <a:endParaRPr lang="en-US" b="1" i="1" dirty="0">
                      <a:solidFill>
                        <a:schemeClr val="accent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F3CC2677-F094-A2E9-3AC6-657C518187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2295" y="3472486"/>
                    <a:ext cx="875496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C250F2E2-647C-48F7-92E7-E9F1643963D7}"/>
                  </a:ext>
                </a:extLst>
              </p:cNvPr>
              <p:cNvSpPr/>
              <p:nvPr/>
            </p:nvSpPr>
            <p:spPr>
              <a:xfrm rot="2713949">
                <a:off x="5955506" y="4027068"/>
                <a:ext cx="1074013" cy="696088"/>
              </a:xfrm>
              <a:prstGeom prst="arc">
                <a:avLst>
                  <a:gd name="adj1" fmla="val 16200000"/>
                  <a:gd name="adj2" fmla="val 20283306"/>
                </a:avLst>
              </a:prstGeom>
              <a:noFill/>
              <a:ln w="25400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51409A-6705-2368-B5DC-BDCCB375E79A}"/>
                  </a:ext>
                </a:extLst>
              </p:cNvPr>
              <p:cNvSpPr txBox="1"/>
              <p:nvPr/>
            </p:nvSpPr>
            <p:spPr>
              <a:xfrm>
                <a:off x="1216788" y="5122561"/>
                <a:ext cx="3984585" cy="61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𝒅𝑷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∆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𝑛𝑅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51409A-6705-2368-B5DC-BDCCB37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88" y="5122561"/>
                <a:ext cx="3984585" cy="619785"/>
              </a:xfrm>
              <a:prstGeom prst="rect">
                <a:avLst/>
              </a:prstGeom>
              <a:blipFill>
                <a:blip r:embed="rId4"/>
                <a:stretch>
                  <a:fillRect t="-20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26E8FA6-777F-D97A-A530-08F6AC29FC2B}"/>
              </a:ext>
            </a:extLst>
          </p:cNvPr>
          <p:cNvSpPr/>
          <p:nvPr/>
        </p:nvSpPr>
        <p:spPr>
          <a:xfrm>
            <a:off x="7960474" y="3287674"/>
            <a:ext cx="3918856" cy="120032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For the solid/vapor boundary, all the same considerations apply as to liquid/vapor.  </a:t>
            </a:r>
          </a:p>
        </p:txBody>
      </p:sp>
    </p:spTree>
    <p:extLst>
      <p:ext uri="{BB962C8B-B14F-4D97-AF65-F5344CB8AC3E}">
        <p14:creationId xmlns:p14="http://schemas.microsoft.com/office/powerpoint/2010/main" val="308961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BBD42D-8977-9242-B057-68E86B95597A}"/>
              </a:ext>
            </a:extLst>
          </p:cNvPr>
          <p:cNvSpPr txBox="1"/>
          <p:nvPr/>
        </p:nvSpPr>
        <p:spPr>
          <a:xfrm>
            <a:off x="0" y="-8297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work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CFC12D-73D0-E59E-CDD6-449B8CCFD35F}"/>
              </a:ext>
            </a:extLst>
          </p:cNvPr>
          <p:cNvGrpSpPr>
            <a:grpSpLocks noChangeAspect="1"/>
          </p:cNvGrpSpPr>
          <p:nvPr/>
        </p:nvGrpSpPr>
        <p:grpSpPr>
          <a:xfrm>
            <a:off x="2726908" y="1040130"/>
            <a:ext cx="6173307" cy="5360670"/>
            <a:chOff x="5752033" y="2076249"/>
            <a:chExt cx="3148181" cy="29889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3445C0-5C3B-ACE0-9506-BBC5EE1F355D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6C51BCC-0710-E307-8B4A-DDDA871159D6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C07A136-4183-FB1C-6CD2-2A25C471820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21" name="Picture 2" descr="Image result for phase diagrams">
                    <a:extLst>
                      <a:ext uri="{FF2B5EF4-FFF2-40B4-BE49-F238E27FC236}">
                        <a16:creationId xmlns:a16="http://schemas.microsoft.com/office/drawing/2014/main" id="{B02FFC04-6796-6B91-9455-DFE5AFF9EA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1A91B7E-B855-3172-968C-0D3F30A1E92C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A8993CD-4258-338C-6076-655D93EF54B8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C15AEEE5-031D-6A0E-EEC5-9F70817F5717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FF593EA-869C-00EA-93EE-B0A51E7EC686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2DE7980-913E-368C-1173-769B7E6B5660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A67CD4-930A-9890-D52E-AC55AD18D4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178080-2552-FC82-4DDA-A2FEDAA21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E2B98-F1F3-3D24-60F3-8DF7C1BEE18A}"/>
                  </a:ext>
                </a:extLst>
              </p:cNvPr>
              <p:cNvSpPr txBox="1"/>
              <p:nvPr/>
            </p:nvSpPr>
            <p:spPr>
              <a:xfrm>
                <a:off x="198907" y="5838587"/>
                <a:ext cx="61784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E2B98-F1F3-3D24-60F3-8DF7C1BEE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7" y="5838587"/>
                <a:ext cx="617847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B55B5-39FD-F931-48E0-D600D1FAB3DF}"/>
                  </a:ext>
                </a:extLst>
              </p:cNvPr>
              <p:cNvSpPr txBox="1"/>
              <p:nvPr/>
            </p:nvSpPr>
            <p:spPr>
              <a:xfrm>
                <a:off x="6992469" y="1829076"/>
                <a:ext cx="49533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B55B5-39FD-F931-48E0-D600D1FAB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9" y="1829076"/>
                <a:ext cx="495338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CCF5B-5414-5113-4E5B-3EA72E26C74E}"/>
                  </a:ext>
                </a:extLst>
              </p:cNvPr>
              <p:cNvSpPr txBox="1"/>
              <p:nvPr/>
            </p:nvSpPr>
            <p:spPr>
              <a:xfrm>
                <a:off x="3874624" y="790133"/>
                <a:ext cx="53040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𝑷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CCF5B-5414-5113-4E5B-3EA72E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624" y="790133"/>
                <a:ext cx="530409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6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BBD42D-8977-9242-B057-68E86B95597A}"/>
              </a:ext>
            </a:extLst>
          </p:cNvPr>
          <p:cNvSpPr txBox="1"/>
          <p:nvPr/>
        </p:nvSpPr>
        <p:spPr>
          <a:xfrm>
            <a:off x="0" y="-8297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Thomson and Clausius-Clapeyron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CFC12D-73D0-E59E-CDD6-449B8CCFD35F}"/>
              </a:ext>
            </a:extLst>
          </p:cNvPr>
          <p:cNvGrpSpPr>
            <a:grpSpLocks noChangeAspect="1"/>
          </p:cNvGrpSpPr>
          <p:nvPr/>
        </p:nvGrpSpPr>
        <p:grpSpPr>
          <a:xfrm>
            <a:off x="2726908" y="1040130"/>
            <a:ext cx="6173307" cy="5360670"/>
            <a:chOff x="5752033" y="2076249"/>
            <a:chExt cx="3148181" cy="29889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3445C0-5C3B-ACE0-9506-BBC5EE1F355D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6C51BCC-0710-E307-8B4A-DDDA871159D6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C07A136-4183-FB1C-6CD2-2A25C471820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21" name="Picture 2" descr="Image result for phase diagrams">
                    <a:extLst>
                      <a:ext uri="{FF2B5EF4-FFF2-40B4-BE49-F238E27FC236}">
                        <a16:creationId xmlns:a16="http://schemas.microsoft.com/office/drawing/2014/main" id="{B02FFC04-6796-6B91-9455-DFE5AFF9EA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1A91B7E-B855-3172-968C-0D3F30A1E92C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A8993CD-4258-338C-6076-655D93EF54B8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C15AEEE5-031D-6A0E-EEC5-9F70817F5717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FF593EA-869C-00EA-93EE-B0A51E7EC686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2DE7980-913E-368C-1173-769B7E6B5660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A67CD4-930A-9890-D52E-AC55AD18D4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178080-2552-FC82-4DDA-A2FEDAA21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E2B98-F1F3-3D24-60F3-8DF7C1BEE18A}"/>
                  </a:ext>
                </a:extLst>
              </p:cNvPr>
              <p:cNvSpPr txBox="1"/>
              <p:nvPr/>
            </p:nvSpPr>
            <p:spPr>
              <a:xfrm>
                <a:off x="198907" y="5838587"/>
                <a:ext cx="6178474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E2B98-F1F3-3D24-60F3-8DF7C1BEE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7" y="5838587"/>
                <a:ext cx="6178474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B55B5-39FD-F931-48E0-D600D1FAB3DF}"/>
                  </a:ext>
                </a:extLst>
              </p:cNvPr>
              <p:cNvSpPr txBox="1"/>
              <p:nvPr/>
            </p:nvSpPr>
            <p:spPr>
              <a:xfrm>
                <a:off x="6992469" y="1829076"/>
                <a:ext cx="4953389" cy="1046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𝐞𝐱𝐩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𝒗𝒂𝒑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𝒏𝑹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B55B5-39FD-F931-48E0-D600D1FAB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9" y="1829076"/>
                <a:ext cx="4953389" cy="1046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CCF5B-5414-5113-4E5B-3EA72E26C74E}"/>
                  </a:ext>
                </a:extLst>
              </p:cNvPr>
              <p:cNvSpPr txBox="1"/>
              <p:nvPr/>
            </p:nvSpPr>
            <p:spPr>
              <a:xfrm>
                <a:off x="3874624" y="790133"/>
                <a:ext cx="5304099" cy="734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  <m:r>
                      <a:rPr lang="en-US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𝐥𝐧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CCF5B-5414-5113-4E5B-3EA72E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624" y="790133"/>
                <a:ext cx="5304099" cy="734625"/>
              </a:xfrm>
              <a:prstGeom prst="rect">
                <a:avLst/>
              </a:prstGeom>
              <a:blipFill>
                <a:blip r:embed="rId5"/>
                <a:stretch>
                  <a:fillRect l="-4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41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40B56-597A-268B-DF85-8F19D4B8D858}"/>
              </a:ext>
            </a:extLst>
          </p:cNvPr>
          <p:cNvSpPr txBox="1"/>
          <p:nvPr/>
        </p:nvSpPr>
        <p:spPr>
          <a:xfrm>
            <a:off x="0" y="2662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get started on these ideas in Python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04F47-9F8C-4076-FA02-73B0EC01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1" y="598931"/>
            <a:ext cx="5433235" cy="3939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D070B-CA41-1006-E762-0FC21A0C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84" y="4846273"/>
            <a:ext cx="7772400" cy="1679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385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902" y="2663"/>
            <a:ext cx="1218709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Clapeyron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89B1EB-29D9-C849-B9DF-06B279169A66}"/>
                  </a:ext>
                </a:extLst>
              </p:cNvPr>
              <p:cNvSpPr/>
              <p:nvPr/>
            </p:nvSpPr>
            <p:spPr>
              <a:xfrm>
                <a:off x="199293" y="842648"/>
                <a:ext cx="5287107" cy="3441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The</a:t>
                </a:r>
                <a:r>
                  <a:rPr lang="en-US" sz="2400" b="1" dirty="0">
                    <a:ea typeface="Cambria Math" panose="02040503050406030204" pitchFamily="18" charset="0"/>
                  </a:rPr>
                  <a:t> Clapeyron Equation</a:t>
                </a:r>
                <a:r>
                  <a:rPr lang="en-US" sz="2400" dirty="0">
                    <a:ea typeface="Cambria Math" panose="02040503050406030204" pitchFamily="18" charset="0"/>
                  </a:rPr>
                  <a:t> gives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slope</a:t>
                </a:r>
                <a:r>
                  <a:rPr lang="en-US" sz="2400" dirty="0">
                    <a:ea typeface="Cambria Math" panose="02040503050406030204" pitchFamily="18" charset="0"/>
                  </a:rPr>
                  <a:t> of the phase boundary lines: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𝒕𝒓𝒔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𝒕𝒓𝒔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where </a:t>
                </a:r>
                <a:r>
                  <a:rPr lang="en-US" sz="2400" dirty="0" err="1"/>
                  <a:t>trs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fus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vap</a:t>
                </a:r>
                <a:r>
                  <a:rPr lang="en-US" sz="2400" dirty="0"/>
                  <a:t>, or sub. For example, see the slope of the the liquid/vapor phase  boundary shown at right.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89B1EB-29D9-C849-B9DF-06B279169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3" y="842648"/>
                <a:ext cx="5287107" cy="3441327"/>
              </a:xfrm>
              <a:prstGeom prst="rect">
                <a:avLst/>
              </a:prstGeom>
              <a:blipFill>
                <a:blip r:embed="rId2"/>
                <a:stretch>
                  <a:fillRect l="-1679" t="-1103" r="-263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E49D14F-66D2-8A4A-B8D0-367C8CE99730}"/>
              </a:ext>
            </a:extLst>
          </p:cNvPr>
          <p:cNvSpPr/>
          <p:nvPr/>
        </p:nvSpPr>
        <p:spPr>
          <a:xfrm>
            <a:off x="199293" y="5078920"/>
            <a:ext cx="10093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We’ll derive this equation later. For now we’ll just use it to obtain expressions for the phase boundary lines themselves – by </a:t>
            </a:r>
            <a:r>
              <a:rPr lang="en-US" sz="2400" b="1" dirty="0"/>
              <a:t>integrating the slope</a:t>
            </a:r>
            <a:r>
              <a:rPr lang="en-US" sz="2400" dirty="0"/>
              <a:t>.</a:t>
            </a:r>
            <a:endParaRPr 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61AB64-6751-2BA5-BFD2-89ABC17B21B1}"/>
                  </a:ext>
                </a:extLst>
              </p:cNvPr>
              <p:cNvSpPr/>
              <p:nvPr/>
            </p:nvSpPr>
            <p:spPr>
              <a:xfrm>
                <a:off x="8411047" y="2585877"/>
                <a:ext cx="875496" cy="696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𝒗𝒂𝒑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𝒗𝒂𝒑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61AB64-6751-2BA5-BFD2-89ABC17B2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47" y="2585877"/>
                <a:ext cx="875496" cy="696088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1938AE-2256-ECEF-0C03-8CFAAED47CD4}"/>
              </a:ext>
            </a:extLst>
          </p:cNvPr>
          <p:cNvCxnSpPr>
            <a:cxnSpLocks/>
          </p:cNvCxnSpPr>
          <p:nvPr/>
        </p:nvCxnSpPr>
        <p:spPr>
          <a:xfrm flipH="1">
            <a:off x="8848795" y="2585877"/>
            <a:ext cx="677619" cy="97793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5E93464-7C09-F65A-AC25-97D996BB61A1}"/>
              </a:ext>
            </a:extLst>
          </p:cNvPr>
          <p:cNvSpPr/>
          <p:nvPr/>
        </p:nvSpPr>
        <p:spPr>
          <a:xfrm>
            <a:off x="8852790" y="2993241"/>
            <a:ext cx="433753" cy="443051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Image result for phase diagrams">
            <a:extLst>
              <a:ext uri="{FF2B5EF4-FFF2-40B4-BE49-F238E27FC236}">
                <a16:creationId xmlns:a16="http://schemas.microsoft.com/office/drawing/2014/main" id="{9AB3B146-302C-8BA4-6AC1-D2C0C79BA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3" b="5795"/>
          <a:stretch/>
        </p:blipFill>
        <p:spPr bwMode="auto">
          <a:xfrm>
            <a:off x="6353071" y="1697632"/>
            <a:ext cx="3507902" cy="273976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B305403-AE54-406A-D575-50BCFCE92FAD}"/>
              </a:ext>
            </a:extLst>
          </p:cNvPr>
          <p:cNvGrpSpPr/>
          <p:nvPr/>
        </p:nvGrpSpPr>
        <p:grpSpPr>
          <a:xfrm>
            <a:off x="8478482" y="2351715"/>
            <a:ext cx="1180089" cy="1132877"/>
            <a:chOff x="8478482" y="2351715"/>
            <a:chExt cx="1180089" cy="113287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7DE861C-65C2-56D0-206B-D590DEF04526}"/>
                </a:ext>
              </a:extLst>
            </p:cNvPr>
            <p:cNvGrpSpPr/>
            <p:nvPr/>
          </p:nvGrpSpPr>
          <p:grpSpPr>
            <a:xfrm>
              <a:off x="8478482" y="2351715"/>
              <a:ext cx="1004206" cy="906593"/>
              <a:chOff x="7880589" y="2698136"/>
              <a:chExt cx="1004206" cy="9065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530AC56-9DB7-BB71-5B61-23EB7584598C}"/>
                      </a:ext>
                    </a:extLst>
                  </p:cNvPr>
                  <p:cNvSpPr/>
                  <p:nvPr/>
                </p:nvSpPr>
                <p:spPr>
                  <a:xfrm>
                    <a:off x="7880589" y="2698136"/>
                    <a:ext cx="875496" cy="6960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530AC56-9DB7-BB71-5B61-23EB758459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0589" y="2698136"/>
                    <a:ext cx="875496" cy="6960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A873DF6-C035-24E7-2686-37828330A3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3672" y="2909732"/>
                <a:ext cx="361123" cy="69499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5F1C5473-77B0-391F-8172-0F208B6F1F45}"/>
                </a:ext>
              </a:extLst>
            </p:cNvPr>
            <p:cNvSpPr/>
            <p:nvPr/>
          </p:nvSpPr>
          <p:spPr>
            <a:xfrm>
              <a:off x="8584558" y="2788504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39DE82-59EA-8E19-7A2B-288C008190D5}"/>
              </a:ext>
            </a:extLst>
          </p:cNvPr>
          <p:cNvGrpSpPr/>
          <p:nvPr/>
        </p:nvGrpSpPr>
        <p:grpSpPr>
          <a:xfrm>
            <a:off x="6852427" y="1697632"/>
            <a:ext cx="1281744" cy="1077289"/>
            <a:chOff x="6852427" y="1697632"/>
            <a:chExt cx="1281744" cy="1077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B2519B-DE0F-26C7-959B-5F8F34190CBA}"/>
                </a:ext>
              </a:extLst>
            </p:cNvPr>
            <p:cNvGrpSpPr/>
            <p:nvPr/>
          </p:nvGrpSpPr>
          <p:grpSpPr>
            <a:xfrm>
              <a:off x="6852427" y="1697632"/>
              <a:ext cx="977123" cy="865679"/>
              <a:chOff x="7996701" y="2698136"/>
              <a:chExt cx="977123" cy="8656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A532A51-E5D3-5540-C1A0-1F1B6D940794}"/>
                      </a:ext>
                    </a:extLst>
                  </p:cNvPr>
                  <p:cNvSpPr/>
                  <p:nvPr/>
                </p:nvSpPr>
                <p:spPr>
                  <a:xfrm>
                    <a:off x="7996701" y="2698136"/>
                    <a:ext cx="875496" cy="6960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𝒇𝒖𝒔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𝒇𝒖𝒔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A532A51-E5D3-5540-C1A0-1F1B6D9407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6701" y="2698136"/>
                    <a:ext cx="875496" cy="6960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88C65E9-FAB6-5C38-AF39-DBD36274C7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8795" y="2795014"/>
                <a:ext cx="125029" cy="768801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5AAADBAA-F689-94FE-6761-65040EDFB6A0}"/>
                </a:ext>
              </a:extLst>
            </p:cNvPr>
            <p:cNvSpPr/>
            <p:nvPr/>
          </p:nvSpPr>
          <p:spPr>
            <a:xfrm>
              <a:off x="7060158" y="2078833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BCCBD3-C36E-73D7-539C-39E96CFA3001}"/>
              </a:ext>
            </a:extLst>
          </p:cNvPr>
          <p:cNvGrpSpPr/>
          <p:nvPr/>
        </p:nvGrpSpPr>
        <p:grpSpPr>
          <a:xfrm>
            <a:off x="6144469" y="3520437"/>
            <a:ext cx="1105830" cy="1391681"/>
            <a:chOff x="6144469" y="3520437"/>
            <a:chExt cx="1105830" cy="139168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3BD60A-26EB-887E-1421-0D9A9E94EBDA}"/>
                </a:ext>
              </a:extLst>
            </p:cNvPr>
            <p:cNvGrpSpPr/>
            <p:nvPr/>
          </p:nvGrpSpPr>
          <p:grpSpPr>
            <a:xfrm>
              <a:off x="6374803" y="3520437"/>
              <a:ext cx="875496" cy="890222"/>
              <a:chOff x="7976520" y="2367009"/>
              <a:chExt cx="875496" cy="890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C051583-706B-CD0B-7DE7-7AD42A2E322B}"/>
                      </a:ext>
                    </a:extLst>
                  </p:cNvPr>
                  <p:cNvSpPr/>
                  <p:nvPr/>
                </p:nvSpPr>
                <p:spPr>
                  <a:xfrm>
                    <a:off x="7976520" y="2367009"/>
                    <a:ext cx="875496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</m:t>
                              </m:r>
                            </m:sub>
                          </m:sSub>
                        </m:oMath>
                      </m:oMathPara>
                    </a14:m>
                    <a:endParaRPr lang="en-US" b="1" i="1" dirty="0">
                      <a:solidFill>
                        <a:schemeClr val="accent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C051583-706B-CD0B-7DE7-7AD42A2E32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6520" y="2367009"/>
                    <a:ext cx="875496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70EDC0A-77B0-16BF-40EB-7243419036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0858" y="3033740"/>
                <a:ext cx="569426" cy="223491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0D78E14-E907-4C59-3737-E547F07E9A13}"/>
                </a:ext>
              </a:extLst>
            </p:cNvPr>
            <p:cNvSpPr/>
            <p:nvPr/>
          </p:nvSpPr>
          <p:spPr>
            <a:xfrm rot="2713949">
              <a:off x="5955506" y="4027068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236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3"/>
            <a:ext cx="122009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Integrating the Clapeyron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/>
              <p:nvPr/>
            </p:nvSpPr>
            <p:spPr>
              <a:xfrm>
                <a:off x="561218" y="1774374"/>
                <a:ext cx="3546868" cy="734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ice-liquid: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𝒅𝑷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𝒅𝑻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8" y="1774374"/>
                <a:ext cx="3546868" cy="734625"/>
              </a:xfrm>
              <a:prstGeom prst="rect">
                <a:avLst/>
              </a:prstGeom>
              <a:blipFill>
                <a:blip r:embed="rId2"/>
                <a:stretch>
                  <a:fillRect l="-2500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E45D1E-F7CE-E74B-BBB3-81CC677D4EE4}"/>
                  </a:ext>
                </a:extLst>
              </p:cNvPr>
              <p:cNvSpPr/>
              <p:nvPr/>
            </p:nvSpPr>
            <p:spPr>
              <a:xfrm>
                <a:off x="561218" y="3205416"/>
                <a:ext cx="3885423" cy="730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liquid/vapor: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𝒅𝑷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𝒅𝑻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E45D1E-F7CE-E74B-BBB3-81CC677D4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8" y="3205416"/>
                <a:ext cx="3885423" cy="730649"/>
              </a:xfrm>
              <a:prstGeom prst="rect">
                <a:avLst/>
              </a:prstGeom>
              <a:blipFill>
                <a:blip r:embed="rId3"/>
                <a:stretch>
                  <a:fillRect l="-2280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4D0DD2-416E-434C-8572-9749D0B40886}"/>
                  </a:ext>
                </a:extLst>
              </p:cNvPr>
              <p:cNvSpPr/>
              <p:nvPr/>
            </p:nvSpPr>
            <p:spPr>
              <a:xfrm>
                <a:off x="561218" y="4769077"/>
                <a:ext cx="3526350" cy="671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ice/vapor: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𝒅𝑷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𝒔𝒖𝒃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𝒔𝒖𝒃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𝒅𝑻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4D0DD2-416E-434C-8572-9749D0B40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8" y="4769077"/>
                <a:ext cx="3526350" cy="671338"/>
              </a:xfrm>
              <a:prstGeom prst="rect">
                <a:avLst/>
              </a:prstGeom>
              <a:blipFill>
                <a:blip r:embed="rId4"/>
                <a:stretch>
                  <a:fillRect l="-250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5752033" y="2037892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/>
              <p:nvPr/>
            </p:nvSpPr>
            <p:spPr>
              <a:xfrm>
                <a:off x="0" y="780229"/>
                <a:ext cx="12194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It makes sense to start integration at the triple point because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very accurately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0229"/>
                <a:ext cx="12194429" cy="461665"/>
              </a:xfrm>
              <a:prstGeom prst="rect">
                <a:avLst/>
              </a:prstGeom>
              <a:blipFill>
                <a:blip r:embed="rId6"/>
                <a:stretch>
                  <a:fillRect l="-729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/>
              <p:nvPr/>
            </p:nvSpPr>
            <p:spPr>
              <a:xfrm>
                <a:off x="140479" y="2425137"/>
                <a:ext cx="11419878" cy="2076146"/>
              </a:xfrm>
              <a:prstGeom prst="rect">
                <a:avLst/>
              </a:prstGeom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 integrate along the “</a:t>
                </a:r>
                <a:r>
                  <a:rPr lang="en-US" sz="2400" dirty="0" err="1"/>
                  <a:t>fus</a:t>
                </a:r>
                <a:r>
                  <a:rPr lang="en-US" sz="2400" dirty="0"/>
                  <a:t>” (solid/liquid) phase boundary, we’d form the integral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𝑓𝑢𝑠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𝑓𝑢𝑠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9" y="2425137"/>
                <a:ext cx="11419878" cy="2076146"/>
              </a:xfrm>
              <a:prstGeom prst="rect">
                <a:avLst/>
              </a:prstGeom>
              <a:blipFill>
                <a:blip r:embed="rId2"/>
                <a:stretch>
                  <a:fillRect l="-889" t="-37195" b="-8536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3F98E51-53C3-9744-BE94-5B9D68ED34A3}"/>
              </a:ext>
            </a:extLst>
          </p:cNvPr>
          <p:cNvGrpSpPr/>
          <p:nvPr/>
        </p:nvGrpSpPr>
        <p:grpSpPr>
          <a:xfrm>
            <a:off x="3954537" y="360690"/>
            <a:ext cx="2518275" cy="2118577"/>
            <a:chOff x="3661461" y="179263"/>
            <a:chExt cx="2518275" cy="21185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464C9B-79C6-F547-B4AE-39CCDEAA282A}"/>
                </a:ext>
              </a:extLst>
            </p:cNvPr>
            <p:cNvGrpSpPr/>
            <p:nvPr/>
          </p:nvGrpSpPr>
          <p:grpSpPr>
            <a:xfrm>
              <a:off x="3802604" y="386969"/>
              <a:ext cx="2377132" cy="1663768"/>
              <a:chOff x="518983" y="2025224"/>
              <a:chExt cx="2891481" cy="2632482"/>
            </a:xfrm>
          </p:grpSpPr>
          <p:pic>
            <p:nvPicPr>
              <p:cNvPr id="5122" name="Picture 2" descr="Image result for phase diagrams">
                <a:extLst>
                  <a:ext uri="{FF2B5EF4-FFF2-40B4-BE49-F238E27FC236}">
                    <a16:creationId xmlns:a16="http://schemas.microsoft.com/office/drawing/2014/main" id="{EE9F4C8E-FD51-7C47-BA91-FF4F8E1E6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518983" y="2025224"/>
                <a:ext cx="2891481" cy="2632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D85BC3-2D7F-E540-B295-A127B590D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4399" y="2211860"/>
                <a:ext cx="295998" cy="1865397"/>
              </a:xfrm>
              <a:prstGeom prst="line">
                <a:avLst/>
              </a:prstGeom>
              <a:ln w="127000"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A22609-F49A-A34A-9FF0-5A9F4215FDEE}"/>
                </a:ext>
              </a:extLst>
            </p:cNvPr>
            <p:cNvSpPr/>
            <p:nvPr/>
          </p:nvSpPr>
          <p:spPr>
            <a:xfrm>
              <a:off x="3661461" y="179263"/>
              <a:ext cx="282285" cy="291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9D1CB4-FD9D-834B-BFD4-AABB4BD67E24}"/>
                </a:ext>
              </a:extLst>
            </p:cNvPr>
            <p:cNvSpPr/>
            <p:nvPr/>
          </p:nvSpPr>
          <p:spPr>
            <a:xfrm>
              <a:off x="5407771" y="2006061"/>
              <a:ext cx="275695" cy="291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31ECB9-AF1B-A940-B7F2-440673455BA1}"/>
              </a:ext>
            </a:extLst>
          </p:cNvPr>
          <p:cNvSpPr txBox="1"/>
          <p:nvPr/>
        </p:nvSpPr>
        <p:spPr>
          <a:xfrm>
            <a:off x="4902" y="2663"/>
            <a:ext cx="1218709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For example, along the solid/liquid phase boundary</a:t>
            </a:r>
          </a:p>
        </p:txBody>
      </p:sp>
    </p:spTree>
    <p:extLst>
      <p:ext uri="{BB962C8B-B14F-4D97-AF65-F5344CB8AC3E}">
        <p14:creationId xmlns:p14="http://schemas.microsoft.com/office/powerpoint/2010/main" val="19632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/>
              <p:nvPr/>
            </p:nvSpPr>
            <p:spPr>
              <a:xfrm>
                <a:off x="140479" y="2425137"/>
                <a:ext cx="11419878" cy="2888163"/>
              </a:xfrm>
              <a:prstGeom prst="rect">
                <a:avLst/>
              </a:prstGeom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 integrate along the “</a:t>
                </a:r>
                <a:r>
                  <a:rPr lang="en-US" sz="2400" dirty="0" err="1"/>
                  <a:t>fus</a:t>
                </a:r>
                <a:r>
                  <a:rPr lang="en-US" sz="2400" dirty="0"/>
                  <a:t>” (solid/liquid) phase boundary, we’d form the integral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𝑓𝑢𝑠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𝑓𝑢𝑠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consider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to be constant, they come out of the integral, and we’re left with integrating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(which is easy). The result is called the </a:t>
                </a:r>
                <a:r>
                  <a:rPr lang="en-US" sz="2400" b="1" dirty="0"/>
                  <a:t>Thomson Equation</a:t>
                </a:r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9" y="2425137"/>
                <a:ext cx="11419878" cy="2888163"/>
              </a:xfrm>
              <a:prstGeom prst="rect">
                <a:avLst/>
              </a:prstGeom>
              <a:blipFill>
                <a:blip r:embed="rId2"/>
                <a:stretch>
                  <a:fillRect l="-889" t="-26754" b="-33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3F98E51-53C3-9744-BE94-5B9D68ED34A3}"/>
              </a:ext>
            </a:extLst>
          </p:cNvPr>
          <p:cNvGrpSpPr/>
          <p:nvPr/>
        </p:nvGrpSpPr>
        <p:grpSpPr>
          <a:xfrm>
            <a:off x="3680701" y="552385"/>
            <a:ext cx="2792111" cy="1926882"/>
            <a:chOff x="3387625" y="370958"/>
            <a:chExt cx="2792111" cy="19268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464C9B-79C6-F547-B4AE-39CCDEAA282A}"/>
                </a:ext>
              </a:extLst>
            </p:cNvPr>
            <p:cNvGrpSpPr/>
            <p:nvPr/>
          </p:nvGrpSpPr>
          <p:grpSpPr>
            <a:xfrm>
              <a:off x="3802604" y="386969"/>
              <a:ext cx="2377132" cy="1663768"/>
              <a:chOff x="518983" y="2025224"/>
              <a:chExt cx="2891481" cy="2632482"/>
            </a:xfrm>
          </p:grpSpPr>
          <p:pic>
            <p:nvPicPr>
              <p:cNvPr id="5122" name="Picture 2" descr="Image result for phase diagrams">
                <a:extLst>
                  <a:ext uri="{FF2B5EF4-FFF2-40B4-BE49-F238E27FC236}">
                    <a16:creationId xmlns:a16="http://schemas.microsoft.com/office/drawing/2014/main" id="{EE9F4C8E-FD51-7C47-BA91-FF4F8E1E6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518983" y="2025224"/>
                <a:ext cx="2891481" cy="2632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D85BC3-2D7F-E540-B295-A127B590D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4399" y="2211860"/>
                <a:ext cx="295998" cy="1865397"/>
              </a:xfrm>
              <a:prstGeom prst="line">
                <a:avLst/>
              </a:prstGeom>
              <a:ln w="127000"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A22609-F49A-A34A-9FF0-5A9F4215FDEE}"/>
                </a:ext>
              </a:extLst>
            </p:cNvPr>
            <p:cNvSpPr/>
            <p:nvPr/>
          </p:nvSpPr>
          <p:spPr>
            <a:xfrm>
              <a:off x="3387625" y="370958"/>
              <a:ext cx="282285" cy="291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9D1CB4-FD9D-834B-BFD4-AABB4BD67E24}"/>
                </a:ext>
              </a:extLst>
            </p:cNvPr>
            <p:cNvSpPr/>
            <p:nvPr/>
          </p:nvSpPr>
          <p:spPr>
            <a:xfrm>
              <a:off x="5407771" y="2006061"/>
              <a:ext cx="275695" cy="291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31ECB9-AF1B-A940-B7F2-440673455BA1}"/>
              </a:ext>
            </a:extLst>
          </p:cNvPr>
          <p:cNvSpPr txBox="1"/>
          <p:nvPr/>
        </p:nvSpPr>
        <p:spPr>
          <a:xfrm>
            <a:off x="4902" y="2663"/>
            <a:ext cx="1218709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Solid/liquid phase boundary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7D33D2-A4B2-4CCC-BD4A-57EC8ACED0FA}"/>
              </a:ext>
            </a:extLst>
          </p:cNvPr>
          <p:cNvGrpSpPr/>
          <p:nvPr/>
        </p:nvGrpSpPr>
        <p:grpSpPr>
          <a:xfrm>
            <a:off x="4023086" y="552385"/>
            <a:ext cx="1290086" cy="1284991"/>
            <a:chOff x="6844085" y="1489930"/>
            <a:chExt cx="1290086" cy="12849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3E6226-9152-62AE-EAAC-A06E02816612}"/>
                </a:ext>
              </a:extLst>
            </p:cNvPr>
            <p:cNvGrpSpPr/>
            <p:nvPr/>
          </p:nvGrpSpPr>
          <p:grpSpPr>
            <a:xfrm>
              <a:off x="6844085" y="1489930"/>
              <a:ext cx="985465" cy="1073381"/>
              <a:chOff x="7988359" y="2490434"/>
              <a:chExt cx="985465" cy="10733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FF46B8D-BA96-2BC2-43A9-FFF6BAD3762A}"/>
                      </a:ext>
                    </a:extLst>
                  </p:cNvPr>
                  <p:cNvSpPr/>
                  <p:nvPr/>
                </p:nvSpPr>
                <p:spPr>
                  <a:xfrm>
                    <a:off x="7988359" y="2490434"/>
                    <a:ext cx="875496" cy="6960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𝒇𝒖𝒔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𝒇𝒖𝒔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FF46B8D-BA96-2BC2-43A9-FFF6BAD376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8359" y="2490434"/>
                    <a:ext cx="875496" cy="6960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60BB613-600E-009E-4B74-6E45B29E21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8795" y="2795014"/>
                <a:ext cx="125029" cy="768801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17F4567D-89D3-5F9C-B7FA-D8AB8560CFF1}"/>
                </a:ext>
              </a:extLst>
            </p:cNvPr>
            <p:cNvSpPr/>
            <p:nvPr/>
          </p:nvSpPr>
          <p:spPr>
            <a:xfrm>
              <a:off x="7060158" y="2078833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5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/>
              <p:nvPr/>
            </p:nvSpPr>
            <p:spPr>
              <a:xfrm>
                <a:off x="267149" y="4756012"/>
                <a:ext cx="12017448" cy="1133067"/>
              </a:xfrm>
              <a:prstGeom prst="rect">
                <a:avLst/>
              </a:prstGeom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the liquid/vapor boundary, we still start with Clapeyron,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𝒅𝑷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/>
                  <a:t>. But there’s a problem: are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dirty="0"/>
                  <a:t> constant along this curve?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9" y="4756012"/>
                <a:ext cx="12017448" cy="1133067"/>
              </a:xfrm>
              <a:prstGeom prst="rect">
                <a:avLst/>
              </a:prstGeom>
              <a:blipFill>
                <a:blip r:embed="rId2"/>
                <a:stretch>
                  <a:fillRect l="-845" b="-888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EBBD42D-8977-9242-B057-68E86B95597A}"/>
              </a:ext>
            </a:extLst>
          </p:cNvPr>
          <p:cNvSpPr txBox="1"/>
          <p:nvPr/>
        </p:nvSpPr>
        <p:spPr>
          <a:xfrm>
            <a:off x="0" y="-12762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Liquid/vapor phase boundary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60815A-14E7-A28C-4477-FC52A6A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2851064" y="809858"/>
            <a:ext cx="5073536" cy="4340875"/>
            <a:chOff x="4431132" y="624664"/>
            <a:chExt cx="3493468" cy="298898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44DE3ED-0D6F-FF46-9C91-330C917153AE}"/>
                </a:ext>
              </a:extLst>
            </p:cNvPr>
            <p:cNvGrpSpPr/>
            <p:nvPr/>
          </p:nvGrpSpPr>
          <p:grpSpPr>
            <a:xfrm>
              <a:off x="4431132" y="624664"/>
              <a:ext cx="3148181" cy="2988982"/>
              <a:chOff x="4340507" y="334714"/>
              <a:chExt cx="3148181" cy="2988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9C5B12E-2DBF-8548-851C-62A8208A1DC4}"/>
                  </a:ext>
                </a:extLst>
              </p:cNvPr>
              <p:cNvGrpSpPr/>
              <p:nvPr/>
            </p:nvGrpSpPr>
            <p:grpSpPr>
              <a:xfrm>
                <a:off x="4340507" y="334714"/>
                <a:ext cx="3148181" cy="2988982"/>
                <a:chOff x="223734" y="1499666"/>
                <a:chExt cx="3074185" cy="3352100"/>
              </a:xfrm>
            </p:grpSpPr>
            <p:pic>
              <p:nvPicPr>
                <p:cNvPr id="18" name="Picture 2" descr="Image result for phase diagrams">
                  <a:extLst>
                    <a:ext uri="{FF2B5EF4-FFF2-40B4-BE49-F238E27FC236}">
                      <a16:creationId xmlns:a16="http://schemas.microsoft.com/office/drawing/2014/main" id="{F996AC49-6171-304E-9304-429F5563E1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406438" y="1828307"/>
                  <a:ext cx="2891481" cy="26324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D850A94-338F-3645-ADC0-1D996588AB70}"/>
                    </a:ext>
                  </a:extLst>
                </p:cNvPr>
                <p:cNvSpPr/>
                <p:nvPr/>
              </p:nvSpPr>
              <p:spPr>
                <a:xfrm>
                  <a:off x="223734" y="1499666"/>
                  <a:ext cx="3433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P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EC9A5D-C18E-BE41-8F1F-665AB46D7106}"/>
                    </a:ext>
                  </a:extLst>
                </p:cNvPr>
                <p:cNvSpPr/>
                <p:nvPr/>
              </p:nvSpPr>
              <p:spPr>
                <a:xfrm>
                  <a:off x="2347899" y="4390101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386FC48-9757-8040-BB9C-68EA84EFC38D}"/>
                  </a:ext>
                </a:extLst>
              </p:cNvPr>
              <p:cNvSpPr/>
              <p:nvPr/>
            </p:nvSpPr>
            <p:spPr>
              <a:xfrm>
                <a:off x="5519986" y="1438057"/>
                <a:ext cx="1589334" cy="1100671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5459837-B665-164F-B716-9D45B372D3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23982" y="1245504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06DD44-80F9-C8E5-B22C-F8A6D5A1FF6F}"/>
                </a:ext>
              </a:extLst>
            </p:cNvPr>
            <p:cNvGrpSpPr/>
            <p:nvPr/>
          </p:nvGrpSpPr>
          <p:grpSpPr>
            <a:xfrm>
              <a:off x="5975091" y="2045484"/>
              <a:ext cx="1949509" cy="791146"/>
              <a:chOff x="8584558" y="2693446"/>
              <a:chExt cx="1949509" cy="791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46875BC8-DC80-32C7-4D64-9D909979A3C6}"/>
                      </a:ext>
                    </a:extLst>
                  </p:cNvPr>
                  <p:cNvSpPr/>
                  <p:nvPr/>
                </p:nvSpPr>
                <p:spPr>
                  <a:xfrm>
                    <a:off x="9658571" y="2693446"/>
                    <a:ext cx="875496" cy="6960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46875BC8-DC80-32C7-4D64-9D909979A3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8571" y="2693446"/>
                    <a:ext cx="875496" cy="6960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530C9C35-C0F8-5B0A-61B9-242C8D5AA010}"/>
                  </a:ext>
                </a:extLst>
              </p:cNvPr>
              <p:cNvSpPr/>
              <p:nvPr/>
            </p:nvSpPr>
            <p:spPr>
              <a:xfrm rot="951721">
                <a:off x="8584558" y="2788504"/>
                <a:ext cx="1074013" cy="696088"/>
              </a:xfrm>
              <a:prstGeom prst="arc">
                <a:avLst>
                  <a:gd name="adj1" fmla="val 16200000"/>
                  <a:gd name="adj2" fmla="val 20283306"/>
                </a:avLst>
              </a:prstGeom>
              <a:noFill/>
              <a:ln w="25400"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55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to do about the temperature-dependence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/>
                  <a:t>?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blipFill>
                <a:blip r:embed="rId2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6FC34C6-721C-4D4D-A442-6FFD024C4D47}"/>
              </a:ext>
            </a:extLst>
          </p:cNvPr>
          <p:cNvSpPr/>
          <p:nvPr/>
        </p:nvSpPr>
        <p:spPr>
          <a:xfrm>
            <a:off x="50623" y="738524"/>
            <a:ext cx="8175648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/>
              <p:nvPr/>
            </p:nvSpPr>
            <p:spPr>
              <a:xfrm>
                <a:off x="285063" y="1859340"/>
                <a:ext cx="6427072" cy="864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careful work we’d want to take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into account.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3" y="1859340"/>
                <a:ext cx="6427072" cy="864083"/>
              </a:xfrm>
              <a:prstGeom prst="rect">
                <a:avLst/>
              </a:prstGeom>
              <a:blipFill>
                <a:blip r:embed="rId3"/>
                <a:stretch>
                  <a:fillRect l="-1578" t="-4348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Image result for enthalpy of vaporization of water">
            <a:extLst>
              <a:ext uri="{FF2B5EF4-FFF2-40B4-BE49-F238E27FC236}">
                <a16:creationId xmlns:a16="http://schemas.microsoft.com/office/drawing/2014/main" id="{5B38C624-C3DD-D5E8-C406-C195B19C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2" y="907212"/>
            <a:ext cx="5144125" cy="47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4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to do about the temperature-dependence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/>
                  <a:t>?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blipFill>
                <a:blip r:embed="rId2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6FC34C6-721C-4D4D-A442-6FFD024C4D47}"/>
              </a:ext>
            </a:extLst>
          </p:cNvPr>
          <p:cNvSpPr/>
          <p:nvPr/>
        </p:nvSpPr>
        <p:spPr>
          <a:xfrm>
            <a:off x="50623" y="738524"/>
            <a:ext cx="8175648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/>
              <p:nvPr/>
            </p:nvSpPr>
            <p:spPr>
              <a:xfrm>
                <a:off x="285063" y="1280046"/>
                <a:ext cx="6427072" cy="3189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But we could also just </a:t>
                </a:r>
                <a:r>
                  <a:rPr lang="en-US" sz="2400" b="1" dirty="0"/>
                  <a:t>ignore the temperature dependence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dirty="0"/>
                  <a:t> altogether.</a:t>
                </a:r>
                <a:r>
                  <a:rPr lang="en-US" sz="2400" b="1" dirty="0"/>
                  <a:t> 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If we do that, we still have to figure out what to do with the temperature dependence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𝒅𝑷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3" y="1280046"/>
                <a:ext cx="6427072" cy="3189912"/>
              </a:xfrm>
              <a:prstGeom prst="rect">
                <a:avLst/>
              </a:prstGeom>
              <a:blipFill>
                <a:blip r:embed="rId3"/>
                <a:stretch>
                  <a:fillRect l="-1578" t="-1587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Image result for enthalpy of vaporization of water">
            <a:extLst>
              <a:ext uri="{FF2B5EF4-FFF2-40B4-BE49-F238E27FC236}">
                <a16:creationId xmlns:a16="http://schemas.microsoft.com/office/drawing/2014/main" id="{5B38C624-C3DD-D5E8-C406-C195B19C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2" y="907212"/>
            <a:ext cx="5144125" cy="47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54103D-678B-6A52-0655-3B05E7DCB82E}"/>
              </a:ext>
            </a:extLst>
          </p:cNvPr>
          <p:cNvCxnSpPr>
            <a:cxnSpLocks/>
          </p:cNvCxnSpPr>
          <p:nvPr/>
        </p:nvCxnSpPr>
        <p:spPr>
          <a:xfrm>
            <a:off x="7836061" y="1569521"/>
            <a:ext cx="3854369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7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to do about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/>
                  <a:t> along a liquid-vapor phase boundary …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blipFill>
                <a:blip r:embed="rId2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6FC34C6-721C-4D4D-A442-6FFD024C4D47}"/>
              </a:ext>
            </a:extLst>
          </p:cNvPr>
          <p:cNvSpPr/>
          <p:nvPr/>
        </p:nvSpPr>
        <p:spPr>
          <a:xfrm>
            <a:off x="50623" y="738524"/>
            <a:ext cx="8175648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513A76-29DE-494A-98CE-2451AC120B19}"/>
                  </a:ext>
                </a:extLst>
              </p:cNvPr>
              <p:cNvSpPr txBox="1"/>
              <p:nvPr/>
            </p:nvSpPr>
            <p:spPr>
              <a:xfrm>
                <a:off x="97393" y="1306720"/>
                <a:ext cx="11997214" cy="424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make two approximations to simplify this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Since the volume of a gas is much greater than liquid or solid, we can get away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With the ideal gas law, this translates to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substitute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sz="2400" dirty="0"/>
                  <a:t> into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, we get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can also be solved (integrated), if you use a separation of variables method. The result is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Clausius-Clapeyron equation for the liquid-vapor phase boundary</a:t>
                </a:r>
                <a:r>
                  <a:rPr lang="en-US" sz="2400" dirty="0"/>
                  <a:t>.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513A76-29DE-494A-98CE-2451AC12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3" y="1306720"/>
                <a:ext cx="11997214" cy="4244560"/>
              </a:xfrm>
              <a:prstGeom prst="rect">
                <a:avLst/>
              </a:prstGeom>
              <a:blipFill>
                <a:blip r:embed="rId3"/>
                <a:stretch>
                  <a:fillRect l="-740" t="-1190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5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621</Words>
  <Application>Microsoft Macintosh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69</cp:revision>
  <dcterms:created xsi:type="dcterms:W3CDTF">2018-08-27T04:38:29Z</dcterms:created>
  <dcterms:modified xsi:type="dcterms:W3CDTF">2024-10-30T14:02:46Z</dcterms:modified>
</cp:coreProperties>
</file>