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7" r:id="rId2"/>
    <p:sldId id="348" r:id="rId3"/>
    <p:sldId id="314" r:id="rId4"/>
    <p:sldId id="342" r:id="rId5"/>
    <p:sldId id="323" r:id="rId6"/>
    <p:sldId id="324" r:id="rId7"/>
    <p:sldId id="325" r:id="rId8"/>
    <p:sldId id="349" r:id="rId9"/>
    <p:sldId id="327" r:id="rId10"/>
    <p:sldId id="344" r:id="rId11"/>
    <p:sldId id="330" r:id="rId12"/>
    <p:sldId id="334" r:id="rId13"/>
    <p:sldId id="335" r:id="rId14"/>
    <p:sldId id="340" r:id="rId15"/>
    <p:sldId id="341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76"/>
  </p:normalViewPr>
  <p:slideViewPr>
    <p:cSldViewPr snapToGrid="0" showGuides="1">
      <p:cViewPr>
        <p:scale>
          <a:sx n="93" d="100"/>
          <a:sy n="93" d="100"/>
        </p:scale>
        <p:origin x="1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37D4-F67B-BFD2-ACCA-32B1EDE98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2AD66-6BB8-3755-ED86-AED1C455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6D54C-B31A-E55F-FF82-B1C4E390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0917-00E6-1488-F943-166359D2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A19AC-44D6-1325-A473-6BAFBA5A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F8-4848-08A4-E16E-E28DF7EE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B64F3-FEA8-87F2-5CFB-9932274B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E8BE-EB92-6A18-B8C5-B1286D84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61C67-E724-BE30-3866-23D9DF77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44F8-AC98-4FFB-69A7-2E424238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15C8-F755-54B2-0D34-8952D259D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14DD9-D1BC-CAFF-0AE9-60E8B63DE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21EA3-D2D6-9DEF-9017-FC10EE2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5CED-4DD3-FBF3-9F95-C632AFDA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B341-7C00-95A2-6B0D-B7525057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7CD0-D197-1C0E-3BA3-4280EA0E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F368-C5EB-A28C-8AF7-89192A16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8F464-502A-DBFF-4774-234419B5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D04C-879F-AB75-7D00-50C0422B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9C63-0A40-60B6-EAC0-E1B3142E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5D4B-1300-B35F-BE4A-6CFC5FB0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1E8A6-0489-82BB-C763-A5991A73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2ED9-F016-52D0-C826-9174E1C0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FE92-7F4A-FE86-1566-AB6CE1C3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0903-08D6-2D2B-547F-C36A1810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D9D1-22D4-6344-AF49-0028D845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582A-5841-67F5-83FD-B62BF61B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A14A7-33D3-BC6B-EEC1-6FB38CDD9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5947-1FC6-A92C-77FE-DBB78E53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00AE-6285-35C3-6CBD-151D260E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03A16-AEC8-3C82-DAEA-F11C865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6C3F-21D6-0CF6-1FFF-853BC875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2ACA7-8202-8800-8D3A-836813C5F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0A679-CD9D-EB22-7FB0-C84582F1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ABC03-C9AC-2120-B328-82C15255D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53CD8-A72D-7B92-CAB3-2F41B43CD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43FE7-AAAE-27B2-8048-9B5D0ECB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7AF0A-9010-0599-EFEA-83B2776C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1A6BC-71E1-9EB6-83E3-908B6BF7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7E9E-A4C0-1F81-455A-C501433F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95B0E-6136-8CF0-7713-32F9DF4A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E7C9F-F2EA-066A-7CA6-28F9843B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64FCD-0ACB-9A50-7B0A-F421BCF5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48E18-28D4-81CB-957C-12C12FCF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05975-36A7-0B09-1486-31F9223C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53050-B7FB-2AF4-7678-02DD16A5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B692-5BBE-2815-78FC-081007E4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CE98-8E80-5C01-AAA4-BE554F23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5AB54-B405-A63C-C5BC-0C4E229C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2C87E-44F8-9891-BB1B-CC55C292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71294-3CCA-AF93-F0FA-664F87D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942B8-D664-4AFF-CF0E-93C5ED80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9CC1-4FAB-1492-3243-580BBC67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3F899-A571-5A94-51AE-CF0AFE761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D8D60-DC13-1AEA-1A6C-47638CFB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BC4D7-2F50-F865-D703-640B96E2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921E-C0A3-6157-F6DD-B5468EC2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6985-1FBA-88AE-6381-7869DF9D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DDDD3-39FA-914D-2CE9-17663A5B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16C47-154D-B333-747F-BCD4DC66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0B3B-CFCB-01D2-32FD-943FA4498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51784-9E95-894F-99D7-18B0637A973D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2F7A6-F278-4129-921D-B0D990778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44AC2-E5E2-2944-F94B-F994CE65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28D0-F763-E04B-94B9-36CF2B86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.png"/><Relationship Id="rId7" Type="http://schemas.openxmlformats.org/officeDocument/2006/relationships/image" Target="../media/image17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6.png"/><Relationship Id="rId7" Type="http://schemas.openxmlformats.org/officeDocument/2006/relationships/image" Target="../media/image1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1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1.png"/><Relationship Id="rId10" Type="http://schemas.openxmlformats.org/officeDocument/2006/relationships/image" Target="../media/image221.png"/><Relationship Id="rId4" Type="http://schemas.openxmlformats.org/officeDocument/2006/relationships/image" Target="../media/image15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Mj4txLGNG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3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gif"/><Relationship Id="rId4" Type="http://schemas.openxmlformats.org/officeDocument/2006/relationships/image" Target="../media/image70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1.png"/><Relationship Id="rId5" Type="http://schemas.openxmlformats.org/officeDocument/2006/relationships/image" Target="../media/image6.png"/><Relationship Id="rId10" Type="http://schemas.openxmlformats.org/officeDocument/2006/relationships/image" Target="../media/image40.png"/><Relationship Id="rId4" Type="http://schemas.openxmlformats.org/officeDocument/2006/relationships/image" Target="../media/image1.gif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gif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gif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BBD42D-8977-9242-B057-68E86B95597A}"/>
              </a:ext>
            </a:extLst>
          </p:cNvPr>
          <p:cNvSpPr txBox="1"/>
          <p:nvPr/>
        </p:nvSpPr>
        <p:spPr>
          <a:xfrm>
            <a:off x="0" y="-8297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Thomson and Clausius-Clapeyron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CFC12D-73D0-E59E-CDD6-449B8CCFD35F}"/>
              </a:ext>
            </a:extLst>
          </p:cNvPr>
          <p:cNvGrpSpPr>
            <a:grpSpLocks noChangeAspect="1"/>
          </p:cNvGrpSpPr>
          <p:nvPr/>
        </p:nvGrpSpPr>
        <p:grpSpPr>
          <a:xfrm>
            <a:off x="2726908" y="1040130"/>
            <a:ext cx="6173307" cy="5360670"/>
            <a:chOff x="5752033" y="2076249"/>
            <a:chExt cx="3148181" cy="29889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3445C0-5C3B-ACE0-9506-BBC5EE1F355D}"/>
                </a:ext>
              </a:extLst>
            </p:cNvPr>
            <p:cNvGrpSpPr/>
            <p:nvPr/>
          </p:nvGrpSpPr>
          <p:grpSpPr>
            <a:xfrm>
              <a:off x="5752033" y="2076249"/>
              <a:ext cx="3148181" cy="2988982"/>
              <a:chOff x="4270169" y="240930"/>
              <a:chExt cx="3148181" cy="298898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6C51BCC-0710-E307-8B4A-DDDA871159D6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C07A136-4183-FB1C-6CD2-2A25C4718203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21" name="Picture 2" descr="Image result for phase diagrams">
                    <a:extLst>
                      <a:ext uri="{FF2B5EF4-FFF2-40B4-BE49-F238E27FC236}">
                        <a16:creationId xmlns:a16="http://schemas.microsoft.com/office/drawing/2014/main" id="{B02FFC04-6796-6B91-9455-DFE5AFF9EA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1A91B7E-B855-3172-968C-0D3F30A1E92C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A8993CD-4258-338C-6076-655D93EF54B8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C15AEEE5-031D-6A0E-EEC5-9F70817F5717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FF593EA-869C-00EA-93EE-B0A51E7EC686}"/>
                    </a:ext>
                  </a:extLst>
                </p:cNvPr>
                <p:cNvSpPr/>
                <p:nvPr/>
              </p:nvSpPr>
              <p:spPr>
                <a:xfrm>
                  <a:off x="8409904" y="3258355"/>
                  <a:ext cx="991673" cy="402963"/>
                </a:xfrm>
                <a:custGeom>
                  <a:avLst/>
                  <a:gdLst>
                    <a:gd name="connsiteX0" fmla="*/ 0 w 991673"/>
                    <a:gd name="connsiteY0" fmla="*/ 399245 h 402963"/>
                    <a:gd name="connsiteX1" fmla="*/ 218941 w 991673"/>
                    <a:gd name="connsiteY1" fmla="*/ 399245 h 402963"/>
                    <a:gd name="connsiteX2" fmla="*/ 360609 w 991673"/>
                    <a:gd name="connsiteY2" fmla="*/ 360608 h 402963"/>
                    <a:gd name="connsiteX3" fmla="*/ 579550 w 991673"/>
                    <a:gd name="connsiteY3" fmla="*/ 283335 h 402963"/>
                    <a:gd name="connsiteX4" fmla="*/ 721217 w 991673"/>
                    <a:gd name="connsiteY4" fmla="*/ 218941 h 402963"/>
                    <a:gd name="connsiteX5" fmla="*/ 875764 w 991673"/>
                    <a:gd name="connsiteY5" fmla="*/ 103031 h 402963"/>
                    <a:gd name="connsiteX6" fmla="*/ 991673 w 991673"/>
                    <a:gd name="connsiteY6" fmla="*/ 0 h 402963"/>
                    <a:gd name="connsiteX7" fmla="*/ 991673 w 991673"/>
                    <a:gd name="connsiteY7" fmla="*/ 0 h 402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1673" h="402963">
                      <a:moveTo>
                        <a:pt x="0" y="399245"/>
                      </a:moveTo>
                      <a:cubicBezTo>
                        <a:pt x="79419" y="402465"/>
                        <a:pt x="158839" y="405685"/>
                        <a:pt x="218941" y="399245"/>
                      </a:cubicBezTo>
                      <a:cubicBezTo>
                        <a:pt x="279043" y="392805"/>
                        <a:pt x="300508" y="379926"/>
                        <a:pt x="360609" y="360608"/>
                      </a:cubicBezTo>
                      <a:cubicBezTo>
                        <a:pt x="420711" y="341290"/>
                        <a:pt x="519449" y="306946"/>
                        <a:pt x="579550" y="283335"/>
                      </a:cubicBezTo>
                      <a:cubicBezTo>
                        <a:pt x="639651" y="259724"/>
                        <a:pt x="671848" y="248992"/>
                        <a:pt x="721217" y="218941"/>
                      </a:cubicBezTo>
                      <a:cubicBezTo>
                        <a:pt x="770586" y="188890"/>
                        <a:pt x="830688" y="139521"/>
                        <a:pt x="875764" y="103031"/>
                      </a:cubicBezTo>
                      <a:cubicBezTo>
                        <a:pt x="920840" y="66541"/>
                        <a:pt x="991673" y="0"/>
                        <a:pt x="991673" y="0"/>
                      </a:cubicBezTo>
                      <a:lnTo>
                        <a:pt x="991673" y="0"/>
                      </a:lnTo>
                    </a:path>
                  </a:pathLst>
                </a:custGeom>
                <a:noFill/>
                <a:ln w="1016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2DE7980-913E-368C-1173-769B7E6B5660}"/>
                  </a:ext>
                </a:extLst>
              </p:cNvPr>
              <p:cNvCxnSpPr>
                <a:cxnSpLocks/>
                <a:stCxn id="16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A67CD4-930A-9890-D52E-AC55AD18D4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3407" y="2822298"/>
                <a:ext cx="265948" cy="3296"/>
              </a:xfrm>
              <a:prstGeom prst="line">
                <a:avLst/>
              </a:prstGeom>
              <a:ln w="101600">
                <a:solidFill>
                  <a:schemeClr val="accent2"/>
                </a:solidFill>
                <a:prstDash val="sysDot"/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178080-2552-FC82-4DDA-A2FEDAA21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7323" y="2365420"/>
              <a:ext cx="335311" cy="1862929"/>
            </a:xfrm>
            <a:prstGeom prst="line">
              <a:avLst/>
            </a:prstGeom>
            <a:ln w="1270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E2B98-F1F3-3D24-60F3-8DF7C1BEE18A}"/>
                  </a:ext>
                </a:extLst>
              </p:cNvPr>
              <p:cNvSpPr txBox="1"/>
              <p:nvPr/>
            </p:nvSpPr>
            <p:spPr>
              <a:xfrm>
                <a:off x="198907" y="5838587"/>
                <a:ext cx="6178474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𝐞𝐱𝐩</m:t>
                    </m:r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𝒔𝒖𝒃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𝒏𝑹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4E2B98-F1F3-3D24-60F3-8DF7C1BEE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7" y="5838587"/>
                <a:ext cx="6178474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B55B5-39FD-F931-48E0-D600D1FAB3DF}"/>
                  </a:ext>
                </a:extLst>
              </p:cNvPr>
              <p:cNvSpPr txBox="1"/>
              <p:nvPr/>
            </p:nvSpPr>
            <p:spPr>
              <a:xfrm>
                <a:off x="6992469" y="1829076"/>
                <a:ext cx="4953389" cy="1046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𝐞𝐱𝐩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𝒗𝒂𝒑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𝒏𝑹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EB55B5-39FD-F931-48E0-D600D1FAB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69" y="1829076"/>
                <a:ext cx="4953389" cy="1046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CCF5B-5414-5113-4E5B-3EA72E26C74E}"/>
                  </a:ext>
                </a:extLst>
              </p:cNvPr>
              <p:cNvSpPr txBox="1"/>
              <p:nvPr/>
            </p:nvSpPr>
            <p:spPr>
              <a:xfrm>
                <a:off x="3874624" y="790133"/>
                <a:ext cx="5304099" cy="734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𝑷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  <m:r>
                      <a:rPr lang="en-US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𝐥𝐧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CCCF5B-5414-5113-4E5B-3EA72E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624" y="790133"/>
                <a:ext cx="5304099" cy="734625"/>
              </a:xfrm>
              <a:prstGeom prst="rect">
                <a:avLst/>
              </a:prstGeom>
              <a:blipFill>
                <a:blip r:embed="rId5"/>
                <a:stretch>
                  <a:fillRect l="-478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41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/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Blagden</a:t>
                </a:r>
                <a:r>
                  <a:rPr lang="en-US" sz="2200" dirty="0"/>
                  <a:t> says: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200" b="1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is the </a:t>
                </a:r>
                <a:r>
                  <a:rPr lang="en-US" sz="2200" b="1" dirty="0" err="1"/>
                  <a:t>cryoscopic</a:t>
                </a:r>
                <a:r>
                  <a:rPr lang="en-US" sz="2200" b="1" dirty="0"/>
                  <a:t> constant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solvent</a:t>
                </a: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is the </a:t>
                </a:r>
                <a:r>
                  <a:rPr lang="en-US" sz="2200" b="1" dirty="0"/>
                  <a:t>molality</a:t>
                </a:r>
                <a:r>
                  <a:rPr lang="en-US" sz="2200" dirty="0"/>
                  <a:t> of the solute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</a:rPr>
                  <a:t> </a:t>
                </a:r>
                <a:r>
                  <a:rPr lang="en-US" sz="2200" dirty="0"/>
                  <a:t>(the </a:t>
                </a:r>
                <a:r>
                  <a:rPr lang="en-US" sz="2200" b="1" dirty="0" err="1"/>
                  <a:t>van’t</a:t>
                </a:r>
                <a:r>
                  <a:rPr lang="en-US" sz="2200" b="1" dirty="0"/>
                  <a:t> Hoff factor</a:t>
                </a:r>
                <a:r>
                  <a:rPr lang="en-US" sz="2200" dirty="0"/>
                  <a:t> of the </a:t>
                </a:r>
                <a:r>
                  <a:rPr lang="en-US" sz="2200" b="1" dirty="0"/>
                  <a:t>solute</a:t>
                </a:r>
                <a:r>
                  <a:rPr lang="en-US" sz="2200" dirty="0">
                    <a:sym typeface="Wingdings" pitchFamily="2" charset="2"/>
                  </a:rPr>
                  <a:t>)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=1 </a:t>
                </a:r>
                <a:r>
                  <a:rPr lang="en-US" sz="2200" dirty="0">
                    <a:sym typeface="Wingdings" pitchFamily="2" charset="2"/>
                  </a:rPr>
                  <a:t>for aqueous sucrose, but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F0"/>
                    </a:solidFill>
                    <a:sym typeface="Wingdings" pitchFamily="2" charset="2"/>
                  </a:rPr>
                  <a:t>=2 </a:t>
                </a:r>
                <a:r>
                  <a:rPr lang="en-US" sz="2200" dirty="0">
                    <a:sym typeface="Wingdings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because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𝑁𝑎𝐶𝑙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really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B612-C1BA-CB4F-8766-EB1B8C28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87" y="487187"/>
                <a:ext cx="6908935" cy="4309641"/>
              </a:xfrm>
              <a:prstGeom prst="rect">
                <a:avLst/>
              </a:prstGeom>
              <a:blipFill>
                <a:blip r:embed="rId6"/>
                <a:stretch>
                  <a:fillRect l="-1101" t="-882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0FE3F-F34D-68AE-FEA1-F443C0A18FFC}"/>
                  </a:ext>
                </a:extLst>
              </p:cNvPr>
              <p:cNvSpPr txBox="1"/>
              <p:nvPr/>
            </p:nvSpPr>
            <p:spPr>
              <a:xfrm>
                <a:off x="443916" y="5421623"/>
                <a:ext cx="113041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Hypothesis</a:t>
                </a:r>
                <a:r>
                  <a:rPr lang="en-US" sz="2400" dirty="0"/>
                  <a:t>: there’s a connection between </a:t>
                </a:r>
                <a:r>
                  <a:rPr lang="en-US" sz="2400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Blagden</a:t>
                </a:r>
                <a:r>
                  <a:rPr lang="en-US" sz="2400" dirty="0">
                    <a:ea typeface="Cambria Math" panose="02040503050406030204" pitchFamily="18" charset="0"/>
                  </a:rPr>
                  <a:t> and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Raoult</a:t>
                </a:r>
                <a:r>
                  <a:rPr lang="en-US" sz="2400" dirty="0">
                    <a:solidFill>
                      <a:srgbClr val="7030A0"/>
                    </a:solidFill>
                  </a:rPr>
                  <a:t>.</a:t>
                </a:r>
              </a:p>
              <a:p>
                <a:r>
                  <a:rPr lang="en-US" sz="2400" b="1" dirty="0">
                    <a:ea typeface="Cambria Math" panose="02040503050406030204" pitchFamily="18" charset="0"/>
                  </a:rPr>
                  <a:t>How to explore that hypothesis</a:t>
                </a:r>
                <a:r>
                  <a:rPr lang="en-US" sz="2400" dirty="0">
                    <a:ea typeface="Cambria Math" panose="02040503050406030204" pitchFamily="18" charset="0"/>
                  </a:rPr>
                  <a:t>: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to deduce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0FE3F-F34D-68AE-FEA1-F443C0A1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6" y="5421623"/>
                <a:ext cx="11304168" cy="830997"/>
              </a:xfrm>
              <a:prstGeom prst="rect">
                <a:avLst/>
              </a:prstGeom>
              <a:blipFill>
                <a:blip r:embed="rId7"/>
                <a:stretch>
                  <a:fillRect l="-899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8771-5DEE-9465-94CB-CA9AFE0CA93A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AF8771-5DEE-9465-94CB-CA9AFE0CA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1073BBC-6042-4E6C-ABBF-71C3F629C5E9}"/>
              </a:ext>
            </a:extLst>
          </p:cNvPr>
          <p:cNvSpPr txBox="1"/>
          <p:nvPr/>
        </p:nvSpPr>
        <p:spPr>
          <a:xfrm>
            <a:off x="-8052" y="2662"/>
            <a:ext cx="122000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Blagden’s Law for freezing point depression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02D51D0C-442B-0302-47AA-D5DC86230EDD}"/>
              </a:ext>
            </a:extLst>
          </p:cNvPr>
          <p:cNvSpPr/>
          <p:nvPr/>
        </p:nvSpPr>
        <p:spPr>
          <a:xfrm>
            <a:off x="2116921" y="4275366"/>
            <a:ext cx="182880" cy="258086"/>
          </a:xfrm>
          <a:prstGeom prst="downArrow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1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FD6F83-5D67-F928-56B9-6D3E7D6B9F2F}"/>
              </a:ext>
            </a:extLst>
          </p:cNvPr>
          <p:cNvSpPr txBox="1"/>
          <p:nvPr/>
        </p:nvSpPr>
        <p:spPr>
          <a:xfrm>
            <a:off x="-8052" y="2662"/>
            <a:ext cx="122000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AD883-1B3D-7203-BDC5-74AA045406CE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1266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DAD883-1B3D-7203-BDC5-74AA0454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1266501"/>
              </a:xfrm>
              <a:prstGeom prst="rect">
                <a:avLst/>
              </a:prstGeom>
              <a:blipFill>
                <a:blip r:embed="rId8"/>
                <a:stretch>
                  <a:fillRect l="-1277" t="-2970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>
            <a:extLst>
              <a:ext uri="{FF2B5EF4-FFF2-40B4-BE49-F238E27FC236}">
                <a16:creationId xmlns:a16="http://schemas.microsoft.com/office/drawing/2014/main" id="{20964373-BFBD-7E96-1219-61BDFA044830}"/>
              </a:ext>
            </a:extLst>
          </p:cNvPr>
          <p:cNvSpPr/>
          <p:nvPr/>
        </p:nvSpPr>
        <p:spPr>
          <a:xfrm>
            <a:off x="2116921" y="4275366"/>
            <a:ext cx="182880" cy="258086"/>
          </a:xfrm>
          <a:prstGeom prst="downArrow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1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ED055-0AAB-F9F1-9439-3104D9C2275E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163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CED055-0AAB-F9F1-9439-3104D9C22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1635832"/>
              </a:xfrm>
              <a:prstGeom prst="rect">
                <a:avLst/>
              </a:prstGeom>
              <a:blipFill>
                <a:blip r:embed="rId8"/>
                <a:stretch>
                  <a:fillRect l="-1277" t="-2290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9BC0DB-88C1-C287-6523-A67044A0FFC6}"/>
              </a:ext>
            </a:extLst>
          </p:cNvPr>
          <p:cNvSpPr txBox="1"/>
          <p:nvPr/>
        </p:nvSpPr>
        <p:spPr>
          <a:xfrm>
            <a:off x="-8052" y="2662"/>
            <a:ext cx="122000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2789589B-69D7-FF33-03BC-8D82C05CEE6E}"/>
              </a:ext>
            </a:extLst>
          </p:cNvPr>
          <p:cNvSpPr/>
          <p:nvPr/>
        </p:nvSpPr>
        <p:spPr>
          <a:xfrm>
            <a:off x="2116921" y="4275366"/>
            <a:ext cx="182880" cy="258086"/>
          </a:xfrm>
          <a:prstGeom prst="downArrow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0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2005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2005164"/>
              </a:xfrm>
              <a:prstGeom prst="rect">
                <a:avLst/>
              </a:prstGeom>
              <a:blipFill>
                <a:blip r:embed="rId8"/>
                <a:stretch>
                  <a:fillRect l="-1277" t="-1887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09DB1-F874-7D1C-1349-8E5FFDF4E063}"/>
              </a:ext>
            </a:extLst>
          </p:cNvPr>
          <p:cNvSpPr txBox="1"/>
          <p:nvPr/>
        </p:nvSpPr>
        <p:spPr>
          <a:xfrm>
            <a:off x="0" y="245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8B35E-DDAE-DFCE-5DC3-4AE6A8426254}"/>
              </a:ext>
            </a:extLst>
          </p:cNvPr>
          <p:cNvGrpSpPr/>
          <p:nvPr/>
        </p:nvGrpSpPr>
        <p:grpSpPr>
          <a:xfrm>
            <a:off x="5751970" y="4364661"/>
            <a:ext cx="5765717" cy="1509520"/>
            <a:chOff x="6101899" y="4082386"/>
            <a:chExt cx="6987304" cy="21842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C80B6-B2C4-7A73-F452-9B162CC01913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C32321-F5CF-7812-845A-51A44FDD94EA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D4C7DDD-CAC1-C956-42CD-9FB956B4E366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BF49A1-5A04-1F8D-6B60-D98CC38CC492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56B62F6-5AC5-142D-1F41-D1C13ADB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E36E501-1523-000F-29A6-54D064FC39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11BF79C-42A2-1331-64AA-0CA2D8F251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4F68FF5-5A35-958E-F175-319DB9F914FF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54A736-E4FA-D85D-C531-94CEB52A689B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6A7E54-D34D-61C5-8075-393AEE9E940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38E3E9-3DFF-D1B0-B936-9DADF1810F3C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D9AABA-6AE7-DE2F-2654-BA6BF71B44CC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1A39D8-1D61-848A-6C75-E83004BD3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D87FB-ED55-132A-3309-6452E9C0DB44}"/>
                </a:ext>
              </a:extLst>
            </p:cNvPr>
            <p:cNvSpPr txBox="1"/>
            <p:nvPr/>
          </p:nvSpPr>
          <p:spPr>
            <a:xfrm>
              <a:off x="9579702" y="4110292"/>
              <a:ext cx="3509501" cy="668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2" name="Down Arrow 1">
            <a:extLst>
              <a:ext uri="{FF2B5EF4-FFF2-40B4-BE49-F238E27FC236}">
                <a16:creationId xmlns:a16="http://schemas.microsoft.com/office/drawing/2014/main" id="{7BE6D313-0D4D-F144-DF05-1AA218095573}"/>
              </a:ext>
            </a:extLst>
          </p:cNvPr>
          <p:cNvSpPr/>
          <p:nvPr/>
        </p:nvSpPr>
        <p:spPr>
          <a:xfrm>
            <a:off x="2116921" y="4275366"/>
            <a:ext cx="182880" cy="258086"/>
          </a:xfrm>
          <a:prstGeom prst="downArrow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9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trendline to get the </a:t>
                </a:r>
                <a:r>
                  <a:rPr lang="en-US" sz="2400" b="1" dirty="0"/>
                  <a:t>slope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blipFill>
                <a:blip r:embed="rId7"/>
                <a:stretch>
                  <a:fillRect l="-127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09DB1-F874-7D1C-1349-8E5FFDF4E063}"/>
              </a:ext>
            </a:extLst>
          </p:cNvPr>
          <p:cNvSpPr txBox="1"/>
          <p:nvPr/>
        </p:nvSpPr>
        <p:spPr>
          <a:xfrm>
            <a:off x="-8052" y="-9530"/>
            <a:ext cx="122000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8B35E-DDAE-DFCE-5DC3-4AE6A8426254}"/>
              </a:ext>
            </a:extLst>
          </p:cNvPr>
          <p:cNvGrpSpPr/>
          <p:nvPr/>
        </p:nvGrpSpPr>
        <p:grpSpPr>
          <a:xfrm>
            <a:off x="5751970" y="4364661"/>
            <a:ext cx="5765717" cy="1509520"/>
            <a:chOff x="6101899" y="4082386"/>
            <a:chExt cx="6987304" cy="21842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C80B6-B2C4-7A73-F452-9B162CC01913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C32321-F5CF-7812-845A-51A44FDD94EA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D4C7DDD-CAC1-C956-42CD-9FB956B4E366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BF49A1-5A04-1F8D-6B60-D98CC38CC492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56B62F6-5AC5-142D-1F41-D1C13ADB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4F68FF5-5A35-958E-F175-319DB9F914FF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54A736-E4FA-D85D-C531-94CEB52A689B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6A7E54-D34D-61C5-8075-393AEE9E940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38E3E9-3DFF-D1B0-B936-9DADF1810F3C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D9AABA-6AE7-DE2F-2654-BA6BF71B44CC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1A39D8-1D61-848A-6C75-E83004BD3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D87FB-ED55-132A-3309-6452E9C0DB44}"/>
                </a:ext>
              </a:extLst>
            </p:cNvPr>
            <p:cNvSpPr txBox="1"/>
            <p:nvPr/>
          </p:nvSpPr>
          <p:spPr>
            <a:xfrm>
              <a:off x="9579702" y="4110292"/>
              <a:ext cx="3509501" cy="668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2" name="Down Arrow 1">
            <a:extLst>
              <a:ext uri="{FF2B5EF4-FFF2-40B4-BE49-F238E27FC236}">
                <a16:creationId xmlns:a16="http://schemas.microsoft.com/office/drawing/2014/main" id="{4E18D299-591B-9E43-1754-95A80A1ED7B0}"/>
              </a:ext>
            </a:extLst>
          </p:cNvPr>
          <p:cNvSpPr/>
          <p:nvPr/>
        </p:nvSpPr>
        <p:spPr>
          <a:xfrm>
            <a:off x="2116921" y="4275366"/>
            <a:ext cx="182880" cy="258086"/>
          </a:xfrm>
          <a:prstGeom prst="downArrow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5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45411" y="310395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624530" y="4612176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40" y="46829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825098-D704-E0D6-F537-C259B3351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/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𝒔𝒖𝒃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(using Clausius-Clapeyron)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(say, 0.5 mol/kg)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Do it again for other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a spreadsheet, plot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dirty="0"/>
                  <a:t>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trendline to get the </a:t>
                </a:r>
                <a:r>
                  <a:rPr lang="en-US" sz="2400" b="1" dirty="0"/>
                  <a:t>slope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82E72-7229-D8AD-D90C-AB118F91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342" y="788141"/>
                <a:ext cx="6936658" cy="2374496"/>
              </a:xfrm>
              <a:prstGeom prst="rect">
                <a:avLst/>
              </a:prstGeom>
              <a:blipFill>
                <a:blip r:embed="rId7"/>
                <a:stretch>
                  <a:fillRect l="-127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09DB1-F874-7D1C-1349-8E5FFDF4E063}"/>
              </a:ext>
            </a:extLst>
          </p:cNvPr>
          <p:cNvSpPr txBox="1"/>
          <p:nvPr/>
        </p:nvSpPr>
        <p:spPr>
          <a:xfrm>
            <a:off x="-4243" y="-11161"/>
            <a:ext cx="1219624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Using Raoult’s Law to deduce Blagden’s Law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88B35E-DDAE-DFCE-5DC3-4AE6A8426254}"/>
              </a:ext>
            </a:extLst>
          </p:cNvPr>
          <p:cNvGrpSpPr/>
          <p:nvPr/>
        </p:nvGrpSpPr>
        <p:grpSpPr>
          <a:xfrm>
            <a:off x="5751970" y="4364661"/>
            <a:ext cx="5765717" cy="1509520"/>
            <a:chOff x="6101899" y="4082386"/>
            <a:chExt cx="6987304" cy="21842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C80B6-B2C4-7A73-F452-9B162CC01913}"/>
                </a:ext>
              </a:extLst>
            </p:cNvPr>
            <p:cNvGrpSpPr/>
            <p:nvPr/>
          </p:nvGrpSpPr>
          <p:grpSpPr>
            <a:xfrm>
              <a:off x="6101899" y="4082386"/>
              <a:ext cx="4578895" cy="2184294"/>
              <a:chOff x="6101899" y="4082386"/>
              <a:chExt cx="4578895" cy="218429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4C32321-F5CF-7812-845A-51A44FDD94EA}"/>
                  </a:ext>
                </a:extLst>
              </p:cNvPr>
              <p:cNvGrpSpPr/>
              <p:nvPr/>
            </p:nvGrpSpPr>
            <p:grpSpPr>
              <a:xfrm>
                <a:off x="6101899" y="4082386"/>
                <a:ext cx="4578895" cy="2184294"/>
                <a:chOff x="5816241" y="4573429"/>
                <a:chExt cx="4578895" cy="2184294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D4C7DDD-CAC1-C956-42CD-9FB956B4E366}"/>
                    </a:ext>
                  </a:extLst>
                </p:cNvPr>
                <p:cNvGrpSpPr/>
                <p:nvPr/>
              </p:nvGrpSpPr>
              <p:grpSpPr>
                <a:xfrm>
                  <a:off x="6668396" y="4643304"/>
                  <a:ext cx="2845474" cy="1732125"/>
                  <a:chOff x="6626831" y="4463192"/>
                  <a:chExt cx="2845474" cy="1732125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9BF49A1-5A04-1F8D-6B60-D98CC38CC492}"/>
                      </a:ext>
                    </a:extLst>
                  </p:cNvPr>
                  <p:cNvCxnSpPr/>
                  <p:nvPr/>
                </p:nvCxnSpPr>
                <p:spPr>
                  <a:xfrm>
                    <a:off x="6626831" y="4463192"/>
                    <a:ext cx="0" cy="173212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56B62F6-5AC5-142D-1F41-D1C13ADB6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626832" y="6184945"/>
                    <a:ext cx="2845473" cy="1037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2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200" b="1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280F5270-4445-D419-7287-8DB3C6D77C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2027" y="6134224"/>
                      <a:ext cx="1023109" cy="6234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oMath>
                      </a14:m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C4E4BB4-B395-6E91-C7C7-FEEB946C08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6241" y="4573429"/>
                      <a:ext cx="711116" cy="6234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28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4F68FF5-5A35-958E-F175-319DB9F914FF}"/>
                    </a:ext>
                  </a:extLst>
                </p:cNvPr>
                <p:cNvSpPr/>
                <p:nvPr/>
              </p:nvSpPr>
              <p:spPr>
                <a:xfrm>
                  <a:off x="7038109" y="5985162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654A736-E4FA-D85D-C531-94CEB52A689B}"/>
                    </a:ext>
                  </a:extLst>
                </p:cNvPr>
                <p:cNvSpPr/>
                <p:nvPr/>
              </p:nvSpPr>
              <p:spPr>
                <a:xfrm>
                  <a:off x="6594762" y="6289967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F6A7E54-D34D-61C5-8075-393AEE9E9406}"/>
                    </a:ext>
                  </a:extLst>
                </p:cNvPr>
                <p:cNvSpPr/>
                <p:nvPr/>
              </p:nvSpPr>
              <p:spPr>
                <a:xfrm>
                  <a:off x="7620002" y="5694214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38E3E9-3DFF-D1B0-B936-9DADF1810F3C}"/>
                    </a:ext>
                  </a:extLst>
                </p:cNvPr>
                <p:cNvSpPr/>
                <p:nvPr/>
              </p:nvSpPr>
              <p:spPr>
                <a:xfrm>
                  <a:off x="8077202" y="5472540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D9AABA-6AE7-DE2F-2654-BA6BF71B44CC}"/>
                    </a:ext>
                  </a:extLst>
                </p:cNvPr>
                <p:cNvSpPr/>
                <p:nvPr/>
              </p:nvSpPr>
              <p:spPr>
                <a:xfrm>
                  <a:off x="8589820" y="5250866"/>
                  <a:ext cx="138546" cy="1501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1A39D8-1D61-848A-6C75-E83004BD3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2110" y="4644900"/>
                <a:ext cx="2364192" cy="1266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FD87FB-ED55-132A-3309-6452E9C0DB44}"/>
                </a:ext>
              </a:extLst>
            </p:cNvPr>
            <p:cNvSpPr txBox="1"/>
            <p:nvPr/>
          </p:nvSpPr>
          <p:spPr>
            <a:xfrm>
              <a:off x="9579702" y="4110292"/>
              <a:ext cx="3509501" cy="668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78EA1C-536D-1FB3-D8A6-BE2B49A0B8AB}"/>
                  </a:ext>
                </a:extLst>
              </p:cNvPr>
              <p:cNvSpPr txBox="1"/>
              <p:nvPr/>
            </p:nvSpPr>
            <p:spPr>
              <a:xfrm>
                <a:off x="6531013" y="4066217"/>
                <a:ext cx="340553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78EA1C-536D-1FB3-D8A6-BE2B49A0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13" y="4066217"/>
                <a:ext cx="3405534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>
            <a:extLst>
              <a:ext uri="{FF2B5EF4-FFF2-40B4-BE49-F238E27FC236}">
                <a16:creationId xmlns:a16="http://schemas.microsoft.com/office/drawing/2014/main" id="{22E9989F-597C-DD87-FAD1-01D33FD6552A}"/>
              </a:ext>
            </a:extLst>
          </p:cNvPr>
          <p:cNvSpPr/>
          <p:nvPr/>
        </p:nvSpPr>
        <p:spPr>
          <a:xfrm>
            <a:off x="2116921" y="4275366"/>
            <a:ext cx="182880" cy="258086"/>
          </a:xfrm>
          <a:prstGeom prst="downArrow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73BBC-6042-4E6C-ABBF-71C3F629C5E9}"/>
              </a:ext>
            </a:extLst>
          </p:cNvPr>
          <p:cNvSpPr txBox="1"/>
          <p:nvPr/>
        </p:nvSpPr>
        <p:spPr>
          <a:xfrm>
            <a:off x="-6818" y="2662"/>
            <a:ext cx="121756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F3AF6-4328-31B3-EE82-3BD64C3F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6" y="665019"/>
            <a:ext cx="11837537" cy="3532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1437E-6669-7CF8-15A7-D84E7A022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6" y="4428128"/>
            <a:ext cx="9235093" cy="2166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48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BBD42D-8977-9242-B057-68E86B95597A}"/>
              </a:ext>
            </a:extLst>
          </p:cNvPr>
          <p:cNvSpPr txBox="1"/>
          <p:nvPr/>
        </p:nvSpPr>
        <p:spPr>
          <a:xfrm>
            <a:off x="0" y="-8297"/>
            <a:ext cx="121919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There are usually multiple solid phases, actually – and therefore multiple triple points 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8FD96E9-A3B9-BF6F-C479-43D6A677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5" y="453368"/>
            <a:ext cx="7715893" cy="643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D8B45D-4CC7-8D16-B147-8672C2BC296E}"/>
                  </a:ext>
                </a:extLst>
              </p:cNvPr>
              <p:cNvSpPr txBox="1"/>
              <p:nvPr/>
            </p:nvSpPr>
            <p:spPr>
              <a:xfrm>
                <a:off x="8055979" y="1333869"/>
                <a:ext cx="4136020" cy="4688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Common to see phase diagrams plotted on a </a:t>
                </a:r>
                <a:r>
                  <a:rPr lang="en-US" sz="2400" b="1" dirty="0"/>
                  <a:t>semi-log scale</a:t>
                </a:r>
                <a:r>
                  <a:rPr lang="en-US" sz="2400" dirty="0"/>
                  <a:t>, like this 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It’s worth memorizing that the triple point for water’s hexagonal ice (</a:t>
                </a:r>
                <a:r>
                  <a:rPr lang="en-US" sz="2400" i="1" dirty="0"/>
                  <a:t>I</a:t>
                </a:r>
                <a:r>
                  <a:rPr lang="en-US" sz="2400" i="1" baseline="-25000" dirty="0"/>
                  <a:t>h</a:t>
                </a:r>
                <a:r>
                  <a:rPr lang="en-US" sz="2400" dirty="0"/>
                  <a:t>) is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𝟐𝟕𝟑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𝟔𝟏𝟐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𝑷𝒂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van der Waals equation predicts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𝑹𝒃</m:t>
                        </m:r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D8B45D-4CC7-8D16-B147-8672C2BC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79" y="1333869"/>
                <a:ext cx="4136020" cy="4688463"/>
              </a:xfrm>
              <a:prstGeom prst="rect">
                <a:avLst/>
              </a:prstGeom>
              <a:blipFill>
                <a:blip r:embed="rId3"/>
                <a:stretch>
                  <a:fillRect l="-2141" t="-1081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85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Next: when there’s solute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77D2-14C0-6FA2-4EA0-EC283F71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716238"/>
            <a:ext cx="8583790" cy="51587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E9D6E9-BCBA-A21E-1944-BD00C1037E95}"/>
              </a:ext>
            </a:extLst>
          </p:cNvPr>
          <p:cNvSpPr txBox="1"/>
          <p:nvPr/>
        </p:nvSpPr>
        <p:spPr>
          <a:xfrm>
            <a:off x="2506840" y="5957096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youtu.be</a:t>
            </a:r>
            <a:r>
              <a:rPr lang="en-US" dirty="0">
                <a:hlinkClick r:id="rId3"/>
              </a:rPr>
              <a:t>/jMj4txLGNG4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9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993EB35-2E0F-8E43-BF71-CB8F81FF5343}"/>
              </a:ext>
            </a:extLst>
          </p:cNvPr>
          <p:cNvSpPr txBox="1"/>
          <p:nvPr/>
        </p:nvSpPr>
        <p:spPr>
          <a:xfrm>
            <a:off x="6772057" y="2777870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2E094-34B6-9446-8540-A6AA565ED65E}"/>
              </a:ext>
            </a:extLst>
          </p:cNvPr>
          <p:cNvSpPr txBox="1"/>
          <p:nvPr/>
        </p:nvSpPr>
        <p:spPr>
          <a:xfrm>
            <a:off x="643933" y="2818715"/>
            <a:ext cx="3996852" cy="2405114"/>
          </a:xfrm>
          <a:prstGeom prst="rect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-6528" y="2662"/>
                <a:ext cx="1219852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Our notation: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is the vapor pressure over pure solvent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is when it’s a solution below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" y="2662"/>
                <a:ext cx="12198528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3C752FF-660D-6D49-B64E-9ED5BB7D390D}"/>
              </a:ext>
            </a:extLst>
          </p:cNvPr>
          <p:cNvGrpSpPr/>
          <p:nvPr/>
        </p:nvGrpSpPr>
        <p:grpSpPr>
          <a:xfrm>
            <a:off x="5040764" y="2376547"/>
            <a:ext cx="1270771" cy="915675"/>
            <a:chOff x="5119426" y="2815327"/>
            <a:chExt cx="1270771" cy="91567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4F1954-1958-CC48-98A8-858B3873C949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3" y="3731002"/>
              <a:ext cx="114719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F88AAA-B1B9-EC40-910B-C4C27709B72F}"/>
                </a:ext>
              </a:extLst>
            </p:cNvPr>
            <p:cNvSpPr txBox="1"/>
            <p:nvPr/>
          </p:nvSpPr>
          <p:spPr>
            <a:xfrm>
              <a:off x="5119426" y="2815327"/>
              <a:ext cx="12041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Add solute 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3395A-765C-9140-BAEE-2594C4E44AB4}"/>
              </a:ext>
            </a:extLst>
          </p:cNvPr>
          <p:cNvGrpSpPr/>
          <p:nvPr/>
        </p:nvGrpSpPr>
        <p:grpSpPr>
          <a:xfrm>
            <a:off x="569686" y="580615"/>
            <a:ext cx="4148647" cy="4699000"/>
            <a:chOff x="584200" y="1193800"/>
            <a:chExt cx="4148647" cy="4699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174207-93D4-474E-A93B-3877B10B226E}"/>
                </a:ext>
              </a:extLst>
            </p:cNvPr>
            <p:cNvGrpSpPr/>
            <p:nvPr/>
          </p:nvGrpSpPr>
          <p:grpSpPr>
            <a:xfrm>
              <a:off x="584200" y="1193800"/>
              <a:ext cx="4148647" cy="4699000"/>
              <a:chOff x="3009900" y="1244600"/>
              <a:chExt cx="5740400" cy="461010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78FB2C4-4207-F744-8999-2E60EA40F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2500" y="3251200"/>
                <a:ext cx="0" cy="7874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Frame 2">
                <a:extLst>
                  <a:ext uri="{FF2B5EF4-FFF2-40B4-BE49-F238E27FC236}">
                    <a16:creationId xmlns:a16="http://schemas.microsoft.com/office/drawing/2014/main" id="{40FE086D-BBAE-984C-BE47-81FFD45A7DF8}"/>
                  </a:ext>
                </a:extLst>
              </p:cNvPr>
              <p:cNvSpPr/>
              <p:nvPr/>
            </p:nvSpPr>
            <p:spPr>
              <a:xfrm>
                <a:off x="3009900" y="1244600"/>
                <a:ext cx="5740400" cy="4610100"/>
              </a:xfrm>
              <a:prstGeom prst="frame">
                <a:avLst>
                  <a:gd name="adj1" fmla="val 1205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9A266D6-8F13-6643-9FAA-9E217C679B66}"/>
                      </a:ext>
                    </a:extLst>
                  </p:cNvPr>
                  <p:cNvSpPr txBox="1"/>
                  <p:nvPr/>
                </p:nvSpPr>
                <p:spPr>
                  <a:xfrm>
                    <a:off x="4942579" y="1667283"/>
                    <a:ext cx="27354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9A266D6-8F13-6643-9FAA-9E217C679B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2579" y="1667283"/>
                    <a:ext cx="273542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82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D6A8BAF-CDF3-FC48-83AF-FC4E81A73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0200" y="3155950"/>
                <a:ext cx="0" cy="7874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6B028D-A1D8-384E-8469-66A683C4A421}"/>
                  </a:ext>
                </a:extLst>
              </p:cNvPr>
              <p:cNvSpPr txBox="1"/>
              <p:nvPr/>
            </p:nvSpPr>
            <p:spPr>
              <a:xfrm>
                <a:off x="3948627" y="2669232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ABA3BD-4ACD-054E-AE13-E3BA31884CD4}"/>
                  </a:ext>
                </a:extLst>
              </p:cNvPr>
              <p:cNvSpPr txBox="1"/>
              <p:nvPr/>
            </p:nvSpPr>
            <p:spPr>
              <a:xfrm>
                <a:off x="4546063" y="2781422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AB57D3-A090-1546-AC7A-7000EEDF78CC}"/>
                  </a:ext>
                </a:extLst>
              </p:cNvPr>
              <p:cNvSpPr txBox="1"/>
              <p:nvPr/>
            </p:nvSpPr>
            <p:spPr>
              <a:xfrm>
                <a:off x="5270501" y="3804506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0F7E03-30D4-9540-8416-15A1F510F378}"/>
                  </a:ext>
                </a:extLst>
              </p:cNvPr>
              <p:cNvSpPr txBox="1"/>
              <p:nvPr/>
            </p:nvSpPr>
            <p:spPr>
              <a:xfrm>
                <a:off x="5974771" y="3953643"/>
                <a:ext cx="432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56E287E-788B-1A4B-84B3-ED6DABB7E3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937" y="3080606"/>
                <a:ext cx="0" cy="7239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FBCD25E-1BAA-5449-834B-1898D974C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0837" y="3181350"/>
                <a:ext cx="0" cy="72390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2397B7-19E7-3948-8241-49D4568622F9}"/>
                  </a:ext>
                </a:extLst>
              </p:cNvPr>
              <p:cNvSpPr txBox="1"/>
              <p:nvPr/>
            </p:nvSpPr>
            <p:spPr>
              <a:xfrm>
                <a:off x="3998330" y="2068434"/>
                <a:ext cx="3723140" cy="45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Equilibrium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3AD450-A84F-3045-A36D-3E3BB4A8F4AA}"/>
                </a:ext>
              </a:extLst>
            </p:cNvPr>
            <p:cNvSpPr/>
            <p:nvPr/>
          </p:nvSpPr>
          <p:spPr>
            <a:xfrm>
              <a:off x="765970" y="1518131"/>
              <a:ext cx="7072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A(</a:t>
              </a:r>
              <a:r>
                <a:rPr lang="en-US" sz="2400" i="1" dirty="0"/>
                <a:t>g</a:t>
              </a:r>
              <a:r>
                <a:rPr lang="en-US" sz="2400" dirty="0"/>
                <a:t>)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DCABEF-C6D1-9C4E-9C91-B0B8A685058B}"/>
              </a:ext>
            </a:extLst>
          </p:cNvPr>
          <p:cNvCxnSpPr>
            <a:cxnSpLocks/>
          </p:cNvCxnSpPr>
          <p:nvPr/>
        </p:nvCxnSpPr>
        <p:spPr>
          <a:xfrm flipV="1">
            <a:off x="9081480" y="3099370"/>
            <a:ext cx="0" cy="27249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BC3DD8-122F-684D-A8E9-87B6977C5889}"/>
              </a:ext>
            </a:extLst>
          </p:cNvPr>
          <p:cNvSpPr txBox="1"/>
          <p:nvPr/>
        </p:nvSpPr>
        <p:spPr>
          <a:xfrm>
            <a:off x="10134383" y="3807238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F74F8-4460-4043-A59D-84DD43D8727C}"/>
              </a:ext>
            </a:extLst>
          </p:cNvPr>
          <p:cNvSpPr txBox="1"/>
          <p:nvPr/>
        </p:nvSpPr>
        <p:spPr>
          <a:xfrm>
            <a:off x="8914669" y="3276003"/>
            <a:ext cx="312842" cy="47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BCE74C-A034-864A-967E-76B26E0C4B34}"/>
              </a:ext>
            </a:extLst>
          </p:cNvPr>
          <p:cNvGrpSpPr/>
          <p:nvPr/>
        </p:nvGrpSpPr>
        <p:grpSpPr>
          <a:xfrm>
            <a:off x="1302280" y="3131991"/>
            <a:ext cx="2986654" cy="1906393"/>
            <a:chOff x="1302280" y="3131991"/>
            <a:chExt cx="2986654" cy="190639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E5311C-E1C9-8842-BB57-4A0D4C2B2025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C39AD6-F816-6249-A3FD-F52ACD59C4FE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DF0018-627D-0A47-9E8B-C5E4AF47B16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F4019F-12BE-FB4A-AE22-6743A43BCB41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88173DF-E417-4E4D-9461-5B715F018027}"/>
              </a:ext>
            </a:extLst>
          </p:cNvPr>
          <p:cNvGrpSpPr/>
          <p:nvPr/>
        </p:nvGrpSpPr>
        <p:grpSpPr>
          <a:xfrm>
            <a:off x="7455775" y="3166456"/>
            <a:ext cx="2986654" cy="1906393"/>
            <a:chOff x="1302280" y="3131991"/>
            <a:chExt cx="2986654" cy="190639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2E1394-760D-974D-9FB5-170BD28F819B}"/>
                </a:ext>
              </a:extLst>
            </p:cNvPr>
            <p:cNvSpPr txBox="1"/>
            <p:nvPr/>
          </p:nvSpPr>
          <p:spPr>
            <a:xfrm>
              <a:off x="3976092" y="3131991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9A0C07-C013-8D44-8395-9F2392427ABA}"/>
                </a:ext>
              </a:extLst>
            </p:cNvPr>
            <p:cNvSpPr txBox="1"/>
            <p:nvPr/>
          </p:nvSpPr>
          <p:spPr>
            <a:xfrm>
              <a:off x="1302280" y="374514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7C304E-285F-5343-910D-6F0919E15DDB}"/>
                </a:ext>
              </a:extLst>
            </p:cNvPr>
            <p:cNvSpPr txBox="1"/>
            <p:nvPr/>
          </p:nvSpPr>
          <p:spPr>
            <a:xfrm>
              <a:off x="3789028" y="4567816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9F4DCF-0EAF-0745-B0CE-EED07BD5E31C}"/>
                </a:ext>
              </a:extLst>
            </p:cNvPr>
            <p:cNvSpPr txBox="1"/>
            <p:nvPr/>
          </p:nvSpPr>
          <p:spPr>
            <a:xfrm>
              <a:off x="1524909" y="4552345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105B6D-A77A-7D4F-A337-7ADB264E9761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vapor pressure of the gaseous form of a solvent in equilibrium with a </a:t>
                </a:r>
                <a:r>
                  <a:rPr lang="en-US" sz="2400" i="1" dirty="0"/>
                  <a:t>solution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) will be less than it would be above the </a:t>
                </a:r>
                <a:r>
                  <a:rPr lang="en-US" sz="2400" i="1" dirty="0"/>
                  <a:t>pure solvent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6105B6D-A77A-7D4F-A337-7ADB264E9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blipFill>
                <a:blip r:embed="rId4"/>
                <a:stretch>
                  <a:fillRect l="-738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F48411-B56B-7C4C-9B47-CA93E74FD87B}"/>
              </a:ext>
            </a:extLst>
          </p:cNvPr>
          <p:cNvGrpSpPr/>
          <p:nvPr/>
        </p:nvGrpSpPr>
        <p:grpSpPr>
          <a:xfrm>
            <a:off x="6696253" y="559807"/>
            <a:ext cx="4148647" cy="4699000"/>
            <a:chOff x="6696253" y="559807"/>
            <a:chExt cx="4148647" cy="46990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70B8CD1-70DD-C44F-9A4C-358C7477865F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1193800"/>
              <a:chExt cx="4148647" cy="46990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5FB049A-1453-684C-92FF-AEE2EB3E985F}"/>
                  </a:ext>
                </a:extLst>
              </p:cNvPr>
              <p:cNvGrpSpPr/>
              <p:nvPr/>
            </p:nvGrpSpPr>
            <p:grpSpPr>
              <a:xfrm>
                <a:off x="6696253" y="1193800"/>
                <a:ext cx="4148647" cy="4699000"/>
                <a:chOff x="3009900" y="1244600"/>
                <a:chExt cx="5740400" cy="461010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3474F98-D989-9B44-8985-8A7A4449A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2500" y="325120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Frame 42">
                  <a:extLst>
                    <a:ext uri="{FF2B5EF4-FFF2-40B4-BE49-F238E27FC236}">
                      <a16:creationId xmlns:a16="http://schemas.microsoft.com/office/drawing/2014/main" id="{F44AD7FF-69C2-184A-97EC-3505B73D64D3}"/>
                    </a:ext>
                  </a:extLst>
                </p:cNvPr>
                <p:cNvSpPr/>
                <p:nvPr/>
              </p:nvSpPr>
              <p:spPr>
                <a:xfrm>
                  <a:off x="3009900" y="1244600"/>
                  <a:ext cx="5740400" cy="4610100"/>
                </a:xfrm>
                <a:prstGeom prst="frame">
                  <a:avLst>
                    <a:gd name="adj1" fmla="val 1205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A63D5BF-C3B1-BD4A-BAB8-B2096DD2F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0200" y="3155950"/>
                  <a:ext cx="0" cy="7874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73410F4-E196-C74A-8153-31ECE515C9E9}"/>
                    </a:ext>
                  </a:extLst>
                </p:cNvPr>
                <p:cNvSpPr txBox="1"/>
                <p:nvPr/>
              </p:nvSpPr>
              <p:spPr>
                <a:xfrm>
                  <a:off x="3948627" y="266923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EC1D902-6C60-E747-9C9F-F6A94E5C073E}"/>
                    </a:ext>
                  </a:extLst>
                </p:cNvPr>
                <p:cNvSpPr txBox="1"/>
                <p:nvPr/>
              </p:nvSpPr>
              <p:spPr>
                <a:xfrm>
                  <a:off x="4546063" y="2781422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57594D2-A389-854D-AA04-11F0834BEACC}"/>
                    </a:ext>
                  </a:extLst>
                </p:cNvPr>
                <p:cNvSpPr txBox="1"/>
                <p:nvPr/>
              </p:nvSpPr>
              <p:spPr>
                <a:xfrm>
                  <a:off x="5270501" y="3804506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71054FA-0BC8-D740-B1DB-A8D6FD5FC9D6}"/>
                    </a:ext>
                  </a:extLst>
                </p:cNvPr>
                <p:cNvSpPr txBox="1"/>
                <p:nvPr/>
              </p:nvSpPr>
              <p:spPr>
                <a:xfrm>
                  <a:off x="6093855" y="3353079"/>
                  <a:ext cx="43287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7DFAC77-DD9C-314B-ADFD-E6A6A5199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937" y="3080606"/>
                  <a:ext cx="0" cy="72390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94BBADF-983E-F949-AAA3-29D88A92F75A}"/>
                  </a:ext>
                </a:extLst>
              </p:cNvPr>
              <p:cNvSpPr/>
              <p:nvPr/>
            </p:nvSpPr>
            <p:spPr>
              <a:xfrm>
                <a:off x="6823857" y="1458187"/>
                <a:ext cx="707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i="1" dirty="0"/>
                  <a:t>g</a:t>
                </a:r>
                <a:r>
                  <a:rPr lang="en-US" sz="2400" dirty="0"/>
                  <a:t>)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58D2C6-C7E3-1B4B-BABA-8CA8727EEB99}"/>
                </a:ext>
              </a:extLst>
            </p:cNvPr>
            <p:cNvSpPr txBox="1"/>
            <p:nvPr/>
          </p:nvSpPr>
          <p:spPr>
            <a:xfrm>
              <a:off x="6942231" y="1335832"/>
              <a:ext cx="3313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Not in equilibrium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B5E6DD-62CA-037D-752F-1A02DCE1F225}"/>
              </a:ext>
            </a:extLst>
          </p:cNvPr>
          <p:cNvSpPr txBox="1"/>
          <p:nvPr/>
        </p:nvSpPr>
        <p:spPr>
          <a:xfrm>
            <a:off x="8144434" y="3784111"/>
            <a:ext cx="1913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Solvent A with solute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2BD196-1054-E1EF-BD2B-556E1A713F5A}"/>
              </a:ext>
            </a:extLst>
          </p:cNvPr>
          <p:cNvSpPr txBox="1"/>
          <p:nvPr/>
        </p:nvSpPr>
        <p:spPr>
          <a:xfrm>
            <a:off x="2021290" y="3952804"/>
            <a:ext cx="2358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Pure solvent A</a:t>
            </a:r>
          </a:p>
        </p:txBody>
      </p:sp>
    </p:spTree>
    <p:extLst>
      <p:ext uri="{BB962C8B-B14F-4D97-AF65-F5344CB8AC3E}">
        <p14:creationId xmlns:p14="http://schemas.microsoft.com/office/powerpoint/2010/main" val="110977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5247D23-149E-A5DA-E0FD-7CD66EDE7DF1}"/>
              </a:ext>
            </a:extLst>
          </p:cNvPr>
          <p:cNvGrpSpPr/>
          <p:nvPr/>
        </p:nvGrpSpPr>
        <p:grpSpPr>
          <a:xfrm>
            <a:off x="6696253" y="559807"/>
            <a:ext cx="4148647" cy="4699000"/>
            <a:chOff x="6696253" y="559807"/>
            <a:chExt cx="4148647" cy="469900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93EB35-2E0F-8E43-BF71-CB8F81FF5343}"/>
                </a:ext>
              </a:extLst>
            </p:cNvPr>
            <p:cNvSpPr txBox="1"/>
            <p:nvPr/>
          </p:nvSpPr>
          <p:spPr>
            <a:xfrm>
              <a:off x="6772057" y="2777870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2DCABEF-C6D1-9C4E-9C91-B0B8A6850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480" y="3099370"/>
              <a:ext cx="0" cy="27249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BC3DD8-122F-684D-A8E9-87B6977C5889}"/>
                </a:ext>
              </a:extLst>
            </p:cNvPr>
            <p:cNvSpPr txBox="1"/>
            <p:nvPr/>
          </p:nvSpPr>
          <p:spPr>
            <a:xfrm>
              <a:off x="10134383" y="3807238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BF74F8-4460-4043-A59D-84DD43D8727C}"/>
                </a:ext>
              </a:extLst>
            </p:cNvPr>
            <p:cNvSpPr txBox="1"/>
            <p:nvPr/>
          </p:nvSpPr>
          <p:spPr>
            <a:xfrm>
              <a:off x="8914669" y="327600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88173DF-E417-4E4D-9461-5B715F018027}"/>
                </a:ext>
              </a:extLst>
            </p:cNvPr>
            <p:cNvGrpSpPr/>
            <p:nvPr/>
          </p:nvGrpSpPr>
          <p:grpSpPr>
            <a:xfrm>
              <a:off x="7455775" y="3166456"/>
              <a:ext cx="2986654" cy="1906393"/>
              <a:chOff x="1302280" y="3131991"/>
              <a:chExt cx="2986654" cy="190639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2E1394-760D-974D-9FB5-170BD28F819B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9A0C07-C013-8D44-8395-9F2392427ABA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7C304E-285F-5343-910D-6F0919E15DDB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9F4DCF-0EAF-0745-B0CE-EED07BD5E31C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2F48411-B56B-7C4C-9B47-CA93E74FD87B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559807"/>
              <a:chExt cx="4148647" cy="4699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2C050E6-9D7C-FF49-AEA4-7C05927710D1}"/>
                  </a:ext>
                </a:extLst>
              </p:cNvPr>
              <p:cNvGrpSpPr/>
              <p:nvPr/>
            </p:nvGrpSpPr>
            <p:grpSpPr>
              <a:xfrm>
                <a:off x="6696253" y="559807"/>
                <a:ext cx="4148647" cy="4699000"/>
                <a:chOff x="6696253" y="1183752"/>
                <a:chExt cx="4148647" cy="4699000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70B8CD1-70DD-C44F-9A4C-358C7477865F}"/>
                    </a:ext>
                  </a:extLst>
                </p:cNvPr>
                <p:cNvGrpSpPr/>
                <p:nvPr/>
              </p:nvGrpSpPr>
              <p:grpSpPr>
                <a:xfrm>
                  <a:off x="6696253" y="1183752"/>
                  <a:ext cx="4148647" cy="4699000"/>
                  <a:chOff x="6696253" y="1193800"/>
                  <a:chExt cx="4148647" cy="4699000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5FB049A-1453-684C-92FF-AEE2EB3E985F}"/>
                      </a:ext>
                    </a:extLst>
                  </p:cNvPr>
                  <p:cNvGrpSpPr/>
                  <p:nvPr/>
                </p:nvGrpSpPr>
                <p:grpSpPr>
                  <a:xfrm>
                    <a:off x="6696253" y="1193800"/>
                    <a:ext cx="4148647" cy="4699000"/>
                    <a:chOff x="3009900" y="1244600"/>
                    <a:chExt cx="5740400" cy="4610100"/>
                  </a:xfrm>
                </p:grpSpPr>
                <p:sp>
                  <p:nvSpPr>
                    <p:cNvPr id="43" name="Frame 42">
                      <a:extLst>
                        <a:ext uri="{FF2B5EF4-FFF2-40B4-BE49-F238E27FC236}">
                          <a16:creationId xmlns:a16="http://schemas.microsoft.com/office/drawing/2014/main" id="{F44AD7FF-69C2-184A-97EC-3505B73D6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9900" y="1244600"/>
                      <a:ext cx="5740400" cy="4610100"/>
                    </a:xfrm>
                    <a:prstGeom prst="frame">
                      <a:avLst>
                        <a:gd name="adj1" fmla="val 1205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FA63D5BF-C3B1-BD4A-BAB8-B2096DD2FD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40200" y="3155950"/>
                      <a:ext cx="0" cy="7874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573410F4-E196-C74A-8153-31ECE515C9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8627" y="2669232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557594D2-A389-854D-AA04-11F0834BE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0501" y="3804506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71054FA-0BC8-D740-B1DB-A8D6FD5FC9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3855" y="3353079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B</a:t>
                      </a:r>
                    </a:p>
                  </p:txBody>
                </p: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97DFAC77-DD9C-314B-ADFD-E6A6A5199B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86937" y="3080606"/>
                      <a:ext cx="0" cy="7239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A94BBADF-983E-F949-AAA3-29D88A92F75A}"/>
                      </a:ext>
                    </a:extLst>
                  </p:cNvPr>
                  <p:cNvSpPr/>
                  <p:nvPr/>
                </p:nvSpPr>
                <p:spPr>
                  <a:xfrm>
                    <a:off x="6823857" y="1458187"/>
                    <a:ext cx="70724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A(</a:t>
                    </a:r>
                    <a:r>
                      <a:rPr lang="en-US" sz="2400" i="1" dirty="0"/>
                      <a:t>g</a:t>
                    </a:r>
                    <a:r>
                      <a:rPr lang="en-US" sz="2400" dirty="0"/>
                      <a:t>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76C67F3-4A12-A54C-9896-5E2CD194AC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224" y="1565309"/>
                      <a:ext cx="1976920" cy="47056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476C67F3-4A12-A54C-9896-5E2CD194AC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224" y="1565309"/>
                      <a:ext cx="1976920" cy="47056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641" b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458D2C6-C7E3-1B4B-BABA-8CA8727EEB99}"/>
                  </a:ext>
                </a:extLst>
              </p:cNvPr>
              <p:cNvSpPr txBox="1"/>
              <p:nvPr/>
            </p:nvSpPr>
            <p:spPr>
              <a:xfrm>
                <a:off x="7259562" y="1381339"/>
                <a:ext cx="2430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New equilibrium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vapor pressure of the gaseous form of a solvent in equilibrium with a </a:t>
                </a:r>
                <a:r>
                  <a:rPr lang="en-US" sz="2400" i="1" dirty="0"/>
                  <a:t>solution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) will be less than it would be above the </a:t>
                </a:r>
                <a:r>
                  <a:rPr lang="en-US" sz="2400" i="1" dirty="0"/>
                  <a:t>pure solvent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830997"/>
              </a:xfrm>
              <a:prstGeom prst="rect">
                <a:avLst/>
              </a:prstGeom>
              <a:blipFill>
                <a:blip r:embed="rId4"/>
                <a:stretch>
                  <a:fillRect l="-738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BABE42-74BB-3C44-8118-DA5C604E1D48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D6A0314-BD13-B843-9A98-C1AD0CBFC314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8C4ECAE-E843-5C45-8558-67162BF784B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EA046133-EAA4-BD4B-8B1D-DEF6E674CFA1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1F02E6A9-17C6-4C43-9BA2-7CDFECD5AC98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2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48D6FCA1-EAD4-9E44-9BFB-86AF759843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5FAC44FB-E092-5E4A-A2E9-35940EFD16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24395682-589C-9345-B840-7D89F829C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A75C2529-E51F-864B-9625-931944D8EB67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46DC058-1095-D040-84F5-0514FF3131F9}"/>
                    </a:ext>
                  </a:extLst>
                </p:cNvPr>
                <p:cNvCxnSpPr>
                  <a:cxnSpLocks/>
                  <a:stCxn id="91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4210CD3B-7DBE-D44E-A1F5-FF38E9397626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560B1DB2-EAC7-7744-94A8-F1B27446A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09E60DAB-43A0-D344-BAE4-A2ED6C123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0582929-1C03-0541-BEB7-E158326D5D91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0582929-1C03-0541-BEB7-E158326D5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ECB1051-745D-0443-9133-DA982661B677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ECB1051-745D-0443-9133-DA982661B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8533F-5E76-0D8A-F04D-70CC174F34AC}"/>
                  </a:ext>
                </a:extLst>
              </p:cNvPr>
              <p:cNvSpPr txBox="1"/>
              <p:nvPr/>
            </p:nvSpPr>
            <p:spPr>
              <a:xfrm>
                <a:off x="-6528" y="2662"/>
                <a:ext cx="1219852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Our notation: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is the vapor pressure over pure solvent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is when it’s a solution below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8533F-5E76-0D8A-F04D-70CC174F3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28" y="2662"/>
                <a:ext cx="12198528" cy="461665"/>
              </a:xfrm>
              <a:prstGeom prst="rect">
                <a:avLst/>
              </a:prstGeom>
              <a:blipFill>
                <a:blip r:embed="rId9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8FF91D-A48B-A8E9-B9B7-5DF4B561DA92}"/>
              </a:ext>
            </a:extLst>
          </p:cNvPr>
          <p:cNvSpPr txBox="1"/>
          <p:nvPr/>
        </p:nvSpPr>
        <p:spPr>
          <a:xfrm>
            <a:off x="8144434" y="3784111"/>
            <a:ext cx="1913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Solvent A with solute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DE0EB4-2071-E710-4807-61F8829EFDAB}"/>
              </a:ext>
            </a:extLst>
          </p:cNvPr>
          <p:cNvGrpSpPr/>
          <p:nvPr/>
        </p:nvGrpSpPr>
        <p:grpSpPr>
          <a:xfrm>
            <a:off x="2390722" y="3897529"/>
            <a:ext cx="1160916" cy="586329"/>
            <a:chOff x="2390722" y="3897529"/>
            <a:chExt cx="1160916" cy="586329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CB781C4B-CAA0-3321-0B77-44FC18DF9C2C}"/>
                </a:ext>
              </a:extLst>
            </p:cNvPr>
            <p:cNvSpPr/>
            <p:nvPr/>
          </p:nvSpPr>
          <p:spPr>
            <a:xfrm>
              <a:off x="2390722" y="4225772"/>
              <a:ext cx="182880" cy="258086"/>
            </a:xfrm>
            <a:prstGeom prst="downArrow">
              <a:avLst/>
            </a:prstGeom>
            <a:solidFill>
              <a:schemeClr val="tx1">
                <a:alpha val="2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77DB57B1-5793-E7EF-F6DE-C69A76A8B91B}"/>
                </a:ext>
              </a:extLst>
            </p:cNvPr>
            <p:cNvSpPr/>
            <p:nvPr/>
          </p:nvSpPr>
          <p:spPr>
            <a:xfrm>
              <a:off x="2854619" y="4106868"/>
              <a:ext cx="182880" cy="258086"/>
            </a:xfrm>
            <a:prstGeom prst="downArrow">
              <a:avLst/>
            </a:prstGeom>
            <a:solidFill>
              <a:schemeClr val="tx1">
                <a:alpha val="2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29245EA9-95D1-563F-A8BD-AA1113D630E3}"/>
                </a:ext>
              </a:extLst>
            </p:cNvPr>
            <p:cNvSpPr/>
            <p:nvPr/>
          </p:nvSpPr>
          <p:spPr>
            <a:xfrm>
              <a:off x="3368758" y="3897529"/>
              <a:ext cx="182880" cy="258086"/>
            </a:xfrm>
            <a:prstGeom prst="downArrow">
              <a:avLst/>
            </a:prstGeom>
            <a:solidFill>
              <a:schemeClr val="tx1">
                <a:alpha val="2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996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4902" y="2662"/>
                <a:ext cx="12141377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Raoult’s Law relates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" y="2662"/>
                <a:ext cx="12141377" cy="461665"/>
              </a:xfrm>
              <a:prstGeom prst="rect">
                <a:avLst/>
              </a:prstGeom>
              <a:blipFill>
                <a:blip r:embed="rId2"/>
                <a:stretch>
                  <a:fillRect l="-836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/>
              <p:nvPr/>
            </p:nvSpPr>
            <p:spPr>
              <a:xfrm>
                <a:off x="50623" y="5522739"/>
                <a:ext cx="12019457" cy="1047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mole fraction of solvent A in the solution,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A handy 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solute’s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molality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D311C-098B-A243-B842-BD9C11793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" y="5522739"/>
                <a:ext cx="12019457" cy="1047979"/>
              </a:xfrm>
              <a:prstGeom prst="rect">
                <a:avLst/>
              </a:prstGeom>
              <a:blipFill>
                <a:blip r:embed="rId3"/>
                <a:stretch>
                  <a:fillRect l="-738" t="-238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B99CD9-472E-274C-B6AC-2D88E1B4392D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2B46F46-EDDD-C84F-9CDC-FFFA6278BD52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8F5859A-CC48-0A4F-80AF-D3C4BC0DD84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FE1D576-C15D-C245-9B22-35165BF3A9AC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27B2E3B6-58D5-944A-9D66-645714CA441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13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33F047FA-E354-3143-B016-CA8A24FC15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A8441AD0-8078-A745-9FA6-7DD9B18DB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36DFADF5-BE49-FB4F-AD0D-F64D01A73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052925E9-5A9D-4B46-8554-057BF5AA15F9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98F1B4F3-46FC-084F-B42C-7003876AF998}"/>
                    </a:ext>
                  </a:extLst>
                </p:cNvPr>
                <p:cNvCxnSpPr>
                  <a:cxnSpLocks/>
                  <a:stCxn id="13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F68C923-0EC1-FB4D-B3F7-CEE70C840068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0549BC4-8DCE-3548-80D4-ECEB4912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4E633502-EB70-DB48-9FD7-1DC05D15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2979B83-6E8C-A640-9AF5-4DDCDA11EE7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2979B83-6E8C-A640-9AF5-4DDCDA11E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7C505D-8FA1-FF4E-ADB8-C9E2DFA194F3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57C505D-8FA1-FF4E-ADB8-C9E2DFA19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7ED191-3E63-114E-38CE-015B2EB91524}"/>
              </a:ext>
            </a:extLst>
          </p:cNvPr>
          <p:cNvGrpSpPr/>
          <p:nvPr/>
        </p:nvGrpSpPr>
        <p:grpSpPr>
          <a:xfrm>
            <a:off x="6696253" y="559807"/>
            <a:ext cx="4148647" cy="4699000"/>
            <a:chOff x="6696253" y="559807"/>
            <a:chExt cx="4148647" cy="4699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9DEC46-A9EC-DBAD-4F30-5EA8576E12D7}"/>
                </a:ext>
              </a:extLst>
            </p:cNvPr>
            <p:cNvSpPr txBox="1"/>
            <p:nvPr/>
          </p:nvSpPr>
          <p:spPr>
            <a:xfrm>
              <a:off x="6772057" y="2777870"/>
              <a:ext cx="3996852" cy="2405114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B5AA7B-20D8-90A8-B76D-6028778F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480" y="3099370"/>
              <a:ext cx="0" cy="27249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F5590C-55C7-B770-17D0-AF1052B30A78}"/>
                </a:ext>
              </a:extLst>
            </p:cNvPr>
            <p:cNvSpPr txBox="1"/>
            <p:nvPr/>
          </p:nvSpPr>
          <p:spPr>
            <a:xfrm>
              <a:off x="10134383" y="3807238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BD8781-6FE1-B36D-94A6-9ABD6B254560}"/>
                </a:ext>
              </a:extLst>
            </p:cNvPr>
            <p:cNvSpPr txBox="1"/>
            <p:nvPr/>
          </p:nvSpPr>
          <p:spPr>
            <a:xfrm>
              <a:off x="8914669" y="3276003"/>
              <a:ext cx="312842" cy="470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32FBEBD-618B-8A08-E2E2-63E3F19E2504}"/>
                </a:ext>
              </a:extLst>
            </p:cNvPr>
            <p:cNvGrpSpPr/>
            <p:nvPr/>
          </p:nvGrpSpPr>
          <p:grpSpPr>
            <a:xfrm>
              <a:off x="7455775" y="3166456"/>
              <a:ext cx="2986654" cy="1906393"/>
              <a:chOff x="1302280" y="3131991"/>
              <a:chExt cx="2986654" cy="190639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9193D0-9BD7-41AF-D0E0-205B965DDFA7}"/>
                  </a:ext>
                </a:extLst>
              </p:cNvPr>
              <p:cNvSpPr txBox="1"/>
              <p:nvPr/>
            </p:nvSpPr>
            <p:spPr>
              <a:xfrm>
                <a:off x="3976092" y="3131991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E372DB-775E-E5E5-785F-2DA18528E0DC}"/>
                  </a:ext>
                </a:extLst>
              </p:cNvPr>
              <p:cNvSpPr txBox="1"/>
              <p:nvPr/>
            </p:nvSpPr>
            <p:spPr>
              <a:xfrm>
                <a:off x="1302280" y="3745143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6A12EE-49A4-97AB-417E-F869A5B329AC}"/>
                  </a:ext>
                </a:extLst>
              </p:cNvPr>
              <p:cNvSpPr txBox="1"/>
              <p:nvPr/>
            </p:nvSpPr>
            <p:spPr>
              <a:xfrm>
                <a:off x="3789028" y="4567816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161D0A-4B17-9482-ED4F-70DEF3486928}"/>
                  </a:ext>
                </a:extLst>
              </p:cNvPr>
              <p:cNvSpPr txBox="1"/>
              <p:nvPr/>
            </p:nvSpPr>
            <p:spPr>
              <a:xfrm>
                <a:off x="1524909" y="4552345"/>
                <a:ext cx="312842" cy="4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0B5D5E-95E8-C256-E510-B0BF865F2532}"/>
                </a:ext>
              </a:extLst>
            </p:cNvPr>
            <p:cNvGrpSpPr/>
            <p:nvPr/>
          </p:nvGrpSpPr>
          <p:grpSpPr>
            <a:xfrm>
              <a:off x="6696253" y="559807"/>
              <a:ext cx="4148647" cy="4699000"/>
              <a:chOff x="6696253" y="559807"/>
              <a:chExt cx="4148647" cy="4699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D9AB999-44E1-99BF-A68A-C85A16A773B3}"/>
                  </a:ext>
                </a:extLst>
              </p:cNvPr>
              <p:cNvGrpSpPr/>
              <p:nvPr/>
            </p:nvGrpSpPr>
            <p:grpSpPr>
              <a:xfrm>
                <a:off x="6696253" y="559807"/>
                <a:ext cx="4148647" cy="4699000"/>
                <a:chOff x="6696253" y="1183752"/>
                <a:chExt cx="4148647" cy="4699000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424F6E2-9DC7-DCCA-C536-B16EFD471BCF}"/>
                    </a:ext>
                  </a:extLst>
                </p:cNvPr>
                <p:cNvGrpSpPr/>
                <p:nvPr/>
              </p:nvGrpSpPr>
              <p:grpSpPr>
                <a:xfrm>
                  <a:off x="6696253" y="1183752"/>
                  <a:ext cx="4148647" cy="4699000"/>
                  <a:chOff x="6696253" y="1193800"/>
                  <a:chExt cx="4148647" cy="4699000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CF6EFA47-DEBE-BEC0-C938-2E18B532EAA6}"/>
                      </a:ext>
                    </a:extLst>
                  </p:cNvPr>
                  <p:cNvGrpSpPr/>
                  <p:nvPr/>
                </p:nvGrpSpPr>
                <p:grpSpPr>
                  <a:xfrm>
                    <a:off x="6696253" y="1193800"/>
                    <a:ext cx="4148647" cy="4699000"/>
                    <a:chOff x="3009900" y="1244600"/>
                    <a:chExt cx="5740400" cy="4610100"/>
                  </a:xfrm>
                </p:grpSpPr>
                <p:sp>
                  <p:nvSpPr>
                    <p:cNvPr id="20" name="Frame 19">
                      <a:extLst>
                        <a:ext uri="{FF2B5EF4-FFF2-40B4-BE49-F238E27FC236}">
                          <a16:creationId xmlns:a16="http://schemas.microsoft.com/office/drawing/2014/main" id="{71FFBD3F-F406-7C63-6BDE-BEA1EA01D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09900" y="1244600"/>
                      <a:ext cx="5740400" cy="4610100"/>
                    </a:xfrm>
                    <a:prstGeom prst="frame">
                      <a:avLst>
                        <a:gd name="adj1" fmla="val 1205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C92DFE9D-6F4E-1D02-0B0B-836D9B626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40200" y="3155950"/>
                      <a:ext cx="0" cy="7874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4995933-DAB7-8AD1-B753-8F779DCEDA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8627" y="2669232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258B3FD-E0E4-6011-3D1E-08B9DE0133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0501" y="3804506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A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B1856BD6-4D34-DA27-039B-D8D3979E35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93855" y="3353079"/>
                      <a:ext cx="43287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B</a:t>
                      </a:r>
                    </a:p>
                  </p:txBody>
                </p: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D3E57CF8-C7D9-AB65-DF4F-B901EA0200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86937" y="3080606"/>
                      <a:ext cx="0" cy="72390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78CB537-BE5B-B26A-6D6B-7C9111F4A298}"/>
                      </a:ext>
                    </a:extLst>
                  </p:cNvPr>
                  <p:cNvSpPr/>
                  <p:nvPr/>
                </p:nvSpPr>
                <p:spPr>
                  <a:xfrm>
                    <a:off x="6823857" y="1458187"/>
                    <a:ext cx="70724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A(</a:t>
                    </a:r>
                    <a:r>
                      <a:rPr lang="en-US" sz="2400" i="1" dirty="0"/>
                      <a:t>g</a:t>
                    </a:r>
                    <a:r>
                      <a:rPr lang="en-US" sz="2400" dirty="0"/>
                      <a:t>)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FA95DAC-36BE-1760-3029-198831D7B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33563" y="1573136"/>
                      <a:ext cx="1976920" cy="47056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FA95DAC-36BE-1760-3029-198831D7B3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3563" y="1573136"/>
                      <a:ext cx="1976920" cy="47056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5128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33DD95-2291-9400-16FF-E7048FCEEEF5}"/>
                  </a:ext>
                </a:extLst>
              </p:cNvPr>
              <p:cNvSpPr txBox="1"/>
              <p:nvPr/>
            </p:nvSpPr>
            <p:spPr>
              <a:xfrm>
                <a:off x="7259562" y="1381339"/>
                <a:ext cx="2430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New equilibrium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80CDBAE-8815-8908-B96D-2D609739F6B8}"/>
              </a:ext>
            </a:extLst>
          </p:cNvPr>
          <p:cNvSpPr txBox="1"/>
          <p:nvPr/>
        </p:nvSpPr>
        <p:spPr>
          <a:xfrm>
            <a:off x="8144434" y="3784111"/>
            <a:ext cx="1913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Solvent A with solute 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90FD0C-519A-3F14-FA47-1E51E646BE46}"/>
              </a:ext>
            </a:extLst>
          </p:cNvPr>
          <p:cNvGrpSpPr/>
          <p:nvPr/>
        </p:nvGrpSpPr>
        <p:grpSpPr>
          <a:xfrm>
            <a:off x="2390722" y="3897529"/>
            <a:ext cx="1160916" cy="586329"/>
            <a:chOff x="2390722" y="3897529"/>
            <a:chExt cx="1160916" cy="586329"/>
          </a:xfrm>
        </p:grpSpPr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AA4EA14B-BA79-66B7-F7C1-4FB5F9DE4793}"/>
                </a:ext>
              </a:extLst>
            </p:cNvPr>
            <p:cNvSpPr/>
            <p:nvPr/>
          </p:nvSpPr>
          <p:spPr>
            <a:xfrm>
              <a:off x="2390722" y="4225772"/>
              <a:ext cx="182880" cy="258086"/>
            </a:xfrm>
            <a:prstGeom prst="downArrow">
              <a:avLst/>
            </a:prstGeom>
            <a:solidFill>
              <a:schemeClr val="tx1">
                <a:alpha val="2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Down Arrow 31">
              <a:extLst>
                <a:ext uri="{FF2B5EF4-FFF2-40B4-BE49-F238E27FC236}">
                  <a16:creationId xmlns:a16="http://schemas.microsoft.com/office/drawing/2014/main" id="{516165A2-BF56-730E-1A31-B5887DEB6684}"/>
                </a:ext>
              </a:extLst>
            </p:cNvPr>
            <p:cNvSpPr/>
            <p:nvPr/>
          </p:nvSpPr>
          <p:spPr>
            <a:xfrm>
              <a:off x="2854619" y="4106868"/>
              <a:ext cx="182880" cy="258086"/>
            </a:xfrm>
            <a:prstGeom prst="downArrow">
              <a:avLst/>
            </a:prstGeom>
            <a:solidFill>
              <a:schemeClr val="tx1">
                <a:alpha val="2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ADA9EE8B-78CE-44D7-4192-2A6D11A54711}"/>
                </a:ext>
              </a:extLst>
            </p:cNvPr>
            <p:cNvSpPr/>
            <p:nvPr/>
          </p:nvSpPr>
          <p:spPr>
            <a:xfrm>
              <a:off x="3368758" y="3897529"/>
              <a:ext cx="182880" cy="258086"/>
            </a:xfrm>
            <a:prstGeom prst="downArrow">
              <a:avLst/>
            </a:prstGeom>
            <a:solidFill>
              <a:schemeClr val="tx1">
                <a:alpha val="2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702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Raoult’s Law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/>
              <p:nvPr/>
            </p:nvSpPr>
            <p:spPr>
              <a:xfrm>
                <a:off x="5293310" y="1667775"/>
                <a:ext cx="6898690" cy="3667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Say we have 1 mole of B in 1 kg of water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). Then </a:t>
                </a:r>
              </a:p>
              <a:p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1+0.018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den>
                      </m:f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/>
                  <a:t>At </a:t>
                </a:r>
                <a:r>
                  <a:rPr lang="en-US" sz="2200" b="1" dirty="0"/>
                  <a:t>room temperature </a:t>
                </a:r>
                <a:r>
                  <a:rPr lang="en-US" sz="22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298 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chemeClr val="tx1"/>
                    </a:solidFill>
                  </a:rPr>
                  <a:t>we’d have </a:t>
                </a:r>
              </a:p>
              <a:p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0.98 × 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3200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31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10" y="1667775"/>
                <a:ext cx="6898690" cy="3667158"/>
              </a:xfrm>
              <a:prstGeom prst="rect">
                <a:avLst/>
              </a:prstGeom>
              <a:blipFill>
                <a:blip r:embed="rId2"/>
                <a:stretch>
                  <a:fillRect l="-1101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442A903-A72C-D040-9357-5B7A4331D388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E80F9F-E34F-E54C-A7D6-CCB7C55E213C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BA212BD-30D0-F740-9CF1-02D4C1B26446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EECA265-7D16-E840-893A-C006424C7D0C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41CE194-C596-6746-8E4A-14A496F5BF9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46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A841023A-B399-2B4D-B24B-BE21F3DCB8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4501336-A980-2A4E-86F0-3D3557387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B6E8ACEC-F310-FD48-8C40-650860E7B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29D0D91A-6613-F84F-B43D-EA7C97700BD5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A46DB0A-DD29-0A44-A904-DF031D20A370}"/>
                    </a:ext>
                  </a:extLst>
                </p:cNvPr>
                <p:cNvCxnSpPr>
                  <a:cxnSpLocks/>
                  <a:stCxn id="45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67F68B7-224C-B941-8E9E-CF2A786C61B0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B17BFA2-EC8E-5C47-9A74-FD5CAE1BC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BCD7C3B-ECFE-F241-9BBE-F5CBEFC44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AA44C21-ED13-F542-8922-C5ECBE59C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466" y="4073971"/>
              <a:ext cx="2238634" cy="8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6E7017-9AAA-894A-B33D-1AFD9D2EE488}"/>
                  </a:ext>
                </a:extLst>
              </p:cNvPr>
              <p:cNvSpPr txBox="1"/>
              <p:nvPr/>
            </p:nvSpPr>
            <p:spPr>
              <a:xfrm>
                <a:off x="10072" y="3923105"/>
                <a:ext cx="944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3200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6E7017-9AAA-894A-B33D-1AFD9D2EE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" y="3923105"/>
                <a:ext cx="944476" cy="276999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804AAE-934F-D44E-81DC-675A6E9779E0}"/>
                  </a:ext>
                </a:extLst>
              </p:cNvPr>
              <p:cNvSpPr txBox="1"/>
              <p:nvPr/>
            </p:nvSpPr>
            <p:spPr>
              <a:xfrm>
                <a:off x="15838" y="4093764"/>
                <a:ext cx="944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804AAE-934F-D44E-81DC-675A6E977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8" y="4093764"/>
                <a:ext cx="944476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>
            <a:extLst>
              <a:ext uri="{FF2B5EF4-FFF2-40B4-BE49-F238E27FC236}">
                <a16:creationId xmlns:a16="http://schemas.microsoft.com/office/drawing/2014/main" id="{8D88959A-2162-468E-57A2-70FC2D166BC8}"/>
              </a:ext>
            </a:extLst>
          </p:cNvPr>
          <p:cNvSpPr/>
          <p:nvPr/>
        </p:nvSpPr>
        <p:spPr>
          <a:xfrm>
            <a:off x="3109100" y="4008396"/>
            <a:ext cx="182880" cy="258086"/>
          </a:xfrm>
          <a:prstGeom prst="downArrow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15F01-30F0-E845-87DB-93F6C54B20CA}"/>
              </a:ext>
            </a:extLst>
          </p:cNvPr>
          <p:cNvCxnSpPr>
            <a:cxnSpLocks/>
          </p:cNvCxnSpPr>
          <p:nvPr/>
        </p:nvCxnSpPr>
        <p:spPr>
          <a:xfrm>
            <a:off x="892545" y="4226371"/>
            <a:ext cx="2368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6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Raoult’s Law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/>
              <p:nvPr/>
            </p:nvSpPr>
            <p:spPr>
              <a:xfrm>
                <a:off x="5293310" y="1667775"/>
                <a:ext cx="6898690" cy="3660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Say we have 1 mole of B in 1 kg of water 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). Then </a:t>
                </a:r>
              </a:p>
              <a:p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1+0.018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den>
                          </m:f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𝑘𝑔</m:t>
                              </m:r>
                            </m:den>
                          </m:f>
                        </m:den>
                      </m:f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=0.98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Therefore, thinking about the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triple point</a:t>
                </a:r>
                <a:r>
                  <a:rPr lang="en-US" sz="2200" dirty="0">
                    <a:solidFill>
                      <a:schemeClr val="tx1"/>
                    </a:solidFill>
                  </a:rPr>
                  <a:t>, we’d have </a:t>
                </a:r>
              </a:p>
              <a:p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0.98 × 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612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=600 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(at T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F51C912-FB14-5F41-8C49-948811E4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310" y="1667775"/>
                <a:ext cx="6898690" cy="3660746"/>
              </a:xfrm>
              <a:prstGeom prst="rect">
                <a:avLst/>
              </a:prstGeom>
              <a:blipFill>
                <a:blip r:embed="rId2"/>
                <a:stretch>
                  <a:fillRect l="-1101" t="-1038" b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442A903-A72C-D040-9357-5B7A4331D388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E80F9F-E34F-E54C-A7D6-CCB7C55E213C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BA212BD-30D0-F740-9CF1-02D4C1B26446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2EECA265-7D16-E840-893A-C006424C7D0C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41CE194-C596-6746-8E4A-14A496F5BF9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46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A841023A-B399-2B4D-B24B-BE21F3DCB8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C4501336-A980-2A4E-86F0-3D3557387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B6E8ACEC-F310-FD48-8C40-650860E7B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29D0D91A-6613-F84F-B43D-EA7C97700BD5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A46DB0A-DD29-0A44-A904-DF031D20A370}"/>
                    </a:ext>
                  </a:extLst>
                </p:cNvPr>
                <p:cNvCxnSpPr>
                  <a:cxnSpLocks/>
                  <a:stCxn id="45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67F68B7-224C-B941-8E9E-CF2A786C61B0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B17BFA2-EC8E-5C47-9A74-FD5CAE1BC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BCD7C3B-ECFE-F241-9BBE-F5CBEFC44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F82C6E-FF0A-5B45-81DE-4658700BB7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CF70F-3A58-BC4D-AF4D-FD1D9695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6E7017-9AAA-894A-B33D-1AFD9D2EE488}"/>
                  </a:ext>
                </a:extLst>
              </p:cNvPr>
              <p:cNvSpPr txBox="1"/>
              <p:nvPr/>
            </p:nvSpPr>
            <p:spPr>
              <a:xfrm>
                <a:off x="8998" y="4165413"/>
                <a:ext cx="944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612 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6E7017-9AAA-894A-B33D-1AFD9D2EE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" y="4165413"/>
                <a:ext cx="944476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804AAE-934F-D44E-81DC-675A6E9779E0}"/>
                  </a:ext>
                </a:extLst>
              </p:cNvPr>
              <p:cNvSpPr txBox="1"/>
              <p:nvPr/>
            </p:nvSpPr>
            <p:spPr>
              <a:xfrm>
                <a:off x="0" y="4343190"/>
                <a:ext cx="944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600 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𝑃𝑎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804AAE-934F-D44E-81DC-675A6E977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190"/>
                <a:ext cx="944476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>
            <a:extLst>
              <a:ext uri="{FF2B5EF4-FFF2-40B4-BE49-F238E27FC236}">
                <a16:creationId xmlns:a16="http://schemas.microsoft.com/office/drawing/2014/main" id="{8D88959A-2162-468E-57A2-70FC2D166BC8}"/>
              </a:ext>
            </a:extLst>
          </p:cNvPr>
          <p:cNvSpPr/>
          <p:nvPr/>
        </p:nvSpPr>
        <p:spPr>
          <a:xfrm>
            <a:off x="2116921" y="4275366"/>
            <a:ext cx="182880" cy="258086"/>
          </a:xfrm>
          <a:prstGeom prst="downArrow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938B2B-E062-97E7-E776-69E9173A4C00}"/>
              </a:ext>
            </a:extLst>
          </p:cNvPr>
          <p:cNvCxnSpPr>
            <a:cxnSpLocks/>
          </p:cNvCxnSpPr>
          <p:nvPr/>
        </p:nvCxnSpPr>
        <p:spPr>
          <a:xfrm>
            <a:off x="892545" y="4291686"/>
            <a:ext cx="132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B35DB1-390E-35EA-99B1-7D30449D0371}"/>
              </a:ext>
            </a:extLst>
          </p:cNvPr>
          <p:cNvCxnSpPr>
            <a:cxnSpLocks/>
          </p:cNvCxnSpPr>
          <p:nvPr/>
        </p:nvCxnSpPr>
        <p:spPr>
          <a:xfrm>
            <a:off x="876104" y="4486984"/>
            <a:ext cx="1325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0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6528" y="2662"/>
            <a:ext cx="1219852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Raoult’s Law and freezing point depression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6C3BD5-3566-7E42-8A7A-20CEF27BD32F}"/>
              </a:ext>
            </a:extLst>
          </p:cNvPr>
          <p:cNvGrpSpPr/>
          <p:nvPr/>
        </p:nvGrpSpPr>
        <p:grpSpPr>
          <a:xfrm>
            <a:off x="523123" y="717394"/>
            <a:ext cx="4928721" cy="4812665"/>
            <a:chOff x="523123" y="717394"/>
            <a:chExt cx="4928721" cy="4812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139C9B-6C82-D94C-BA08-60C7290D8678}"/>
                </a:ext>
              </a:extLst>
            </p:cNvPr>
            <p:cNvGrpSpPr/>
            <p:nvPr/>
          </p:nvGrpSpPr>
          <p:grpSpPr>
            <a:xfrm>
              <a:off x="523123" y="828967"/>
              <a:ext cx="4672414" cy="4701092"/>
              <a:chOff x="1376694" y="1157097"/>
              <a:chExt cx="4672414" cy="4701092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2DA82CD-7BB6-9D4E-B0BB-83C93B7EDDD5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060CFEB7-0152-294B-A6AF-1F8A68EB63E6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8F0689FF-CFA8-754D-B30C-4DAE66DFA942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9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1FECCFD2-CD0B-174F-AB62-C5A6D6E086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5E65EF78-AAB1-494F-BA4A-21AB5106D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31A50B93-6533-F040-B8A0-9AFDA1027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98AEC7CB-3ACB-BC48-8895-D9B8AEC8FC1F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38EFA2E7-3E58-1047-82A6-6123154DD24E}"/>
                    </a:ext>
                  </a:extLst>
                </p:cNvPr>
                <p:cNvCxnSpPr>
                  <a:cxnSpLocks/>
                  <a:stCxn id="9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DA5BBA2A-3DE6-D546-BFB0-103CB086D8F2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85879C-B659-924E-8D94-9467E251A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133EA9E-D40A-9B4C-923A-A3BF55CC7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/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55AE40E-8EF2-1F44-BFD5-88AC43CDC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350" y="2563911"/>
                  <a:ext cx="1234146" cy="469809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A88327-EF5C-6441-886D-F4FDBEE09B55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/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B5BBA53-5828-7B47-B6FC-BFD16B4C7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821" y="3944793"/>
                  <a:ext cx="245702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7332187-258B-4B49-9977-CC01457FE985}"/>
              </a:ext>
            </a:extLst>
          </p:cNvPr>
          <p:cNvSpPr/>
          <p:nvPr/>
        </p:nvSpPr>
        <p:spPr>
          <a:xfrm>
            <a:off x="1770580" y="4545501"/>
            <a:ext cx="163517" cy="1582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F64C716-3DC5-2E48-B9B4-751F8F2453CC}"/>
              </a:ext>
            </a:extLst>
          </p:cNvPr>
          <p:cNvSpPr/>
          <p:nvPr/>
        </p:nvSpPr>
        <p:spPr>
          <a:xfrm>
            <a:off x="5641675" y="1433756"/>
            <a:ext cx="176195" cy="177874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D5629C2-24D4-B049-8CD5-2547DC70BBEE}"/>
              </a:ext>
            </a:extLst>
          </p:cNvPr>
          <p:cNvCxnSpPr>
            <a:cxnSpLocks/>
          </p:cNvCxnSpPr>
          <p:nvPr/>
        </p:nvCxnSpPr>
        <p:spPr>
          <a:xfrm flipH="1" flipV="1">
            <a:off x="1812490" y="4619453"/>
            <a:ext cx="390368" cy="51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805F36-1E94-5E4B-B161-9944AC1071E2}"/>
              </a:ext>
            </a:extLst>
          </p:cNvPr>
          <p:cNvCxnSpPr/>
          <p:nvPr/>
        </p:nvCxnSpPr>
        <p:spPr>
          <a:xfrm>
            <a:off x="2202858" y="3794760"/>
            <a:ext cx="0" cy="108784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/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99D62FE-F223-FC4D-9227-A5238CB3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8" y="5013212"/>
                <a:ext cx="980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C2B608-BDEE-81DC-8D6D-C42AF6033D56}"/>
                  </a:ext>
                </a:extLst>
              </p:cNvPr>
              <p:cNvSpPr txBox="1"/>
              <p:nvPr/>
            </p:nvSpPr>
            <p:spPr>
              <a:xfrm>
                <a:off x="5587194" y="1267137"/>
                <a:ext cx="627290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     marks a new triple point that tells us the temperature at which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solid</a:t>
                </a:r>
                <a:r>
                  <a:rPr lang="en-US" sz="2200" dirty="0">
                    <a:solidFill>
                      <a:schemeClr val="tx1"/>
                    </a:solidFill>
                  </a:rPr>
                  <a:t> in equilibrium with a liquid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solution</a:t>
                </a:r>
                <a:r>
                  <a:rPr lang="en-US" sz="2200" dirty="0">
                    <a:solidFill>
                      <a:schemeClr val="tx1"/>
                    </a:solidFill>
                  </a:rPr>
                  <a:t> (solvent + solute) will freeze. </a:t>
                </a: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For sea water, we already said that the freezing point depression is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By convention,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positive number</a:t>
                </a:r>
                <a:r>
                  <a:rPr lang="en-US" sz="2200" dirty="0">
                    <a:solidFill>
                      <a:schemeClr val="tx1"/>
                    </a:solidFill>
                  </a:rPr>
                  <a:t>. It means ”degrees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below</a:t>
                </a:r>
                <a:r>
                  <a:rPr lang="en-US" sz="2200" dirty="0">
                    <a:solidFill>
                      <a:schemeClr val="tx1"/>
                    </a:solidFill>
                  </a:rPr>
                  <a:t> the normal freezing point”.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C2B608-BDEE-81DC-8D6D-C42AF6033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94" y="1267137"/>
                <a:ext cx="6272904" cy="3139321"/>
              </a:xfrm>
              <a:prstGeom prst="rect">
                <a:avLst/>
              </a:prstGeom>
              <a:blipFill>
                <a:blip r:embed="rId8"/>
                <a:stretch>
                  <a:fillRect l="-1414" t="-1205" r="-606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>
            <a:extLst>
              <a:ext uri="{FF2B5EF4-FFF2-40B4-BE49-F238E27FC236}">
                <a16:creationId xmlns:a16="http://schemas.microsoft.com/office/drawing/2014/main" id="{BCE25C35-FCEA-921B-9E3D-6D68AADE3F78}"/>
              </a:ext>
            </a:extLst>
          </p:cNvPr>
          <p:cNvSpPr/>
          <p:nvPr/>
        </p:nvSpPr>
        <p:spPr>
          <a:xfrm>
            <a:off x="2116921" y="4275366"/>
            <a:ext cx="182880" cy="258086"/>
          </a:xfrm>
          <a:prstGeom prst="downArrow">
            <a:avLst/>
          </a:prstGeom>
          <a:solidFill>
            <a:schemeClr val="tx1">
              <a:alpha val="2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983</Words>
  <Application>Microsoft Macintosh PowerPoint</Application>
  <PresentationFormat>Widescreen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18</cp:revision>
  <dcterms:created xsi:type="dcterms:W3CDTF">2023-10-25T02:46:54Z</dcterms:created>
  <dcterms:modified xsi:type="dcterms:W3CDTF">2024-10-30T14:41:36Z</dcterms:modified>
</cp:coreProperties>
</file>