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4" r:id="rId4"/>
    <p:sldId id="288" r:id="rId5"/>
    <p:sldId id="290" r:id="rId6"/>
    <p:sldId id="292" r:id="rId7"/>
    <p:sldId id="267" r:id="rId8"/>
    <p:sldId id="291" r:id="rId9"/>
    <p:sldId id="293" r:id="rId10"/>
    <p:sldId id="295" r:id="rId11"/>
    <p:sldId id="298" r:id="rId12"/>
    <p:sldId id="300" r:id="rId13"/>
    <p:sldId id="301" r:id="rId14"/>
    <p:sldId id="304" r:id="rId15"/>
    <p:sldId id="302" r:id="rId16"/>
    <p:sldId id="30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810-7ECC-7C46-A9E4-48DE28A97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B06D2-148B-5C40-B022-BD946470A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06E8-9BAE-464E-8C8B-9B64B02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AF72-759B-9B43-A1C0-D5126FBC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346C-1B94-ED49-B622-266A780B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1519-353D-B64D-9946-E7CB3ECB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9BAF-6AB5-FB45-882E-6ACEC16E4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F378-78C5-3D42-B2F4-C6C27751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1D07-45DA-7046-9268-6111B7CE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E6FD-17EE-514E-B95F-7E44418A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B53E9-EEA5-1D42-ACE6-10090FCBC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1B6C9-C752-CA41-B131-B29EC980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5D6A-5B6D-FF4B-8796-F26E879B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3086-7740-254A-AE14-B40B9C5D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D962-309F-CD43-9D35-7C9F8D8C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DAF7-3DF5-0B4B-8A60-B7B9454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C989-0A54-3242-954F-40D7A4E9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855D-D5C8-5B44-9549-B4F77B50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0E8-CBD3-7D4E-84F8-0DE0A13E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D42C-4C4B-3F4F-86BC-E1569969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28D1-450B-1E4A-B605-7930DF8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6520-1092-6F41-AC8F-2B4BE0A7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41AA-8978-1542-9CF7-E0A02404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4231-1A33-974E-874D-E021ACDD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9D16-DD74-0349-9A41-3C524700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986F-3E5D-074B-97A4-23AAEFF2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5F45-D89C-6847-ABEA-B087760D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BC31-29F5-8142-AED5-AE9C2EBD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41A7-5723-A64E-A2EC-7D24C461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C32A2-3382-D74E-A26D-DE45555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8979-A246-EC46-AB70-9C9A3955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F433-B5AF-ED42-8303-6492B37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1ED3-B33E-BC48-8FD3-E073DCC0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99022-C681-5F4F-8AD7-5B79FA12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3D474-1EF6-8549-AE55-E25AEC730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98160-9464-4649-BC4E-2C064C7A0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C3389-C5D4-F343-A831-05A02879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48257-DDED-E647-9B69-D0BD2496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F1B09-BB12-224E-A503-BB545F1F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1ADA-DABA-5F49-A939-1F01BD47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0BF04-9D32-3B44-B755-DB03FE71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EDAB9-42E6-2142-9262-7DDA3576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D368-9BC9-6C49-ABEE-6C1F30A6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C24F7-108D-7D4F-88D0-62C0E253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0764F-CDFF-A044-A670-067CA324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5E39-F60C-004B-98F9-186A12EF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03CB-F0FC-5146-A6E9-17641F9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E24-29D5-794E-9E8E-DEEEF867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91B75-35EB-3D40-8CB0-FB78F7358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9338-5537-C945-99BB-56321577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16F8-1384-EE40-9573-A8988E09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DDF0-2BE9-C546-B1D8-486E3941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B5FF-1671-3C4C-934A-153AC8D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D0394-B908-C34C-BBD9-63EE96A22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D0B0D-02D8-E147-BA64-4BABF094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916C5-7443-8942-AF91-24EAE46E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F0879-AA76-0C40-B543-A123FD23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FF3C9-42C8-EC49-BFB4-5056EBD0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E5595-851F-3944-B19E-6BBFD42A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39FB1-DD03-C148-AC21-E253BB14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18A1-058E-DB40-96AF-557E361AA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83BA-BDBD-3741-AC51-C0F7FE6E6BB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BF48-82D2-FE4B-898D-903F16809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DDDB-1A46-9B4B-809D-E48E53168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work so far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DCE60-2998-BB49-8A9B-EAFA17B6924E}"/>
              </a:ext>
            </a:extLst>
          </p:cNvPr>
          <p:cNvSpPr txBox="1"/>
          <p:nvPr/>
        </p:nvSpPr>
        <p:spPr>
          <a:xfrm>
            <a:off x="243068" y="1134319"/>
            <a:ext cx="998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Kinetic-molecular theory of gases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Why gases cool on expansion, heat up on compression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-&gt; How much energy </a:t>
            </a:r>
            <a:r>
              <a:rPr lang="en-US" sz="2400" i="1" dirty="0"/>
              <a:t>is</a:t>
            </a:r>
            <a:r>
              <a:rPr lang="en-US" sz="2400" dirty="0"/>
              <a:t> in a sample of gas molecules? (Week 3)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Thermodynamic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6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C7D94-172B-DB4F-B60D-074021B63032}"/>
              </a:ext>
            </a:extLst>
          </p:cNvPr>
          <p:cNvSpPr txBox="1"/>
          <p:nvPr/>
        </p:nvSpPr>
        <p:spPr>
          <a:xfrm>
            <a:off x="134912" y="921902"/>
            <a:ext cx="1152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how you bring pint into your Python notebook (“importing”)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96022-D68D-D244-AB6A-0B18F7AB6172}"/>
              </a:ext>
            </a:extLst>
          </p:cNvPr>
          <p:cNvSpPr txBox="1"/>
          <p:nvPr/>
        </p:nvSpPr>
        <p:spPr>
          <a:xfrm>
            <a:off x="162700" y="2502525"/>
            <a:ext cx="1189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Super-handy because </a:t>
            </a:r>
            <a:r>
              <a:rPr lang="en-US" sz="2400" b="1" dirty="0" err="1"/>
              <a:t>AssignQuantity</a:t>
            </a:r>
            <a:r>
              <a:rPr lang="en-US" sz="2400" b="1" dirty="0"/>
              <a:t> attaches units for you: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E69EF-F830-01A8-85A7-71BF784F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79" y="1560290"/>
            <a:ext cx="9660963" cy="422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CB056-04A8-2382-45DC-39A045199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54" y="3584600"/>
            <a:ext cx="6553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9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C7D94-172B-DB4F-B60D-074021B63032}"/>
              </a:ext>
            </a:extLst>
          </p:cNvPr>
          <p:cNvSpPr txBox="1"/>
          <p:nvPr/>
        </p:nvSpPr>
        <p:spPr>
          <a:xfrm>
            <a:off x="134912" y="921902"/>
            <a:ext cx="1152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how you bring pint into your Python notebook (“importing”)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E69EF-F830-01A8-85A7-71BF784F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79" y="1560290"/>
            <a:ext cx="9660963" cy="422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CB056-04A8-2382-45DC-39A045199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54" y="3584600"/>
            <a:ext cx="6553200" cy="120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EE8C9-7948-BBFC-90FE-F1E54618C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20" y="5114290"/>
            <a:ext cx="2590800" cy="104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E7FF0-D72A-4F86-C8FE-24991221E03F}"/>
              </a:ext>
            </a:extLst>
          </p:cNvPr>
          <p:cNvSpPr txBox="1"/>
          <p:nvPr/>
        </p:nvSpPr>
        <p:spPr>
          <a:xfrm>
            <a:off x="162700" y="2502525"/>
            <a:ext cx="1189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Super-handy because </a:t>
            </a:r>
            <a:r>
              <a:rPr lang="en-US" sz="2400" b="1" dirty="0" err="1"/>
              <a:t>AssignQuantity</a:t>
            </a:r>
            <a:r>
              <a:rPr lang="en-US" sz="2400" b="1" dirty="0"/>
              <a:t> attaches units for you: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67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96022-D68D-D244-AB6A-0B18F7AB6172}"/>
              </a:ext>
            </a:extLst>
          </p:cNvPr>
          <p:cNvSpPr txBox="1"/>
          <p:nvPr/>
        </p:nvSpPr>
        <p:spPr>
          <a:xfrm>
            <a:off x="162701" y="1142096"/>
            <a:ext cx="1189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is that cool? Because variables that have units are carried through when you do a calculation! Say  you want to approximate a real gas by the ideal gas law. In Python, you could say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B1274A-3EBF-DB82-D8E2-259E590B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2439574"/>
            <a:ext cx="8102501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B1274A-3EBF-DB82-D8E2-259E590B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2439574"/>
            <a:ext cx="8102501" cy="1035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FA04A-1993-EE1C-0E2F-6160EA16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5" y="4272895"/>
            <a:ext cx="10923385" cy="472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7BB43B-E566-3DB0-FF5F-AF815ADC5ADA}"/>
              </a:ext>
            </a:extLst>
          </p:cNvPr>
          <p:cNvSpPr txBox="1"/>
          <p:nvPr/>
        </p:nvSpPr>
        <p:spPr>
          <a:xfrm>
            <a:off x="162701" y="1142096"/>
            <a:ext cx="1189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is that cool? Because variables that have units are carried through when you do a calculation! Say  you want to approximate a real gas by the ideal gas law. In Python, you could say</a:t>
            </a:r>
          </a:p>
        </p:txBody>
      </p:sp>
    </p:spTree>
    <p:extLst>
      <p:ext uri="{BB962C8B-B14F-4D97-AF65-F5344CB8AC3E}">
        <p14:creationId xmlns:p14="http://schemas.microsoft.com/office/powerpoint/2010/main" val="87153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B1274A-3EBF-DB82-D8E2-259E590B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2439574"/>
            <a:ext cx="8102501" cy="1035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FA04A-1993-EE1C-0E2F-6160EA16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5" y="4272895"/>
            <a:ext cx="10923385" cy="472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F8224-5AC5-7F55-F1B2-1C426039EA29}"/>
              </a:ext>
            </a:extLst>
          </p:cNvPr>
          <p:cNvSpPr txBox="1"/>
          <p:nvPr/>
        </p:nvSpPr>
        <p:spPr>
          <a:xfrm>
            <a:off x="162701" y="5128107"/>
            <a:ext cx="1189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</a:t>
            </a:r>
            <a:r>
              <a:rPr lang="en-US" sz="2400" b="1" dirty="0"/>
              <a:t>joule / milliliter </a:t>
            </a:r>
            <a:r>
              <a:rPr lang="en-US" sz="2400" dirty="0"/>
              <a:t>is not a unit of pressure that anybody uses! So we need to convert it 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8A12E-7183-3F59-64C9-6404E3887D32}"/>
              </a:ext>
            </a:extLst>
          </p:cNvPr>
          <p:cNvSpPr txBox="1"/>
          <p:nvPr/>
        </p:nvSpPr>
        <p:spPr>
          <a:xfrm>
            <a:off x="162701" y="1142096"/>
            <a:ext cx="1189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is that cool? Because variables that have units are carried through when you do a calculation! Say  you want to approximate a real gas by the ideal gas law. In Python, you could say</a:t>
            </a:r>
          </a:p>
        </p:txBody>
      </p:sp>
    </p:spTree>
    <p:extLst>
      <p:ext uri="{BB962C8B-B14F-4D97-AF65-F5344CB8AC3E}">
        <p14:creationId xmlns:p14="http://schemas.microsoft.com/office/powerpoint/2010/main" val="113711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96022-D68D-D244-AB6A-0B18F7AB6172}"/>
              </a:ext>
            </a:extLst>
          </p:cNvPr>
          <p:cNvSpPr txBox="1"/>
          <p:nvPr/>
        </p:nvSpPr>
        <p:spPr>
          <a:xfrm>
            <a:off x="162701" y="1142096"/>
            <a:ext cx="1189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pint</a:t>
            </a:r>
            <a:r>
              <a:rPr lang="en-US" sz="2400" dirty="0"/>
              <a:t> does conversions for you too!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FA82D-8A2F-D701-4F2A-8B1B41388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5"/>
          <a:stretch/>
        </p:blipFill>
        <p:spPr>
          <a:xfrm>
            <a:off x="2514320" y="1971040"/>
            <a:ext cx="536349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96022-D68D-D244-AB6A-0B18F7AB6172}"/>
              </a:ext>
            </a:extLst>
          </p:cNvPr>
          <p:cNvSpPr txBox="1"/>
          <p:nvPr/>
        </p:nvSpPr>
        <p:spPr>
          <a:xfrm>
            <a:off x="162701" y="1142096"/>
            <a:ext cx="1189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Pint does conversions for you too!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49ABF7-A124-B06F-1368-8104AE667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3"/>
          <a:stretch/>
        </p:blipFill>
        <p:spPr>
          <a:xfrm>
            <a:off x="1832609" y="4320540"/>
            <a:ext cx="7276287" cy="1543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15999E-704C-4362-90C2-68A577FF0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05"/>
          <a:stretch/>
        </p:blipFill>
        <p:spPr>
          <a:xfrm>
            <a:off x="2514320" y="1971040"/>
            <a:ext cx="536349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Evaluating the difference between an ideal gas and a vdw gas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BFAABE-816C-CF4F-AE3D-47DF3A8A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2" y="4176222"/>
            <a:ext cx="108458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DD9C1-BD01-A047-A732-2DF668846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37" t="30282" r="44643" b="45773"/>
          <a:stretch/>
        </p:blipFill>
        <p:spPr>
          <a:xfrm>
            <a:off x="1930401" y="1669143"/>
            <a:ext cx="1538514" cy="1012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03E9E-45A0-C949-8178-1FF3AE2C5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34" t="21620" r="39152" b="45294"/>
          <a:stretch/>
        </p:blipFill>
        <p:spPr>
          <a:xfrm>
            <a:off x="5863771" y="1713795"/>
            <a:ext cx="2859316" cy="1012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199542-3275-CF43-8BDE-8D866FEAC2D0}"/>
              </a:ext>
            </a:extLst>
          </p:cNvPr>
          <p:cNvSpPr txBox="1"/>
          <p:nvPr/>
        </p:nvSpPr>
        <p:spPr>
          <a:xfrm>
            <a:off x="1562581" y="2825286"/>
            <a:ext cx="304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this </a:t>
            </a:r>
            <a:r>
              <a:rPr lang="en-US" sz="2400" b="1" i="1" dirty="0" err="1"/>
              <a:t>P_ideal</a:t>
            </a:r>
            <a:r>
              <a:rPr lang="en-US" sz="2400" b="1" i="1" dirty="0"/>
              <a:t> </a:t>
            </a:r>
            <a:r>
              <a:rPr lang="en-US" sz="2400" dirty="0"/>
              <a:t>in your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BCA0F-4F17-3D45-AC41-7C2C6A8638A7}"/>
              </a:ext>
            </a:extLst>
          </p:cNvPr>
          <p:cNvSpPr txBox="1"/>
          <p:nvPr/>
        </p:nvSpPr>
        <p:spPr>
          <a:xfrm>
            <a:off x="6096000" y="2825285"/>
            <a:ext cx="321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this </a:t>
            </a:r>
            <a:r>
              <a:rPr lang="en-US" sz="2400" b="1" i="1" dirty="0" err="1"/>
              <a:t>P_vdw</a:t>
            </a:r>
            <a:r>
              <a:rPr lang="en-US" sz="2400" b="1" i="1" dirty="0"/>
              <a:t> </a:t>
            </a:r>
            <a:r>
              <a:rPr lang="en-US" sz="2400" dirty="0"/>
              <a:t>in your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6417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Kinetic-molecular theory of gases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33673-9963-0646-82CE-2E194E3B5536}"/>
              </a:ext>
            </a:extLst>
          </p:cNvPr>
          <p:cNvSpPr txBox="1"/>
          <p:nvPr/>
        </p:nvSpPr>
        <p:spPr>
          <a:xfrm>
            <a:off x="83971" y="1208834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a molecule hits a wall, it bounces back with the same speed.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E50633-E937-F144-97EA-304A4E057082}"/>
              </a:ext>
            </a:extLst>
          </p:cNvPr>
          <p:cNvCxnSpPr>
            <a:cxnSpLocks/>
          </p:cNvCxnSpPr>
          <p:nvPr/>
        </p:nvCxnSpPr>
        <p:spPr>
          <a:xfrm>
            <a:off x="5062817" y="3580243"/>
            <a:ext cx="879293" cy="26023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C2FC8-5936-0A43-81B8-98F12DC31E54}"/>
              </a:ext>
            </a:extLst>
          </p:cNvPr>
          <p:cNvGrpSpPr/>
          <p:nvPr/>
        </p:nvGrpSpPr>
        <p:grpSpPr>
          <a:xfrm>
            <a:off x="4949952" y="2098806"/>
            <a:ext cx="5462216" cy="4458691"/>
            <a:chOff x="5651292" y="1334126"/>
            <a:chExt cx="6041036" cy="4961744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DBB59FE-6FF1-1842-B776-7C23274411F4}"/>
                </a:ext>
              </a:extLst>
            </p:cNvPr>
            <p:cNvSpPr/>
            <p:nvPr/>
          </p:nvSpPr>
          <p:spPr>
            <a:xfrm>
              <a:off x="5651292" y="1334126"/>
              <a:ext cx="6041036" cy="4961744"/>
            </a:xfrm>
            <a:prstGeom prst="frame">
              <a:avLst>
                <a:gd name="adj1" fmla="val 1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BB7274-7F10-8D46-8786-3EE2A753431E}"/>
                </a:ext>
              </a:extLst>
            </p:cNvPr>
            <p:cNvGrpSpPr/>
            <p:nvPr/>
          </p:nvGrpSpPr>
          <p:grpSpPr>
            <a:xfrm>
              <a:off x="6016053" y="2083631"/>
              <a:ext cx="4994223" cy="3667594"/>
              <a:chOff x="6016053" y="2083631"/>
              <a:chExt cx="4994223" cy="3667594"/>
            </a:xfrm>
            <a:solidFill>
              <a:srgbClr val="7030A0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BA2CD8-1EA8-A344-AF63-92E476265DB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323461-6559-C044-B14A-A8A5F59ED031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910A7CE-7E37-FF48-BB3A-06E88F2ABDC0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B83A278-C54F-A746-A3C4-B6D42099AA45}"/>
                  </a:ext>
                </a:extLst>
              </p:cNvPr>
              <p:cNvSpPr/>
              <p:nvPr/>
            </p:nvSpPr>
            <p:spPr>
              <a:xfrm>
                <a:off x="7490085" y="3629480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E386B2-C90A-0741-8962-A1CA9D647598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AD76CC2-6B2E-1248-B931-41398D99FDBF}"/>
                  </a:ext>
                </a:extLst>
              </p:cNvPr>
              <p:cNvSpPr/>
              <p:nvPr/>
            </p:nvSpPr>
            <p:spPr>
              <a:xfrm>
                <a:off x="10298243" y="2083631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F7C570C-5FEF-514E-898A-563C3F9DEF8A}"/>
                  </a:ext>
                </a:extLst>
              </p:cNvPr>
              <p:cNvSpPr/>
              <p:nvPr/>
            </p:nvSpPr>
            <p:spPr>
              <a:xfrm>
                <a:off x="8446957" y="4774366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7ABC16B-BF0C-E040-B6ED-DEE57062114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EE5DAC-78E0-AE45-944A-03563605E901}"/>
                  </a:ext>
                </a:extLst>
              </p:cNvPr>
              <p:cNvSpPr/>
              <p:nvPr/>
            </p:nvSpPr>
            <p:spPr>
              <a:xfrm>
                <a:off x="10860374" y="46244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757F11-ABE5-1748-A2C4-10829816090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ACCBB9-2E2A-6F4E-BF7A-BC0F4F29264F}"/>
                </a:ext>
              </a:extLst>
            </p:cNvPr>
            <p:cNvGrpSpPr/>
            <p:nvPr/>
          </p:nvGrpSpPr>
          <p:grpSpPr>
            <a:xfrm>
              <a:off x="6212174" y="1656413"/>
              <a:ext cx="4910528" cy="4094812"/>
              <a:chOff x="6016053" y="2263514"/>
              <a:chExt cx="4087318" cy="3487711"/>
            </a:xfrm>
            <a:solidFill>
              <a:srgbClr val="FF000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7A42C9-A420-374E-9E7A-582487750D0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E6AB123-8CBA-3B40-B3CD-3AEA9B89EF46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5E64E1-1C29-024A-9D39-6D2EC44007DD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ED84D3-4977-C94D-8E78-28E8B97FFE7F}"/>
                  </a:ext>
                </a:extLst>
              </p:cNvPr>
              <p:cNvSpPr/>
              <p:nvPr/>
            </p:nvSpPr>
            <p:spPr>
              <a:xfrm>
                <a:off x="6864246" y="3244729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489B30-8F1A-9846-9D0E-44F8290B6773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DF3AE4-0079-914E-A2BE-D92682D40411}"/>
                  </a:ext>
                </a:extLst>
              </p:cNvPr>
              <p:cNvSpPr/>
              <p:nvPr/>
            </p:nvSpPr>
            <p:spPr>
              <a:xfrm>
                <a:off x="9927236" y="26382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66E45F-9310-534F-BCEA-E11BC301C187}"/>
                  </a:ext>
                </a:extLst>
              </p:cNvPr>
              <p:cNvSpPr/>
              <p:nvPr/>
            </p:nvSpPr>
            <p:spPr>
              <a:xfrm>
                <a:off x="8446957" y="410294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62A3846-EB2F-FA4B-B728-FCCF037F2BC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DC340C-3C0A-7743-9C08-35C6494A0E5B}"/>
                  </a:ext>
                </a:extLst>
              </p:cNvPr>
              <p:cNvSpPr/>
              <p:nvPr/>
            </p:nvSpPr>
            <p:spPr>
              <a:xfrm>
                <a:off x="9953469" y="442310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8C3723-0BE2-0A4E-8CFD-C2D7D7FF3AB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5E93D3-6353-644A-B089-35406CEF0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243" y="2413415"/>
              <a:ext cx="839450" cy="46996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8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C2FC8-5936-0A43-81B8-98F12DC31E54}"/>
              </a:ext>
            </a:extLst>
          </p:cNvPr>
          <p:cNvGrpSpPr/>
          <p:nvPr/>
        </p:nvGrpSpPr>
        <p:grpSpPr>
          <a:xfrm>
            <a:off x="4864608" y="2098806"/>
            <a:ext cx="5547560" cy="4458691"/>
            <a:chOff x="5556904" y="1334126"/>
            <a:chExt cx="6135424" cy="4961744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DBB59FE-6FF1-1842-B776-7C23274411F4}"/>
                </a:ext>
              </a:extLst>
            </p:cNvPr>
            <p:cNvSpPr/>
            <p:nvPr/>
          </p:nvSpPr>
          <p:spPr>
            <a:xfrm>
              <a:off x="5556904" y="1334126"/>
              <a:ext cx="6135424" cy="4961744"/>
            </a:xfrm>
            <a:prstGeom prst="frame">
              <a:avLst>
                <a:gd name="adj1" fmla="val 1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BB7274-7F10-8D46-8786-3EE2A753431E}"/>
                </a:ext>
              </a:extLst>
            </p:cNvPr>
            <p:cNvGrpSpPr/>
            <p:nvPr/>
          </p:nvGrpSpPr>
          <p:grpSpPr>
            <a:xfrm>
              <a:off x="6016053" y="2083631"/>
              <a:ext cx="4994223" cy="3667594"/>
              <a:chOff x="6016053" y="2083631"/>
              <a:chExt cx="4994223" cy="3667594"/>
            </a:xfrm>
            <a:solidFill>
              <a:srgbClr val="7030A0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BA2CD8-1EA8-A344-AF63-92E476265DB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323461-6559-C044-B14A-A8A5F59ED031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910A7CE-7E37-FF48-BB3A-06E88F2ABDC0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B83A278-C54F-A746-A3C4-B6D42099AA45}"/>
                  </a:ext>
                </a:extLst>
              </p:cNvPr>
              <p:cNvSpPr/>
              <p:nvPr/>
            </p:nvSpPr>
            <p:spPr>
              <a:xfrm>
                <a:off x="7490085" y="3629480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E386B2-C90A-0741-8962-A1CA9D647598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AD76CC2-6B2E-1248-B931-41398D99FDBF}"/>
                  </a:ext>
                </a:extLst>
              </p:cNvPr>
              <p:cNvSpPr/>
              <p:nvPr/>
            </p:nvSpPr>
            <p:spPr>
              <a:xfrm>
                <a:off x="10298243" y="2083631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F7C570C-5FEF-514E-898A-563C3F9DEF8A}"/>
                  </a:ext>
                </a:extLst>
              </p:cNvPr>
              <p:cNvSpPr/>
              <p:nvPr/>
            </p:nvSpPr>
            <p:spPr>
              <a:xfrm>
                <a:off x="8446957" y="4774366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7ABC16B-BF0C-E040-B6ED-DEE57062114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EE5DAC-78E0-AE45-944A-03563605E901}"/>
                  </a:ext>
                </a:extLst>
              </p:cNvPr>
              <p:cNvSpPr/>
              <p:nvPr/>
            </p:nvSpPr>
            <p:spPr>
              <a:xfrm>
                <a:off x="10860374" y="46244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757F11-ABE5-1748-A2C4-10829816090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ACCBB9-2E2A-6F4E-BF7A-BC0F4F29264F}"/>
                </a:ext>
              </a:extLst>
            </p:cNvPr>
            <p:cNvGrpSpPr/>
            <p:nvPr/>
          </p:nvGrpSpPr>
          <p:grpSpPr>
            <a:xfrm>
              <a:off x="6212174" y="1656413"/>
              <a:ext cx="4910528" cy="4094812"/>
              <a:chOff x="6016053" y="2263514"/>
              <a:chExt cx="4087318" cy="3487711"/>
            </a:xfrm>
            <a:solidFill>
              <a:srgbClr val="FF000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7A42C9-A420-374E-9E7A-582487750D0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E6AB123-8CBA-3B40-B3CD-3AEA9B89EF46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5E64E1-1C29-024A-9D39-6D2EC44007DD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ED84D3-4977-C94D-8E78-28E8B97FFE7F}"/>
                  </a:ext>
                </a:extLst>
              </p:cNvPr>
              <p:cNvSpPr/>
              <p:nvPr/>
            </p:nvSpPr>
            <p:spPr>
              <a:xfrm>
                <a:off x="6864246" y="3244729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489B30-8F1A-9846-9D0E-44F8290B6773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DF3AE4-0079-914E-A2BE-D92682D40411}"/>
                  </a:ext>
                </a:extLst>
              </p:cNvPr>
              <p:cNvSpPr/>
              <p:nvPr/>
            </p:nvSpPr>
            <p:spPr>
              <a:xfrm>
                <a:off x="9927236" y="26382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66E45F-9310-534F-BCEA-E11BC301C187}"/>
                  </a:ext>
                </a:extLst>
              </p:cNvPr>
              <p:cNvSpPr/>
              <p:nvPr/>
            </p:nvSpPr>
            <p:spPr>
              <a:xfrm>
                <a:off x="8446957" y="410294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62A3846-EB2F-FA4B-B728-FCCF037F2BC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DC340C-3C0A-7743-9C08-35C6494A0E5B}"/>
                  </a:ext>
                </a:extLst>
              </p:cNvPr>
              <p:cNvSpPr/>
              <p:nvPr/>
            </p:nvSpPr>
            <p:spPr>
              <a:xfrm>
                <a:off x="9953469" y="442310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8C3723-0BE2-0A4E-8CFD-C2D7D7FF3AB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5E93D3-6353-644A-B089-35406CEF0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243" y="2413415"/>
              <a:ext cx="839450" cy="46996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E451C6-03F1-BA45-913C-67078C026BA8}"/>
              </a:ext>
            </a:extLst>
          </p:cNvPr>
          <p:cNvCxnSpPr>
            <a:cxnSpLocks/>
          </p:cNvCxnSpPr>
          <p:nvPr/>
        </p:nvCxnSpPr>
        <p:spPr>
          <a:xfrm>
            <a:off x="5062817" y="3580243"/>
            <a:ext cx="557114" cy="18708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Arrow 3">
            <a:extLst>
              <a:ext uri="{FF2B5EF4-FFF2-40B4-BE49-F238E27FC236}">
                <a16:creationId xmlns:a16="http://schemas.microsoft.com/office/drawing/2014/main" id="{6219A385-E132-1D4A-B625-FC7900D5F63C}"/>
              </a:ext>
            </a:extLst>
          </p:cNvPr>
          <p:cNvSpPr/>
          <p:nvPr/>
        </p:nvSpPr>
        <p:spPr>
          <a:xfrm>
            <a:off x="4340386" y="4183438"/>
            <a:ext cx="609566" cy="483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83971" y="1208834"/>
            <a:ext cx="4256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a molecules hits a wall, it bounces back with the same speed.</a:t>
            </a:r>
          </a:p>
          <a:p>
            <a:endParaRPr lang="en-US" sz="2400" dirty="0"/>
          </a:p>
          <a:p>
            <a:r>
              <a:rPr lang="en-US" sz="2400" dirty="0"/>
              <a:t>But when it hits a </a:t>
            </a:r>
            <a:r>
              <a:rPr lang="en-US" sz="2400" i="1" dirty="0"/>
              <a:t>receding wall</a:t>
            </a:r>
            <a:r>
              <a:rPr lang="en-US" sz="2400" dirty="0"/>
              <a:t>, it bounces back more </a:t>
            </a:r>
            <a:r>
              <a:rPr lang="en-US" sz="2400" i="1" dirty="0"/>
              <a:t>slowly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Slower-moving molecules</a:t>
            </a:r>
            <a:r>
              <a:rPr lang="en-US" sz="2400" dirty="0"/>
              <a:t> correspond to lower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880B-8711-B043-B314-B5315709C6D0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Kinetic-molecular theory of gases</a:t>
            </a:r>
          </a:p>
        </p:txBody>
      </p:sp>
    </p:spTree>
    <p:extLst>
      <p:ext uri="{BB962C8B-B14F-4D97-AF65-F5344CB8AC3E}">
        <p14:creationId xmlns:p14="http://schemas.microsoft.com/office/powerpoint/2010/main" val="3924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5388864" y="132603"/>
            <a:ext cx="67643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the </a:t>
            </a:r>
            <a:r>
              <a:rPr lang="en-US" sz="2400" b="1" dirty="0"/>
              <a:t>state function </a:t>
            </a:r>
            <a:r>
              <a:rPr lang="en-US" sz="2400" dirty="0"/>
              <a:t>is the </a:t>
            </a:r>
            <a:r>
              <a:rPr lang="en-US" sz="2400" b="1" dirty="0"/>
              <a:t>pressure</a:t>
            </a:r>
            <a:r>
              <a:rPr lang="en-US" sz="2400" dirty="0"/>
              <a:t> of a gas.</a:t>
            </a:r>
          </a:p>
          <a:p>
            <a:endParaRPr lang="en-US" sz="2400" b="1" dirty="0"/>
          </a:p>
          <a:p>
            <a:r>
              <a:rPr lang="en-US" sz="2400" dirty="0"/>
              <a:t>The</a:t>
            </a:r>
            <a:r>
              <a:rPr lang="en-US" sz="2400" b="1" dirty="0"/>
              <a:t> state space</a:t>
            </a:r>
            <a:r>
              <a:rPr lang="en-US" sz="2400" dirty="0"/>
              <a:t> consists of the gas’s </a:t>
            </a:r>
            <a:r>
              <a:rPr lang="en-US" sz="2400" b="1" dirty="0"/>
              <a:t>temperature</a:t>
            </a:r>
            <a:r>
              <a:rPr lang="en-US" sz="2400" dirty="0"/>
              <a:t> and </a:t>
            </a:r>
            <a:r>
              <a:rPr lang="en-US" sz="2400" b="1" dirty="0"/>
              <a:t>volume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Each combination of temperature and pressure implies a particular value of the pressure:</a:t>
            </a:r>
          </a:p>
          <a:p>
            <a:endParaRPr lang="en-US" sz="2400" i="1" dirty="0"/>
          </a:p>
          <a:p>
            <a:pPr algn="ctr"/>
            <a:r>
              <a:rPr lang="en-US" sz="2400" i="1" dirty="0"/>
              <a:t>P(T,V)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one is an ideal gas, actually. So we can say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P(T,V)=</a:t>
            </a:r>
            <a:r>
              <a:rPr lang="en-US" sz="2400" i="1" dirty="0" err="1"/>
              <a:t>nRT</a:t>
            </a:r>
            <a:r>
              <a:rPr lang="en-US" sz="2400" i="1" dirty="0"/>
              <a:t>/V</a:t>
            </a:r>
          </a:p>
          <a:p>
            <a:pPr algn="ctr"/>
            <a:endParaRPr lang="en-US" sz="2400" i="1" dirty="0"/>
          </a:p>
          <a:p>
            <a:r>
              <a:rPr lang="en-US" sz="2400" dirty="0"/>
              <a:t>Here we’re also showing a </a:t>
            </a:r>
            <a:r>
              <a:rPr lang="en-US" sz="2400" b="1" dirty="0"/>
              <a:t>constant-temperature slice </a:t>
            </a:r>
            <a:r>
              <a:rPr lang="en-US" sz="2400" dirty="0"/>
              <a:t>through </a:t>
            </a:r>
            <a:r>
              <a:rPr lang="en-US" sz="2400" i="1" dirty="0"/>
              <a:t>P(T,V)</a:t>
            </a:r>
            <a:r>
              <a:rPr lang="en-US" sz="2400" dirty="0"/>
              <a:t>, also called an </a:t>
            </a:r>
            <a:r>
              <a:rPr lang="en-US" sz="2400" b="1" dirty="0">
                <a:solidFill>
                  <a:srgbClr val="FF0000"/>
                </a:solidFill>
              </a:rPr>
              <a:t>isotherm</a:t>
            </a:r>
            <a:r>
              <a:rPr lang="en-US" sz="2400" dirty="0"/>
              <a:t> of P.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0E99-40E1-8243-B2B0-3050659C7564}"/>
              </a:ext>
            </a:extLst>
          </p:cNvPr>
          <p:cNvSpPr txBox="1"/>
          <p:nvPr/>
        </p:nvSpPr>
        <p:spPr>
          <a:xfrm>
            <a:off x="688678" y="377142"/>
            <a:ext cx="470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Thermodynamic surfaces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9557B6-6205-6BEA-B548-05A08A07DF5E}"/>
              </a:ext>
            </a:extLst>
          </p:cNvPr>
          <p:cNvGrpSpPr/>
          <p:nvPr/>
        </p:nvGrpSpPr>
        <p:grpSpPr>
          <a:xfrm>
            <a:off x="170208" y="1335045"/>
            <a:ext cx="5737126" cy="4524315"/>
            <a:chOff x="170208" y="1335045"/>
            <a:chExt cx="5737126" cy="452431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2334EC2-B195-804D-89E6-FA40FB35C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208" y="1335045"/>
              <a:ext cx="5737126" cy="4524315"/>
            </a:xfrm>
            <a:prstGeom prst="rect">
              <a:avLst/>
            </a:prstGeom>
          </p:spPr>
        </p:pic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BC7576D7-4DCE-8D29-3C33-8DF5D3C9C61B}"/>
                </a:ext>
              </a:extLst>
            </p:cNvPr>
            <p:cNvSpPr/>
            <p:nvPr/>
          </p:nvSpPr>
          <p:spPr>
            <a:xfrm>
              <a:off x="1828801" y="2579427"/>
              <a:ext cx="1842448" cy="2210935"/>
            </a:xfrm>
            <a:custGeom>
              <a:avLst/>
              <a:gdLst>
                <a:gd name="connsiteX0" fmla="*/ 0 w 1842448"/>
                <a:gd name="connsiteY0" fmla="*/ 0 h 2470245"/>
                <a:gd name="connsiteX1" fmla="*/ 13648 w 1842448"/>
                <a:gd name="connsiteY1" fmla="*/ 286603 h 2470245"/>
                <a:gd name="connsiteX2" fmla="*/ 40943 w 1842448"/>
                <a:gd name="connsiteY2" fmla="*/ 559558 h 2470245"/>
                <a:gd name="connsiteX3" fmla="*/ 68239 w 1842448"/>
                <a:gd name="connsiteY3" fmla="*/ 900752 h 2470245"/>
                <a:gd name="connsiteX4" fmla="*/ 109182 w 1842448"/>
                <a:gd name="connsiteY4" fmla="*/ 1201003 h 2470245"/>
                <a:gd name="connsiteX5" fmla="*/ 163773 w 1842448"/>
                <a:gd name="connsiteY5" fmla="*/ 1473958 h 2470245"/>
                <a:gd name="connsiteX6" fmla="*/ 286603 w 1842448"/>
                <a:gd name="connsiteY6" fmla="*/ 1746913 h 2470245"/>
                <a:gd name="connsiteX7" fmla="*/ 573206 w 1842448"/>
                <a:gd name="connsiteY7" fmla="*/ 1965277 h 2470245"/>
                <a:gd name="connsiteX8" fmla="*/ 928048 w 1842448"/>
                <a:gd name="connsiteY8" fmla="*/ 2115403 h 2470245"/>
                <a:gd name="connsiteX9" fmla="*/ 1269242 w 1842448"/>
                <a:gd name="connsiteY9" fmla="*/ 2251880 h 2470245"/>
                <a:gd name="connsiteX10" fmla="*/ 1514902 w 1842448"/>
                <a:gd name="connsiteY10" fmla="*/ 2347415 h 2470245"/>
                <a:gd name="connsiteX11" fmla="*/ 1842448 w 1842448"/>
                <a:gd name="connsiteY11" fmla="*/ 2470245 h 247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2448" h="2470245">
                  <a:moveTo>
                    <a:pt x="0" y="0"/>
                  </a:moveTo>
                  <a:cubicBezTo>
                    <a:pt x="3412" y="96671"/>
                    <a:pt x="6824" y="193343"/>
                    <a:pt x="13648" y="286603"/>
                  </a:cubicBezTo>
                  <a:cubicBezTo>
                    <a:pt x="20472" y="379863"/>
                    <a:pt x="31845" y="457200"/>
                    <a:pt x="40943" y="559558"/>
                  </a:cubicBezTo>
                  <a:cubicBezTo>
                    <a:pt x="50042" y="661916"/>
                    <a:pt x="56866" y="793845"/>
                    <a:pt x="68239" y="900752"/>
                  </a:cubicBezTo>
                  <a:cubicBezTo>
                    <a:pt x="79612" y="1007659"/>
                    <a:pt x="93260" y="1105469"/>
                    <a:pt x="109182" y="1201003"/>
                  </a:cubicBezTo>
                  <a:cubicBezTo>
                    <a:pt x="125104" y="1296537"/>
                    <a:pt x="134203" y="1382973"/>
                    <a:pt x="163773" y="1473958"/>
                  </a:cubicBezTo>
                  <a:cubicBezTo>
                    <a:pt x="193343" y="1564943"/>
                    <a:pt x="218364" y="1665027"/>
                    <a:pt x="286603" y="1746913"/>
                  </a:cubicBezTo>
                  <a:cubicBezTo>
                    <a:pt x="354842" y="1828799"/>
                    <a:pt x="466299" y="1903862"/>
                    <a:pt x="573206" y="1965277"/>
                  </a:cubicBezTo>
                  <a:cubicBezTo>
                    <a:pt x="680114" y="2026692"/>
                    <a:pt x="812042" y="2067636"/>
                    <a:pt x="928048" y="2115403"/>
                  </a:cubicBezTo>
                  <a:cubicBezTo>
                    <a:pt x="1044054" y="2163170"/>
                    <a:pt x="1269242" y="2251880"/>
                    <a:pt x="1269242" y="2251880"/>
                  </a:cubicBezTo>
                  <a:lnTo>
                    <a:pt x="1514902" y="2347415"/>
                  </a:lnTo>
                  <a:lnTo>
                    <a:pt x="1842448" y="2470245"/>
                  </a:lnTo>
                </a:path>
              </a:pathLst>
            </a:custGeom>
            <a:ln w="1270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02EFB-A77C-8245-B620-779D93AC63C9}"/>
              </a:ext>
            </a:extLst>
          </p:cNvPr>
          <p:cNvSpPr/>
          <p:nvPr/>
        </p:nvSpPr>
        <p:spPr>
          <a:xfrm>
            <a:off x="790935" y="1242311"/>
            <a:ext cx="110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Ideal Gas Law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van der Waals (vdw) gas law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Entering numbers in scientific notation: the </a:t>
            </a:r>
            <a:r>
              <a:rPr lang="en-US" sz="2400" b="1" i="1" dirty="0"/>
              <a:t>E-format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Units: using pint’s </a:t>
            </a:r>
            <a:r>
              <a:rPr lang="en-US" sz="2400" b="1" i="1" dirty="0" err="1"/>
              <a:t>AssignQuantity</a:t>
            </a: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Evaluating the difference between an ideal gas and a vdw gas  </a:t>
            </a:r>
          </a:p>
        </p:txBody>
      </p: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Ideal Gas Law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79061-DB06-2346-8C3B-65599E318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7"/>
          <a:stretch/>
        </p:blipFill>
        <p:spPr>
          <a:xfrm>
            <a:off x="406400" y="1169043"/>
            <a:ext cx="11379200" cy="34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5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B4C3CB-FCB3-2241-AE48-93D0EF93F528}"/>
              </a:ext>
            </a:extLst>
          </p:cNvPr>
          <p:cNvSpPr txBox="1"/>
          <p:nvPr/>
        </p:nvSpPr>
        <p:spPr>
          <a:xfrm>
            <a:off x="-36876" y="-12764"/>
            <a:ext cx="1222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Some reasons we would expect a real gas to have higher or lower pressure than an ideal gas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409232-7B78-3249-8DDF-03BA4016C05A}"/>
              </a:ext>
            </a:extLst>
          </p:cNvPr>
          <p:cNvGrpSpPr/>
          <p:nvPr/>
        </p:nvGrpSpPr>
        <p:grpSpPr>
          <a:xfrm>
            <a:off x="3279408" y="5430995"/>
            <a:ext cx="5517852" cy="830997"/>
            <a:chOff x="549119" y="5031167"/>
            <a:chExt cx="5517852" cy="83099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FB8220-1335-4F44-AE71-312BD98232F8}"/>
                </a:ext>
              </a:extLst>
            </p:cNvPr>
            <p:cNvCxnSpPr>
              <a:cxnSpLocks/>
            </p:cNvCxnSpPr>
            <p:nvPr/>
          </p:nvCxnSpPr>
          <p:spPr>
            <a:xfrm>
              <a:off x="549119" y="5293136"/>
              <a:ext cx="599982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05F458-2D30-464B-8CA7-2127FC66D5A7}"/>
                    </a:ext>
                  </a:extLst>
                </p:cNvPr>
                <p:cNvSpPr txBox="1"/>
                <p:nvPr/>
              </p:nvSpPr>
              <p:spPr>
                <a:xfrm>
                  <a:off x="1322358" y="5031167"/>
                  <a:ext cx="47446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1"/>
                      </a:solidFill>
                    </a:rPr>
                    <a:t>Attractions</a:t>
                  </a:r>
                  <a:r>
                    <a:rPr lang="en-US" sz="2400" dirty="0"/>
                    <a:t> =&gt;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a14:m>
                  <a:endParaRPr lang="en-US" sz="2400" dirty="0"/>
                </a:p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Repulsions</a:t>
                  </a:r>
                  <a:r>
                    <a:rPr lang="en-US" sz="2400" dirty="0"/>
                    <a:t> =&gt;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05F458-2D30-464B-8CA7-2127FC66D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358" y="5031167"/>
                  <a:ext cx="4744613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2139" t="-454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E6BB03-8258-D944-B2E5-749F4E2C7B85}"/>
              </a:ext>
            </a:extLst>
          </p:cNvPr>
          <p:cNvGrpSpPr/>
          <p:nvPr/>
        </p:nvGrpSpPr>
        <p:grpSpPr>
          <a:xfrm>
            <a:off x="3818564" y="950116"/>
            <a:ext cx="4902525" cy="4296254"/>
            <a:chOff x="801045" y="1575076"/>
            <a:chExt cx="3718056" cy="3553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6A8A09-647F-8D4C-B1FA-4D57EE210D6F}"/>
                </a:ext>
              </a:extLst>
            </p:cNvPr>
            <p:cNvGrpSpPr/>
            <p:nvPr/>
          </p:nvGrpSpPr>
          <p:grpSpPr>
            <a:xfrm>
              <a:off x="801045" y="1575076"/>
              <a:ext cx="3718056" cy="3553750"/>
              <a:chOff x="5651292" y="1334126"/>
              <a:chExt cx="6041036" cy="4961744"/>
            </a:xfrm>
          </p:grpSpPr>
          <p:sp>
            <p:nvSpPr>
              <p:cNvPr id="5" name="Frame 4">
                <a:extLst>
                  <a:ext uri="{FF2B5EF4-FFF2-40B4-BE49-F238E27FC236}">
                    <a16:creationId xmlns:a16="http://schemas.microsoft.com/office/drawing/2014/main" id="{FF9F6CD7-01F7-FA4F-8548-AD403B113585}"/>
                  </a:ext>
                </a:extLst>
              </p:cNvPr>
              <p:cNvSpPr/>
              <p:nvPr/>
            </p:nvSpPr>
            <p:spPr>
              <a:xfrm>
                <a:off x="5651292" y="1334126"/>
                <a:ext cx="6041036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7B8BA3-F800-634B-AA10-D5745AB84824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83F30B2-3024-2743-AC8F-0423E24EA65F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5EACC02-39AF-884A-B5C2-8D829EA208C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B0901-9861-A44D-AABF-6C220FE55CFA}"/>
                    </a:ext>
                  </a:extLst>
                </p:cNvPr>
                <p:cNvSpPr/>
                <p:nvPr/>
              </p:nvSpPr>
              <p:spPr>
                <a:xfrm>
                  <a:off x="8276781" y="3259298"/>
                  <a:ext cx="149903" cy="149902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CA16822-391F-264A-80D2-2F99CBEECF06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F10F0DA-F371-5241-96A4-FC441706E707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96EDDB3-21B1-AB44-9D16-B8CC5E789697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E0422C2-635C-DE42-8BD7-0E1B6B9B3452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F58C009-DFB5-FD47-9196-495EB737BB88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A872D28-0CDF-D743-B35B-6E55A889D7FC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26771C-7B5F-A542-8875-DF2287B3111D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420AE38-30C1-E44B-B3EB-5EA7D0D3B806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A7FF904-39A6-A94D-BA84-F98CD3A99EF1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8A087CD-A1A8-3342-84E9-A8B45ACF1F4C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DA65F31-F3E4-D74E-8C68-0A0199BBE28B}"/>
                    </a:ext>
                  </a:extLst>
                </p:cNvPr>
                <p:cNvSpPr/>
                <p:nvPr/>
              </p:nvSpPr>
              <p:spPr>
                <a:xfrm>
                  <a:off x="8104543" y="303542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2BCBD8F-0B6B-F046-8F0F-19DB56CACCC0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F08170C-E34A-8045-8B35-C1C11C11840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20FCD69-E357-7A4F-928B-7301232FAA73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7B1BCB1-494F-6940-B468-D6753808D195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ADC750A-1708-B84C-81AF-374E66E8F202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38F6322-5EEE-BD4D-98FB-F811EB2555A3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501C18-6F1D-DC46-8451-127F946C6D82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FEC0060-0413-F742-AF00-A92363A974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26243" y="2883377"/>
                <a:ext cx="1291039" cy="29711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AC283DC-3447-9742-B528-519695DC3DF8}"/>
                </a:ext>
              </a:extLst>
            </p:cNvPr>
            <p:cNvCxnSpPr/>
            <p:nvPr/>
          </p:nvCxnSpPr>
          <p:spPr>
            <a:xfrm flipV="1">
              <a:off x="1962710" y="2544966"/>
              <a:ext cx="697363" cy="125716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220FFD-C38D-1F48-87CE-0FA623461FFE}"/>
                </a:ext>
              </a:extLst>
            </p:cNvPr>
            <p:cNvCxnSpPr>
              <a:cxnSpLocks/>
            </p:cNvCxnSpPr>
            <p:nvPr/>
          </p:nvCxnSpPr>
          <p:spPr>
            <a:xfrm>
              <a:off x="1905560" y="2776504"/>
              <a:ext cx="514733" cy="19155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D98F1D-5CAB-434F-AC29-59BDA0ACCCAE}"/>
                </a:ext>
              </a:extLst>
            </p:cNvPr>
            <p:cNvSpPr txBox="1"/>
            <p:nvPr/>
          </p:nvSpPr>
          <p:spPr>
            <a:xfrm>
              <a:off x="2578002" y="2553318"/>
              <a:ext cx="18293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Intermolecular forces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26EC9DE-CEF2-E916-9DF1-C03F018AB2D1}"/>
              </a:ext>
            </a:extLst>
          </p:cNvPr>
          <p:cNvCxnSpPr>
            <a:cxnSpLocks/>
          </p:cNvCxnSpPr>
          <p:nvPr/>
        </p:nvCxnSpPr>
        <p:spPr>
          <a:xfrm>
            <a:off x="3283218" y="6039674"/>
            <a:ext cx="599982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7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van der Waals Gas Law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A3936-3620-5144-A558-F6A30989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7" y="1018975"/>
            <a:ext cx="11163300" cy="306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429C3-A725-6E46-991D-B920E54E7628}"/>
              </a:ext>
            </a:extLst>
          </p:cNvPr>
          <p:cNvSpPr txBox="1"/>
          <p:nvPr/>
        </p:nvSpPr>
        <p:spPr>
          <a:xfrm>
            <a:off x="408562" y="4321213"/>
            <a:ext cx="11374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Since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are tuned to each gas, we expect Eq. (2) to be more accurate than the ideal gas law. </a:t>
            </a:r>
            <a:r>
              <a:rPr lang="en-US" sz="2400" i="1" dirty="0"/>
              <a:t>Spoiler: deviations are biggest when the volume is small.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“a” is big, intermolecular </a:t>
            </a:r>
            <a:r>
              <a:rPr lang="en-US" sz="2400" b="1" dirty="0">
                <a:solidFill>
                  <a:schemeClr val="accent1"/>
                </a:solidFill>
              </a:rPr>
              <a:t>attractions</a:t>
            </a:r>
            <a:r>
              <a:rPr lang="en-US" sz="2400" dirty="0"/>
              <a:t> are significant, and the pressure is smaller than ideal.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“b” is big, intermolecular </a:t>
            </a:r>
            <a:r>
              <a:rPr lang="en-US" sz="2400" b="1" dirty="0">
                <a:solidFill>
                  <a:srgbClr val="FF0000"/>
                </a:solidFill>
              </a:rPr>
              <a:t>repulsions</a:t>
            </a:r>
            <a:r>
              <a:rPr lang="en-US" sz="2400" dirty="0"/>
              <a:t> are significant, and the pressure is bigger than ideal.</a:t>
            </a:r>
          </a:p>
        </p:txBody>
      </p:sp>
    </p:spTree>
    <p:extLst>
      <p:ext uri="{BB962C8B-B14F-4D97-AF65-F5344CB8AC3E}">
        <p14:creationId xmlns:p14="http://schemas.microsoft.com/office/powerpoint/2010/main" val="429331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Scientific notation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C47B9-9B2D-304B-9059-E832DD83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5" y="1441772"/>
            <a:ext cx="10160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621</Words>
  <Application>Microsoft Macintosh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21</cp:revision>
  <dcterms:created xsi:type="dcterms:W3CDTF">2021-09-01T12:14:24Z</dcterms:created>
  <dcterms:modified xsi:type="dcterms:W3CDTF">2022-09-02T06:58:41Z</dcterms:modified>
</cp:coreProperties>
</file>