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35" r:id="rId2"/>
    <p:sldId id="290" r:id="rId3"/>
    <p:sldId id="299" r:id="rId4"/>
    <p:sldId id="318" r:id="rId5"/>
    <p:sldId id="319" r:id="rId6"/>
    <p:sldId id="313" r:id="rId7"/>
    <p:sldId id="322" r:id="rId8"/>
    <p:sldId id="320" r:id="rId9"/>
    <p:sldId id="321" r:id="rId10"/>
    <p:sldId id="323" r:id="rId11"/>
    <p:sldId id="336" r:id="rId12"/>
    <p:sldId id="324" r:id="rId13"/>
    <p:sldId id="326" r:id="rId14"/>
    <p:sldId id="327" r:id="rId15"/>
    <p:sldId id="328" r:id="rId16"/>
    <p:sldId id="315" r:id="rId17"/>
    <p:sldId id="305" r:id="rId18"/>
    <p:sldId id="316" r:id="rId19"/>
    <p:sldId id="332" r:id="rId20"/>
    <p:sldId id="333" r:id="rId21"/>
    <p:sldId id="330" r:id="rId22"/>
    <p:sldId id="334" r:id="rId23"/>
    <p:sldId id="303" r:id="rId24"/>
    <p:sldId id="337" r:id="rId25"/>
    <p:sldId id="304" r:id="rId26"/>
    <p:sldId id="306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26"/>
    <p:restoredTop sz="94682"/>
  </p:normalViewPr>
  <p:slideViewPr>
    <p:cSldViewPr snapToGrid="0" snapToObjects="1">
      <p:cViewPr>
        <p:scale>
          <a:sx n="76" d="100"/>
          <a:sy n="76" d="100"/>
        </p:scale>
        <p:origin x="1888" y="8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7EAC5-8408-0C43-AB39-DDB88E48C1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C2FC6F-BB5C-0A48-A8A0-D6FD941183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7639F2-B6FF-9E42-9A5B-4D6C301AA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B814-64FE-A046-86EF-08998BAE6296}" type="datetimeFigureOut">
              <a:rPr lang="en-US" smtClean="0"/>
              <a:t>9/7/22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60FD46-BC7C-2540-A352-8B235E7C8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C06FCC-A17E-2F4B-9816-171EF87C1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9767F-F7F8-0444-8FF0-8E88AC8D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29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F7B64-C7B8-5348-85F3-645861743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AB75B7-DB58-7844-86B3-23F0FBA140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44E74D-ABFD-9546-9FF5-9E87A8D2A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B814-64FE-A046-86EF-08998BAE6296}" type="datetimeFigureOut">
              <a:rPr lang="en-US" smtClean="0"/>
              <a:t>9/7/22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021D09-8997-0145-A869-084126E8B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AEDBB6-BAEF-5246-B40E-D650F33D7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9767F-F7F8-0444-8FF0-8E88AC8D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645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313836-E09C-8A45-B943-CED54C1248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5C2D9A-B163-3744-9195-6B9DA44D31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803F41-9424-2F44-9DA5-3494AA52B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B814-64FE-A046-86EF-08998BAE6296}" type="datetimeFigureOut">
              <a:rPr lang="en-US" smtClean="0"/>
              <a:t>9/7/22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44259C-07E5-104E-A20C-4F7767DBD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F06BD5-2A9C-2A4B-8707-1A8D4AB1D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9767F-F7F8-0444-8FF0-8E88AC8D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997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28771-0FCB-1849-97C5-15DEF9166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7ACCB-6D65-444B-90BF-E52B5E1EA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3A67CE-7845-124E-8006-FDE39738D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B814-64FE-A046-86EF-08998BAE6296}" type="datetimeFigureOut">
              <a:rPr lang="en-US" smtClean="0"/>
              <a:t>9/7/22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BCF6F0-F3EC-0740-8E59-8E07B86CA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C5EE6-B37C-A14F-9F8D-626A1A6B9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9767F-F7F8-0444-8FF0-8E88AC8D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212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254AE-1DF0-0A45-A49E-054838A28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D6473B-B4CD-F146-8D7B-136AC5CC4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4FAE9E-3458-2249-A417-D16310E11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B814-64FE-A046-86EF-08998BAE6296}" type="datetimeFigureOut">
              <a:rPr lang="en-US" smtClean="0"/>
              <a:t>9/7/22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896904-C1CA-B845-9A35-0C669BD41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56D05C-2B9E-7540-B264-B6CA1BC18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9767F-F7F8-0444-8FF0-8E88AC8D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019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07C57-90BD-3241-814F-BB89C538F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E7678-2512-5641-AAD6-87CA9EAC79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DB9819-4193-9A4B-B2CA-1DC70FD8C7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CD32BF-9CE8-E845-A024-E84DFEE43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B814-64FE-A046-86EF-08998BAE6296}" type="datetimeFigureOut">
              <a:rPr lang="en-US" smtClean="0"/>
              <a:t>9/7/22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F5A64C-77F1-B348-921B-3C7672BD9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E322C7-413E-A747-B152-9B86ACA0A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9767F-F7F8-0444-8FF0-8E88AC8D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232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3E9EC-4BEF-7943-B721-5A64C2F76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EF98B3-8552-CB40-A76E-CF7B590B87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017982-ABA9-ED49-9BDE-FD5F3AD78B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A983A5-59AA-3D46-A493-E19EC5D8FC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3E1B4F-A726-1943-9A11-A6AB19F609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64D71D-9D68-0042-95F4-00A97F3BE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B814-64FE-A046-86EF-08998BAE6296}" type="datetimeFigureOut">
              <a:rPr lang="en-US" smtClean="0"/>
              <a:t>9/7/22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663355-33F6-4E49-BECA-36338EAE6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B71BAE-3E2E-7A41-B67B-8360766A3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9767F-F7F8-0444-8FF0-8E88AC8D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326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BCA99-3127-D041-8B28-9BB8EAA9D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2A1FC8-A284-574E-8B44-F8FCBD439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B814-64FE-A046-86EF-08998BAE6296}" type="datetimeFigureOut">
              <a:rPr lang="en-US" smtClean="0"/>
              <a:t>9/7/22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5A7701-E120-C546-B253-E793ACE95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7C63F5-7D25-B14B-9F02-39518AB4B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9767F-F7F8-0444-8FF0-8E88AC8D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7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2FA9B1-EF5E-744E-BA01-D757DF7B1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B814-64FE-A046-86EF-08998BAE6296}" type="datetimeFigureOut">
              <a:rPr lang="en-US" smtClean="0"/>
              <a:t>9/7/22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567D91-975F-7C4C-9155-B4ECCC6A0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61B2B3-E388-4644-9D61-330A5CEF1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9767F-F7F8-0444-8FF0-8E88AC8D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356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FDCD4-5E72-E145-9D54-3E9A77B96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30BAA-5BAA-C744-A4B4-6AE5693CA6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68FF3E-91C8-FC4A-9F2B-4DC79F6406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C90D91-29EC-EF47-A7AF-62E4EE3B0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B814-64FE-A046-86EF-08998BAE6296}" type="datetimeFigureOut">
              <a:rPr lang="en-US" smtClean="0"/>
              <a:t>9/7/22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DEB4AA-A905-BA49-AD8A-4CA03B06A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AF4BAF-2D8E-2344-BA91-FCE41297D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9767F-F7F8-0444-8FF0-8E88AC8D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738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8BA47-DE99-164D-B67E-8812CABF9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7B0BA5-9A7E-834F-92BD-D9376C9BF2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D58FB2-5936-644B-A189-5D66795A5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C76BAB-FFAA-B14A-9889-2DAE14234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B814-64FE-A046-86EF-08998BAE6296}" type="datetimeFigureOut">
              <a:rPr lang="en-US" smtClean="0"/>
              <a:t>9/7/22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D1C1E7-38A2-1A4E-B910-287FF6291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B9FCC8-8F6E-3B4A-ADD7-73B94A355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9767F-F7F8-0444-8FF0-8E88AC8D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069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EA524F-5BC8-F049-914A-A2995F1DE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961C70-C5C8-5248-B978-45E99089D2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04A288-F7FC-0840-AD58-2BD8253A80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0BB814-64FE-A046-86EF-08998BAE6296}" type="datetimeFigureOut">
              <a:rPr lang="en-US" smtClean="0"/>
              <a:t>9/7/22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80ADD0-8084-3D4D-B4F5-A2C2941F4D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5ED72A-71AB-744A-AB70-74F9513FCD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89767F-F7F8-0444-8FF0-8E88AC8D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676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A1ED929-7714-C90A-925A-74B7774D7E15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30224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num>
                              <m:den>
                                <m:r>
                                  <a:rPr lang="en-US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𝑉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…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num>
                              <m:den>
                                <m:r>
                                  <a:rPr lang="en-US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…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𝑉</m:t>
                                </m:r>
                              </m:num>
                              <m:den>
                                <m:r>
                                  <a:rPr lang="en-US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𝑉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…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𝑉</m:t>
                                </m:r>
                              </m:num>
                              <m:den>
                                <m:r>
                                  <a:rPr lang="en-US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…</a:t>
                </a: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A1ED929-7714-C90A-925A-74B7774D7E15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3022494"/>
              </a:xfrm>
              <a:prstGeom prst="rect">
                <a:avLst/>
              </a:prstGeom>
              <a:blipFill>
                <a:blip r:embed="rId2"/>
                <a:stretch>
                  <a:fillRect b="-4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52378156-39DA-9856-959A-91945368316E}"/>
              </a:ext>
            </a:extLst>
          </p:cNvPr>
          <p:cNvSpPr txBox="1"/>
          <p:nvPr/>
        </p:nvSpPr>
        <p:spPr>
          <a:xfrm>
            <a:off x="0" y="0"/>
            <a:ext cx="11922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The “no-brainers” (we’ll figure out the values of these in a few minutes)</a:t>
            </a:r>
          </a:p>
        </p:txBody>
      </p:sp>
    </p:spTree>
    <p:extLst>
      <p:ext uri="{BB962C8B-B14F-4D97-AF65-F5344CB8AC3E}">
        <p14:creationId xmlns:p14="http://schemas.microsoft.com/office/powerpoint/2010/main" val="10690322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85B6FF27-9AE9-0B41-8BEE-C1D4F183A8A2}"/>
              </a:ext>
            </a:extLst>
          </p:cNvPr>
          <p:cNvSpPr txBox="1"/>
          <p:nvPr/>
        </p:nvSpPr>
        <p:spPr>
          <a:xfrm>
            <a:off x="0" y="23449"/>
            <a:ext cx="11898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Isochores</a:t>
            </a:r>
            <a:r>
              <a:rPr lang="en-US" sz="2400" b="1" dirty="0"/>
              <a:t> of </a:t>
            </a:r>
            <a:r>
              <a:rPr lang="en-US" sz="2400" b="1" dirty="0" err="1"/>
              <a:t>Vgrid</a:t>
            </a:r>
            <a:endParaRPr lang="en-US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A072F4-5763-40F3-8489-89BBB552BD14}"/>
              </a:ext>
            </a:extLst>
          </p:cNvPr>
          <p:cNvSpPr txBox="1"/>
          <p:nvPr/>
        </p:nvSpPr>
        <p:spPr>
          <a:xfrm>
            <a:off x="5382922" y="744444"/>
            <a:ext cx="6707285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Elements of </a:t>
            </a:r>
            <a:r>
              <a:rPr lang="en-US" sz="2400" dirty="0" err="1"/>
              <a:t>Vgrid</a:t>
            </a:r>
            <a:r>
              <a:rPr lang="en-US" sz="2400" dirty="0"/>
              <a:t> that have different temperature indices all have the same volume: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400" dirty="0" err="1">
                <a:solidFill>
                  <a:srgbClr val="FF0000"/>
                </a:solidFill>
              </a:rPr>
              <a:t>Vgrid</a:t>
            </a:r>
            <a:r>
              <a:rPr lang="en-US" sz="2400" dirty="0">
                <a:solidFill>
                  <a:srgbClr val="FF0000"/>
                </a:solidFill>
              </a:rPr>
              <a:t>[0,0] = 1 Liter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400" dirty="0" err="1">
                <a:solidFill>
                  <a:srgbClr val="FF0000"/>
                </a:solidFill>
              </a:rPr>
              <a:t>Vgrid</a:t>
            </a:r>
            <a:r>
              <a:rPr lang="en-US" sz="2400" dirty="0">
                <a:solidFill>
                  <a:srgbClr val="FF0000"/>
                </a:solidFill>
              </a:rPr>
              <a:t>[1,0] = 1 Liter (etc.)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All the elements of </a:t>
            </a:r>
            <a:r>
              <a:rPr lang="en-US" sz="2400" dirty="0" err="1"/>
              <a:t>Vgrid</a:t>
            </a:r>
            <a:r>
              <a:rPr lang="en-US" sz="2400" dirty="0"/>
              <a:t> belonging to a certain volume index is a (very boring) </a:t>
            </a:r>
            <a:r>
              <a:rPr lang="en-US" sz="2400" b="1" dirty="0"/>
              <a:t>array</a:t>
            </a:r>
            <a:r>
              <a:rPr lang="en-US" sz="2400" dirty="0"/>
              <a:t>: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400" dirty="0" err="1">
                <a:solidFill>
                  <a:srgbClr val="FF0000"/>
                </a:solidFill>
              </a:rPr>
              <a:t>Vgrid</a:t>
            </a:r>
            <a:r>
              <a:rPr lang="en-US" sz="2400" dirty="0">
                <a:solidFill>
                  <a:srgbClr val="FF0000"/>
                </a:solidFill>
              </a:rPr>
              <a:t>[:,0] = 1, 1, …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8B1353E-3516-C184-5626-D57371904CFB}"/>
              </a:ext>
            </a:extLst>
          </p:cNvPr>
          <p:cNvGrpSpPr/>
          <p:nvPr/>
        </p:nvGrpSpPr>
        <p:grpSpPr>
          <a:xfrm>
            <a:off x="744092" y="726262"/>
            <a:ext cx="4348514" cy="4035458"/>
            <a:chOff x="3715892" y="1160816"/>
            <a:chExt cx="4348514" cy="4035458"/>
          </a:xfrm>
        </p:grpSpPr>
        <p:pic>
          <p:nvPicPr>
            <p:cNvPr id="13" name="Picture 2">
              <a:extLst>
                <a:ext uri="{FF2B5EF4-FFF2-40B4-BE49-F238E27FC236}">
                  <a16:creationId xmlns:a16="http://schemas.microsoft.com/office/drawing/2014/main" id="{42C31567-15DF-33FE-B1A7-DCBBB0AAABE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281" t="16315" r="12193" b="6316"/>
            <a:stretch/>
          </p:blipFill>
          <p:spPr bwMode="auto">
            <a:xfrm>
              <a:off x="3715892" y="1345482"/>
              <a:ext cx="4348514" cy="38507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C7615BD-5919-8AA5-607E-44B6D399E4A7}"/>
                </a:ext>
              </a:extLst>
            </p:cNvPr>
            <p:cNvGrpSpPr/>
            <p:nvPr/>
          </p:nvGrpSpPr>
          <p:grpSpPr>
            <a:xfrm>
              <a:off x="4264189" y="1160816"/>
              <a:ext cx="2942727" cy="3416531"/>
              <a:chOff x="1129102" y="1044702"/>
              <a:chExt cx="2942727" cy="341653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Rectangle 14">
                    <a:extLst>
                      <a:ext uri="{FF2B5EF4-FFF2-40B4-BE49-F238E27FC236}">
                        <a16:creationId xmlns:a16="http://schemas.microsoft.com/office/drawing/2014/main" id="{C554D08B-3AB4-8CF0-7B2E-3C807287537F}"/>
                      </a:ext>
                    </a:extLst>
                  </p:cNvPr>
                  <p:cNvSpPr/>
                  <p:nvPr/>
                </p:nvSpPr>
                <p:spPr>
                  <a:xfrm>
                    <a:off x="2773906" y="1044702"/>
                    <a:ext cx="958917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𝑽</m:t>
                          </m:r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𝑻</m:t>
                          </m:r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𝑽</m:t>
                          </m:r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5" name="Rectangle 14">
                    <a:extLst>
                      <a:ext uri="{FF2B5EF4-FFF2-40B4-BE49-F238E27FC236}">
                        <a16:creationId xmlns:a16="http://schemas.microsoft.com/office/drawing/2014/main" id="{C554D08B-3AB4-8CF0-7B2E-3C807287537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73906" y="1044702"/>
                    <a:ext cx="958917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1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D71FBA8D-EA8A-5A17-34F4-A6E9762B50C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960913" y="3288822"/>
                <a:ext cx="1110916" cy="1172411"/>
              </a:xfrm>
              <a:prstGeom prst="straightConnector1">
                <a:avLst/>
              </a:prstGeom>
              <a:ln w="635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E40AE778-6266-62BB-AA42-5889C9A02E8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129102" y="3782118"/>
                <a:ext cx="1685107" cy="576847"/>
              </a:xfrm>
              <a:prstGeom prst="straightConnector1">
                <a:avLst/>
              </a:prstGeom>
              <a:ln w="635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E519AC8-5EAF-ED13-CDB2-B7897D6BF0F8}"/>
              </a:ext>
            </a:extLst>
          </p:cNvPr>
          <p:cNvCxnSpPr>
            <a:cxnSpLocks/>
          </p:cNvCxnSpPr>
          <p:nvPr/>
        </p:nvCxnSpPr>
        <p:spPr>
          <a:xfrm flipH="1">
            <a:off x="4162926" y="5797761"/>
            <a:ext cx="1219996" cy="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C55B169-8930-53A3-5DD9-8F1F9358D15D}"/>
              </a:ext>
            </a:extLst>
          </p:cNvPr>
          <p:cNvSpPr txBox="1"/>
          <p:nvPr/>
        </p:nvSpPr>
        <p:spPr>
          <a:xfrm>
            <a:off x="5569881" y="5454450"/>
            <a:ext cx="652032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Here’s how you’d create such an array. Notice that it has 51 elements, all the same number (1 Liter)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2E61806-4D04-9EAC-38FA-BE5D40DBB3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41" y="5292601"/>
            <a:ext cx="4070487" cy="1308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6139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A1ED929-7714-C90A-925A-74B7774D7E15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>
              <a:xfrm>
                <a:off x="1734611" y="1111305"/>
                <a:ext cx="10515600" cy="4570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b="0" i="1" dirty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dirty="0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 dirty="0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num>
                              <m:den>
                                <m:r>
                                  <a:rPr lang="en-US" i="1" dirty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𝑉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b="0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0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num>
                              <m:den>
                                <m:r>
                                  <a:rPr lang="en-US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b="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sub>
                    </m:sSub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1</a:t>
                </a:r>
              </a:p>
              <a:p>
                <a:pPr marL="0" indent="0">
                  <a:buNone/>
                </a:pPr>
                <a:endParaRPr lang="en-US" i="1" dirty="0">
                  <a:solidFill>
                    <a:schemeClr val="accent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solidFill>
                    <a:schemeClr val="accent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solidFill>
                    <a:schemeClr val="accent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 dirty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 dirty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𝑉</m:t>
                                </m:r>
                              </m:num>
                              <m:den>
                                <m:r>
                                  <a:rPr lang="en-US" i="1" dirty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i="1" dirty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𝑉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1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b="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𝑉</m:t>
                                </m:r>
                              </m:num>
                              <m:den>
                                <m:r>
                                  <a:rPr lang="en-US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sub>
                    </m:sSub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0</a:t>
                </a:r>
                <a:endParaRPr lang="en-US" dirty="0"/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A1ED929-7714-C90A-925A-74B7774D7E15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34611" y="1111305"/>
                <a:ext cx="10515600" cy="45706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52378156-39DA-9856-959A-91945368316E}"/>
              </a:ext>
            </a:extLst>
          </p:cNvPr>
          <p:cNvSpPr txBox="1"/>
          <p:nvPr/>
        </p:nvSpPr>
        <p:spPr>
          <a:xfrm>
            <a:off x="0" y="0"/>
            <a:ext cx="11922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Back to the “no-brainers”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42CCAAE-FF60-7506-3E7B-4800458E67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4445" y="71194"/>
            <a:ext cx="3683109" cy="289521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F50162E-9452-830E-41E9-ECC0CDFBB7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81" t="16315" r="12193" b="6316"/>
          <a:stretch/>
        </p:blipFill>
        <p:spPr bwMode="auto">
          <a:xfrm>
            <a:off x="4630211" y="3616045"/>
            <a:ext cx="2931576" cy="2596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350E1E4-AC2F-1B9A-6C4C-4C7F4DC7175F}"/>
              </a:ext>
            </a:extLst>
          </p:cNvPr>
          <p:cNvCxnSpPr>
            <a:cxnSpLocks/>
          </p:cNvCxnSpPr>
          <p:nvPr/>
        </p:nvCxnSpPr>
        <p:spPr>
          <a:xfrm flipV="1">
            <a:off x="5552254" y="2291316"/>
            <a:ext cx="2050025" cy="216743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C334BE6-B99C-6CEF-5E4A-A5D5609A10F9}"/>
              </a:ext>
            </a:extLst>
          </p:cNvPr>
          <p:cNvCxnSpPr>
            <a:cxnSpLocks/>
          </p:cNvCxnSpPr>
          <p:nvPr/>
        </p:nvCxnSpPr>
        <p:spPr>
          <a:xfrm flipH="1" flipV="1">
            <a:off x="5091379" y="1942186"/>
            <a:ext cx="457217" cy="464817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D40F029-A3D3-D4D3-D5BF-C65F525285BE}"/>
              </a:ext>
            </a:extLst>
          </p:cNvPr>
          <p:cNvCxnSpPr>
            <a:cxnSpLocks/>
          </p:cNvCxnSpPr>
          <p:nvPr/>
        </p:nvCxnSpPr>
        <p:spPr>
          <a:xfrm flipV="1">
            <a:off x="6236180" y="5113468"/>
            <a:ext cx="695331" cy="710728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C8961D0-42D7-42AA-8C31-59847DF955CA}"/>
              </a:ext>
            </a:extLst>
          </p:cNvPr>
          <p:cNvCxnSpPr>
            <a:cxnSpLocks/>
          </p:cNvCxnSpPr>
          <p:nvPr/>
        </p:nvCxnSpPr>
        <p:spPr>
          <a:xfrm flipH="1" flipV="1">
            <a:off x="4898936" y="5399558"/>
            <a:ext cx="1337244" cy="424638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68339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9CDBA09-35B1-0741-8647-31209C5FF939}"/>
                  </a:ext>
                </a:extLst>
              </p:cNvPr>
              <p:cNvSpPr txBox="1"/>
              <p:nvPr/>
            </p:nvSpPr>
            <p:spPr>
              <a:xfrm>
                <a:off x="134912" y="213950"/>
                <a:ext cx="1189859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Isotherms of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b="1" dirty="0"/>
                  <a:t> (“Boyle isotherms”)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9CDBA09-35B1-0741-8647-31209C5FF9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912" y="213950"/>
                <a:ext cx="11898592" cy="461665"/>
              </a:xfrm>
              <a:prstGeom prst="rect">
                <a:avLst/>
              </a:prstGeom>
              <a:blipFill>
                <a:blip r:embed="rId2"/>
                <a:stretch>
                  <a:fillRect l="-853" t="-7895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9C9C3551-E4B8-7189-C78A-F43BC4A032D0}"/>
              </a:ext>
            </a:extLst>
          </p:cNvPr>
          <p:cNvGrpSpPr/>
          <p:nvPr/>
        </p:nvGrpSpPr>
        <p:grpSpPr>
          <a:xfrm>
            <a:off x="969023" y="671606"/>
            <a:ext cx="7447572" cy="5781010"/>
            <a:chOff x="969023" y="671606"/>
            <a:chExt cx="7447572" cy="5781010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2A5BF619-65B2-5249-9E4B-EA43D8326D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9023" y="1088136"/>
              <a:ext cx="7147673" cy="5364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07CB1DA5-5655-5B4A-90E7-D56D95CF8D27}"/>
                </a:ext>
              </a:extLst>
            </p:cNvPr>
            <p:cNvGrpSpPr/>
            <p:nvPr/>
          </p:nvGrpSpPr>
          <p:grpSpPr>
            <a:xfrm>
              <a:off x="5242560" y="1919950"/>
              <a:ext cx="1680754" cy="3676178"/>
              <a:chOff x="5242560" y="1919950"/>
              <a:chExt cx="1680754" cy="3676178"/>
            </a:xfrm>
          </p:grpSpPr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D31C0D51-F48E-5146-A64A-DE84E52E99BB}"/>
                  </a:ext>
                </a:extLst>
              </p:cNvPr>
              <p:cNvCxnSpPr/>
              <p:nvPr/>
            </p:nvCxnSpPr>
            <p:spPr>
              <a:xfrm flipV="1">
                <a:off x="5242560" y="3060192"/>
                <a:ext cx="0" cy="2535936"/>
              </a:xfrm>
              <a:prstGeom prst="line">
                <a:avLst/>
              </a:prstGeom>
              <a:ln w="63500">
                <a:solidFill>
                  <a:srgbClr val="FF0000">
                    <a:alpha val="43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42E68881-69E6-D043-8FA6-B3C4B64982C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242561" y="4455886"/>
                <a:ext cx="1550125" cy="1140242"/>
              </a:xfrm>
              <a:prstGeom prst="line">
                <a:avLst/>
              </a:prstGeom>
              <a:ln w="63500">
                <a:solidFill>
                  <a:srgbClr val="FF0000">
                    <a:alpha val="43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AE22016C-8220-5A4D-8D86-262223A8310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242562" y="1919950"/>
                <a:ext cx="1680752" cy="1140242"/>
              </a:xfrm>
              <a:prstGeom prst="line">
                <a:avLst/>
              </a:prstGeom>
              <a:ln w="63500">
                <a:solidFill>
                  <a:srgbClr val="FF0000">
                    <a:alpha val="43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04131585-9D9D-0A4E-81E2-115DCC30D7D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792686" y="1919950"/>
                <a:ext cx="130628" cy="2535936"/>
              </a:xfrm>
              <a:prstGeom prst="line">
                <a:avLst/>
              </a:prstGeom>
              <a:ln w="63500">
                <a:solidFill>
                  <a:srgbClr val="FF0000">
                    <a:alpha val="43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3" name="Curved Left Arrow 62">
              <a:extLst>
                <a:ext uri="{FF2B5EF4-FFF2-40B4-BE49-F238E27FC236}">
                  <a16:creationId xmlns:a16="http://schemas.microsoft.com/office/drawing/2014/main" id="{B06C39F6-5D2B-2045-9090-9D9B6BEB509D}"/>
                </a:ext>
              </a:extLst>
            </p:cNvPr>
            <p:cNvSpPr/>
            <p:nvPr/>
          </p:nvSpPr>
          <p:spPr>
            <a:xfrm rot="16463792">
              <a:off x="5566192" y="-810760"/>
              <a:ext cx="1368037" cy="4332769"/>
            </a:xfrm>
            <a:prstGeom prst="curved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F1EB79B7-1282-4F43-8A90-93BE569C889F}"/>
                </a:ext>
              </a:extLst>
            </p:cNvPr>
            <p:cNvGrpSpPr/>
            <p:nvPr/>
          </p:nvGrpSpPr>
          <p:grpSpPr>
            <a:xfrm>
              <a:off x="2594112" y="1767840"/>
              <a:ext cx="1639263" cy="3258167"/>
              <a:chOff x="5153423" y="2337961"/>
              <a:chExt cx="1639263" cy="3258167"/>
            </a:xfrm>
          </p:grpSpPr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C7BC71F1-B0B1-7F4A-A2A3-4E0E5A862A6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153423" y="3191401"/>
                <a:ext cx="89137" cy="2404727"/>
              </a:xfrm>
              <a:prstGeom prst="line">
                <a:avLst/>
              </a:prstGeom>
              <a:ln w="63500">
                <a:solidFill>
                  <a:schemeClr val="accent1">
                    <a:alpha val="43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60747DA4-F96F-B14D-B846-3E269FB4B4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242562" y="5258031"/>
                <a:ext cx="484952" cy="338097"/>
              </a:xfrm>
              <a:prstGeom prst="line">
                <a:avLst/>
              </a:prstGeom>
              <a:ln w="63500">
                <a:solidFill>
                  <a:schemeClr val="accent1">
                    <a:alpha val="43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A9D700BF-DF56-384F-9E50-A58B7329523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153423" y="2337961"/>
                <a:ext cx="1639263" cy="853440"/>
              </a:xfrm>
              <a:prstGeom prst="line">
                <a:avLst/>
              </a:prstGeom>
              <a:ln w="63500">
                <a:solidFill>
                  <a:schemeClr val="accent1">
                    <a:alpha val="43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BE6430E0-01D2-3142-974F-52D283126A8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792685" y="2337962"/>
                <a:ext cx="1" cy="1941274"/>
              </a:xfrm>
              <a:prstGeom prst="line">
                <a:avLst/>
              </a:prstGeom>
              <a:ln w="63500">
                <a:solidFill>
                  <a:schemeClr val="accent1">
                    <a:alpha val="43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456152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9CDBA09-35B1-0741-8647-31209C5FF939}"/>
                  </a:ext>
                </a:extLst>
              </p:cNvPr>
              <p:cNvSpPr txBox="1"/>
              <p:nvPr/>
            </p:nvSpPr>
            <p:spPr>
              <a:xfrm>
                <a:off x="134912" y="213950"/>
                <a:ext cx="1189859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Isotherms of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b="1" dirty="0"/>
                  <a:t> (“Boyle isotherms”)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9CDBA09-35B1-0741-8647-31209C5FF9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912" y="213950"/>
                <a:ext cx="11898592" cy="461665"/>
              </a:xfrm>
              <a:prstGeom prst="rect">
                <a:avLst/>
              </a:prstGeom>
              <a:blipFill>
                <a:blip r:embed="rId2"/>
                <a:stretch>
                  <a:fillRect l="-853" t="-7895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2A5BF619-65B2-5249-9E4B-EA43D8326D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023" y="1088136"/>
            <a:ext cx="7147673" cy="5364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07CB1DA5-5655-5B4A-90E7-D56D95CF8D27}"/>
              </a:ext>
            </a:extLst>
          </p:cNvPr>
          <p:cNvGrpSpPr/>
          <p:nvPr/>
        </p:nvGrpSpPr>
        <p:grpSpPr>
          <a:xfrm>
            <a:off x="5242560" y="1919950"/>
            <a:ext cx="1680754" cy="3676178"/>
            <a:chOff x="5242560" y="1919950"/>
            <a:chExt cx="1680754" cy="3676178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31C0D51-F48E-5146-A64A-DE84E52E99BB}"/>
                </a:ext>
              </a:extLst>
            </p:cNvPr>
            <p:cNvCxnSpPr/>
            <p:nvPr/>
          </p:nvCxnSpPr>
          <p:spPr>
            <a:xfrm flipV="1">
              <a:off x="5242560" y="3060192"/>
              <a:ext cx="0" cy="2535936"/>
            </a:xfrm>
            <a:prstGeom prst="line">
              <a:avLst/>
            </a:prstGeom>
            <a:ln w="63500">
              <a:solidFill>
                <a:srgbClr val="FF0000">
                  <a:alpha val="43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42E68881-69E6-D043-8FA6-B3C4B64982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42561" y="4455886"/>
              <a:ext cx="1550125" cy="1140242"/>
            </a:xfrm>
            <a:prstGeom prst="line">
              <a:avLst/>
            </a:prstGeom>
            <a:ln w="63500">
              <a:solidFill>
                <a:srgbClr val="FF0000">
                  <a:alpha val="43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AE22016C-8220-5A4D-8D86-262223A8310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42562" y="1919950"/>
              <a:ext cx="1680752" cy="1140242"/>
            </a:xfrm>
            <a:prstGeom prst="line">
              <a:avLst/>
            </a:prstGeom>
            <a:ln w="63500">
              <a:solidFill>
                <a:srgbClr val="FF0000">
                  <a:alpha val="43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04131585-9D9D-0A4E-81E2-115DCC30D7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92686" y="1919950"/>
              <a:ext cx="130628" cy="2535936"/>
            </a:xfrm>
            <a:prstGeom prst="line">
              <a:avLst/>
            </a:prstGeom>
            <a:ln w="63500">
              <a:solidFill>
                <a:srgbClr val="FF0000">
                  <a:alpha val="43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1EB79B7-1282-4F43-8A90-93BE569C889F}"/>
              </a:ext>
            </a:extLst>
          </p:cNvPr>
          <p:cNvGrpSpPr/>
          <p:nvPr/>
        </p:nvGrpSpPr>
        <p:grpSpPr>
          <a:xfrm>
            <a:off x="2594112" y="1767840"/>
            <a:ext cx="1639263" cy="3258167"/>
            <a:chOff x="5153423" y="2337961"/>
            <a:chExt cx="1639263" cy="325816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7BC71F1-B0B1-7F4A-A2A3-4E0E5A862A6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153423" y="3191401"/>
              <a:ext cx="89137" cy="2404727"/>
            </a:xfrm>
            <a:prstGeom prst="line">
              <a:avLst/>
            </a:prstGeom>
            <a:ln w="63500">
              <a:solidFill>
                <a:schemeClr val="accent1">
                  <a:alpha val="4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60747DA4-F96F-B14D-B846-3E269FB4B4A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42562" y="5258031"/>
              <a:ext cx="484952" cy="338097"/>
            </a:xfrm>
            <a:prstGeom prst="line">
              <a:avLst/>
            </a:prstGeom>
            <a:ln w="63500">
              <a:solidFill>
                <a:schemeClr val="accent1">
                  <a:alpha val="4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9D700BF-DF56-384F-9E50-A58B7329523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53423" y="2337961"/>
              <a:ext cx="1639263" cy="853440"/>
            </a:xfrm>
            <a:prstGeom prst="line">
              <a:avLst/>
            </a:prstGeom>
            <a:ln w="63500">
              <a:solidFill>
                <a:schemeClr val="accent1">
                  <a:alpha val="4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E6430E0-01D2-3142-974F-52D283126A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92685" y="2337962"/>
              <a:ext cx="1" cy="1941274"/>
            </a:xfrm>
            <a:prstGeom prst="line">
              <a:avLst/>
            </a:prstGeom>
            <a:ln w="63500">
              <a:solidFill>
                <a:schemeClr val="accent1">
                  <a:alpha val="4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05541463-4894-79EB-ADBB-BA6741D885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2501" y="2354792"/>
            <a:ext cx="3751259" cy="1203234"/>
          </a:xfrm>
          <a:prstGeom prst="rect">
            <a:avLst/>
          </a:prstGeom>
        </p:spPr>
      </p:pic>
      <p:sp>
        <p:nvSpPr>
          <p:cNvPr id="3" name="Curved Left Arrow 2">
            <a:extLst>
              <a:ext uri="{FF2B5EF4-FFF2-40B4-BE49-F238E27FC236}">
                <a16:creationId xmlns:a16="http://schemas.microsoft.com/office/drawing/2014/main" id="{17623CB1-8A3D-CA59-EC2B-B4FBE845D019}"/>
              </a:ext>
            </a:extLst>
          </p:cNvPr>
          <p:cNvSpPr/>
          <p:nvPr/>
        </p:nvSpPr>
        <p:spPr>
          <a:xfrm rot="16463792">
            <a:off x="5566192" y="-810760"/>
            <a:ext cx="1368037" cy="4332769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80489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9CDBA09-35B1-0741-8647-31209C5FF939}"/>
                  </a:ext>
                </a:extLst>
              </p:cNvPr>
              <p:cNvSpPr txBox="1"/>
              <p:nvPr/>
            </p:nvSpPr>
            <p:spPr>
              <a:xfrm>
                <a:off x="134912" y="213950"/>
                <a:ext cx="1189859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Isotherms of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b="1" dirty="0"/>
                  <a:t> (“Boyle isotherms”)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9CDBA09-35B1-0741-8647-31209C5FF9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912" y="213950"/>
                <a:ext cx="11898592" cy="461665"/>
              </a:xfrm>
              <a:prstGeom prst="rect">
                <a:avLst/>
              </a:prstGeom>
              <a:blipFill>
                <a:blip r:embed="rId2"/>
                <a:stretch>
                  <a:fillRect l="-853" t="-7895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2A5BF619-65B2-5249-9E4B-EA43D8326D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023" y="1088136"/>
            <a:ext cx="7147673" cy="5364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07CB1DA5-5655-5B4A-90E7-D56D95CF8D27}"/>
              </a:ext>
            </a:extLst>
          </p:cNvPr>
          <p:cNvGrpSpPr/>
          <p:nvPr/>
        </p:nvGrpSpPr>
        <p:grpSpPr>
          <a:xfrm>
            <a:off x="5242560" y="1919950"/>
            <a:ext cx="1680754" cy="3676178"/>
            <a:chOff x="5242560" y="1919950"/>
            <a:chExt cx="1680754" cy="3676178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31C0D51-F48E-5146-A64A-DE84E52E99BB}"/>
                </a:ext>
              </a:extLst>
            </p:cNvPr>
            <p:cNvCxnSpPr/>
            <p:nvPr/>
          </p:nvCxnSpPr>
          <p:spPr>
            <a:xfrm flipV="1">
              <a:off x="5242560" y="3060192"/>
              <a:ext cx="0" cy="2535936"/>
            </a:xfrm>
            <a:prstGeom prst="line">
              <a:avLst/>
            </a:prstGeom>
            <a:ln w="63500">
              <a:solidFill>
                <a:srgbClr val="FF0000">
                  <a:alpha val="43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42E68881-69E6-D043-8FA6-B3C4B64982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42561" y="4455886"/>
              <a:ext cx="1550125" cy="1140242"/>
            </a:xfrm>
            <a:prstGeom prst="line">
              <a:avLst/>
            </a:prstGeom>
            <a:ln w="63500">
              <a:solidFill>
                <a:srgbClr val="FF0000">
                  <a:alpha val="43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AE22016C-8220-5A4D-8D86-262223A8310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42562" y="1919950"/>
              <a:ext cx="1680752" cy="1140242"/>
            </a:xfrm>
            <a:prstGeom prst="line">
              <a:avLst/>
            </a:prstGeom>
            <a:ln w="63500">
              <a:solidFill>
                <a:srgbClr val="FF0000">
                  <a:alpha val="43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04131585-9D9D-0A4E-81E2-115DCC30D7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92686" y="1919950"/>
              <a:ext cx="130628" cy="2535936"/>
            </a:xfrm>
            <a:prstGeom prst="line">
              <a:avLst/>
            </a:prstGeom>
            <a:ln w="63500">
              <a:solidFill>
                <a:srgbClr val="FF0000">
                  <a:alpha val="43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1EB79B7-1282-4F43-8A90-93BE569C889F}"/>
              </a:ext>
            </a:extLst>
          </p:cNvPr>
          <p:cNvGrpSpPr/>
          <p:nvPr/>
        </p:nvGrpSpPr>
        <p:grpSpPr>
          <a:xfrm>
            <a:off x="2594112" y="1767840"/>
            <a:ext cx="1639263" cy="3258167"/>
            <a:chOff x="5153423" y="2337961"/>
            <a:chExt cx="1639263" cy="325816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7BC71F1-B0B1-7F4A-A2A3-4E0E5A862A6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153423" y="3191401"/>
              <a:ext cx="89137" cy="2404727"/>
            </a:xfrm>
            <a:prstGeom prst="line">
              <a:avLst/>
            </a:prstGeom>
            <a:ln w="63500">
              <a:solidFill>
                <a:schemeClr val="accent1">
                  <a:alpha val="4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60747DA4-F96F-B14D-B846-3E269FB4B4A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42562" y="5258031"/>
              <a:ext cx="484952" cy="338097"/>
            </a:xfrm>
            <a:prstGeom prst="line">
              <a:avLst/>
            </a:prstGeom>
            <a:ln w="63500">
              <a:solidFill>
                <a:schemeClr val="accent1">
                  <a:alpha val="4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9D700BF-DF56-384F-9E50-A58B7329523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53423" y="2337961"/>
              <a:ext cx="1639263" cy="853440"/>
            </a:xfrm>
            <a:prstGeom prst="line">
              <a:avLst/>
            </a:prstGeom>
            <a:ln w="63500">
              <a:solidFill>
                <a:schemeClr val="accent1">
                  <a:alpha val="4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E6430E0-01D2-3142-974F-52D283126A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92685" y="2337962"/>
              <a:ext cx="1" cy="1941274"/>
            </a:xfrm>
            <a:prstGeom prst="line">
              <a:avLst/>
            </a:prstGeom>
            <a:ln w="63500">
              <a:solidFill>
                <a:schemeClr val="accent1">
                  <a:alpha val="4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Curved Left Arrow 2">
            <a:extLst>
              <a:ext uri="{FF2B5EF4-FFF2-40B4-BE49-F238E27FC236}">
                <a16:creationId xmlns:a16="http://schemas.microsoft.com/office/drawing/2014/main" id="{17623CB1-8A3D-CA59-EC2B-B4FBE845D019}"/>
              </a:ext>
            </a:extLst>
          </p:cNvPr>
          <p:cNvSpPr/>
          <p:nvPr/>
        </p:nvSpPr>
        <p:spPr>
          <a:xfrm rot="16463792">
            <a:off x="6945204" y="433713"/>
            <a:ext cx="1141490" cy="1811240"/>
          </a:xfrm>
          <a:prstGeom prst="curvedLeftArrow">
            <a:avLst/>
          </a:prstGeom>
          <a:solidFill>
            <a:srgbClr val="FF0000">
              <a:alpha val="3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06EF93-BD5E-DDFC-B3C7-4352628C1A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2501" y="2026312"/>
            <a:ext cx="4195793" cy="1276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8777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9CDBA09-35B1-0741-8647-31209C5FF939}"/>
                  </a:ext>
                </a:extLst>
              </p:cNvPr>
              <p:cNvSpPr txBox="1"/>
              <p:nvPr/>
            </p:nvSpPr>
            <p:spPr>
              <a:xfrm>
                <a:off x="134912" y="213950"/>
                <a:ext cx="1189859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Isotherms of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b="1" dirty="0"/>
                  <a:t> (“Boyle isotherms”)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9CDBA09-35B1-0741-8647-31209C5FF9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912" y="213950"/>
                <a:ext cx="11898592" cy="461665"/>
              </a:xfrm>
              <a:prstGeom prst="rect">
                <a:avLst/>
              </a:prstGeom>
              <a:blipFill>
                <a:blip r:embed="rId2"/>
                <a:stretch>
                  <a:fillRect l="-853" t="-7895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2A5BF619-65B2-5249-9E4B-EA43D8326D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023" y="1088136"/>
            <a:ext cx="7147673" cy="5364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07CB1DA5-5655-5B4A-90E7-D56D95CF8D27}"/>
              </a:ext>
            </a:extLst>
          </p:cNvPr>
          <p:cNvGrpSpPr/>
          <p:nvPr/>
        </p:nvGrpSpPr>
        <p:grpSpPr>
          <a:xfrm>
            <a:off x="5242560" y="1919950"/>
            <a:ext cx="1680754" cy="3676178"/>
            <a:chOff x="5242560" y="1919950"/>
            <a:chExt cx="1680754" cy="3676178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31C0D51-F48E-5146-A64A-DE84E52E99BB}"/>
                </a:ext>
              </a:extLst>
            </p:cNvPr>
            <p:cNvCxnSpPr/>
            <p:nvPr/>
          </p:nvCxnSpPr>
          <p:spPr>
            <a:xfrm flipV="1">
              <a:off x="5242560" y="3060192"/>
              <a:ext cx="0" cy="2535936"/>
            </a:xfrm>
            <a:prstGeom prst="line">
              <a:avLst/>
            </a:prstGeom>
            <a:ln w="63500">
              <a:solidFill>
                <a:srgbClr val="FF0000">
                  <a:alpha val="43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42E68881-69E6-D043-8FA6-B3C4B64982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42561" y="4455886"/>
              <a:ext cx="1550125" cy="1140242"/>
            </a:xfrm>
            <a:prstGeom prst="line">
              <a:avLst/>
            </a:prstGeom>
            <a:ln w="63500">
              <a:solidFill>
                <a:srgbClr val="FF0000">
                  <a:alpha val="43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AE22016C-8220-5A4D-8D86-262223A8310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42562" y="1919950"/>
              <a:ext cx="1680752" cy="1140242"/>
            </a:xfrm>
            <a:prstGeom prst="line">
              <a:avLst/>
            </a:prstGeom>
            <a:ln w="63500">
              <a:solidFill>
                <a:srgbClr val="FF0000">
                  <a:alpha val="43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04131585-9D9D-0A4E-81E2-115DCC30D7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92686" y="1919950"/>
              <a:ext cx="130628" cy="2535936"/>
            </a:xfrm>
            <a:prstGeom prst="line">
              <a:avLst/>
            </a:prstGeom>
            <a:ln w="63500">
              <a:solidFill>
                <a:srgbClr val="FF0000">
                  <a:alpha val="43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1EB79B7-1282-4F43-8A90-93BE569C889F}"/>
              </a:ext>
            </a:extLst>
          </p:cNvPr>
          <p:cNvGrpSpPr/>
          <p:nvPr/>
        </p:nvGrpSpPr>
        <p:grpSpPr>
          <a:xfrm>
            <a:off x="2594112" y="1767840"/>
            <a:ext cx="1639263" cy="3258167"/>
            <a:chOff x="5153423" y="2337961"/>
            <a:chExt cx="1639263" cy="325816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7BC71F1-B0B1-7F4A-A2A3-4E0E5A862A6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153423" y="3191401"/>
              <a:ext cx="89137" cy="2404727"/>
            </a:xfrm>
            <a:prstGeom prst="line">
              <a:avLst/>
            </a:prstGeom>
            <a:ln w="63500">
              <a:solidFill>
                <a:schemeClr val="accent1">
                  <a:alpha val="4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60747DA4-F96F-B14D-B846-3E269FB4B4A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42562" y="5258031"/>
              <a:ext cx="484952" cy="338097"/>
            </a:xfrm>
            <a:prstGeom prst="line">
              <a:avLst/>
            </a:prstGeom>
            <a:ln w="63500">
              <a:solidFill>
                <a:schemeClr val="accent1">
                  <a:alpha val="4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9D700BF-DF56-384F-9E50-A58B7329523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53423" y="2337961"/>
              <a:ext cx="1639263" cy="853440"/>
            </a:xfrm>
            <a:prstGeom prst="line">
              <a:avLst/>
            </a:prstGeom>
            <a:ln w="63500">
              <a:solidFill>
                <a:schemeClr val="accent1">
                  <a:alpha val="4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E6430E0-01D2-3142-974F-52D283126A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92685" y="2337962"/>
              <a:ext cx="1" cy="1941274"/>
            </a:xfrm>
            <a:prstGeom prst="line">
              <a:avLst/>
            </a:prstGeom>
            <a:ln w="63500">
              <a:solidFill>
                <a:schemeClr val="accent1">
                  <a:alpha val="4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Curved Left Arrow 2">
            <a:extLst>
              <a:ext uri="{FF2B5EF4-FFF2-40B4-BE49-F238E27FC236}">
                <a16:creationId xmlns:a16="http://schemas.microsoft.com/office/drawing/2014/main" id="{17623CB1-8A3D-CA59-EC2B-B4FBE845D019}"/>
              </a:ext>
            </a:extLst>
          </p:cNvPr>
          <p:cNvSpPr/>
          <p:nvPr/>
        </p:nvSpPr>
        <p:spPr>
          <a:xfrm rot="16463792">
            <a:off x="6945204" y="433713"/>
            <a:ext cx="1141490" cy="1811240"/>
          </a:xfrm>
          <a:prstGeom prst="curvedLeftArrow">
            <a:avLst/>
          </a:prstGeom>
          <a:solidFill>
            <a:srgbClr val="FF0000">
              <a:alpha val="3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06EF93-BD5E-DDFC-B3C7-4352628C1A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2501" y="2026312"/>
            <a:ext cx="4195793" cy="12769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99E8472-5DFB-96DB-7EC1-B250AA20E25F}"/>
              </a:ext>
            </a:extLst>
          </p:cNvPr>
          <p:cNvSpPr txBox="1"/>
          <p:nvPr/>
        </p:nvSpPr>
        <p:spPr>
          <a:xfrm>
            <a:off x="8116696" y="4455886"/>
            <a:ext cx="31448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(Notice that Python lets you specify the last row as index “-1”) </a:t>
            </a:r>
          </a:p>
        </p:txBody>
      </p:sp>
    </p:spTree>
    <p:extLst>
      <p:ext uri="{BB962C8B-B14F-4D97-AF65-F5344CB8AC3E}">
        <p14:creationId xmlns:p14="http://schemas.microsoft.com/office/powerpoint/2010/main" val="28377411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9CDBA09-35B1-0741-8647-31209C5FF939}"/>
                  </a:ext>
                </a:extLst>
              </p:cNvPr>
              <p:cNvSpPr txBox="1"/>
              <p:nvPr/>
            </p:nvSpPr>
            <p:spPr>
              <a:xfrm>
                <a:off x="134912" y="213950"/>
                <a:ext cx="1189859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Isotherms of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b="1" dirty="0"/>
                  <a:t> (“Boyle isotherms”)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9CDBA09-35B1-0741-8647-31209C5FF9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912" y="213950"/>
                <a:ext cx="11898592" cy="461665"/>
              </a:xfrm>
              <a:prstGeom prst="rect">
                <a:avLst/>
              </a:prstGeom>
              <a:blipFill>
                <a:blip r:embed="rId2"/>
                <a:stretch>
                  <a:fillRect l="-853" t="-7895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2A5BF619-65B2-5249-9E4B-EA43D8326D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023" y="1088136"/>
            <a:ext cx="7147673" cy="5364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07CB1DA5-5655-5B4A-90E7-D56D95CF8D27}"/>
              </a:ext>
            </a:extLst>
          </p:cNvPr>
          <p:cNvGrpSpPr/>
          <p:nvPr/>
        </p:nvGrpSpPr>
        <p:grpSpPr>
          <a:xfrm>
            <a:off x="5242560" y="1919950"/>
            <a:ext cx="1680754" cy="3676178"/>
            <a:chOff x="5242560" y="1919950"/>
            <a:chExt cx="1680754" cy="3676178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31C0D51-F48E-5146-A64A-DE84E52E99BB}"/>
                </a:ext>
              </a:extLst>
            </p:cNvPr>
            <p:cNvCxnSpPr/>
            <p:nvPr/>
          </p:nvCxnSpPr>
          <p:spPr>
            <a:xfrm flipV="1">
              <a:off x="5242560" y="3060192"/>
              <a:ext cx="0" cy="2535936"/>
            </a:xfrm>
            <a:prstGeom prst="line">
              <a:avLst/>
            </a:prstGeom>
            <a:ln w="63500">
              <a:solidFill>
                <a:srgbClr val="FF0000">
                  <a:alpha val="43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42E68881-69E6-D043-8FA6-B3C4B64982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42561" y="4455886"/>
              <a:ext cx="1550125" cy="1140242"/>
            </a:xfrm>
            <a:prstGeom prst="line">
              <a:avLst/>
            </a:prstGeom>
            <a:ln w="63500">
              <a:solidFill>
                <a:srgbClr val="FF0000">
                  <a:alpha val="43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AE22016C-8220-5A4D-8D86-262223A8310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42562" y="1919950"/>
              <a:ext cx="1680752" cy="1140242"/>
            </a:xfrm>
            <a:prstGeom prst="line">
              <a:avLst/>
            </a:prstGeom>
            <a:ln w="63500">
              <a:solidFill>
                <a:srgbClr val="FF0000">
                  <a:alpha val="43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04131585-9D9D-0A4E-81E2-115DCC30D7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92686" y="1919950"/>
              <a:ext cx="130628" cy="2535936"/>
            </a:xfrm>
            <a:prstGeom prst="line">
              <a:avLst/>
            </a:prstGeom>
            <a:ln w="63500">
              <a:solidFill>
                <a:srgbClr val="FF0000">
                  <a:alpha val="43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9FDD8008-6BC1-2542-AF9E-59DA3BD90F1B}"/>
              </a:ext>
            </a:extLst>
          </p:cNvPr>
          <p:cNvGrpSpPr/>
          <p:nvPr/>
        </p:nvGrpSpPr>
        <p:grpSpPr>
          <a:xfrm>
            <a:off x="7759528" y="1646978"/>
            <a:ext cx="3814583" cy="3564044"/>
            <a:chOff x="1267328" y="891841"/>
            <a:chExt cx="6765756" cy="5074317"/>
          </a:xfrm>
        </p:grpSpPr>
        <p:pic>
          <p:nvPicPr>
            <p:cNvPr id="50" name="Picture 2">
              <a:extLst>
                <a:ext uri="{FF2B5EF4-FFF2-40B4-BE49-F238E27FC236}">
                  <a16:creationId xmlns:a16="http://schemas.microsoft.com/office/drawing/2014/main" id="{87DE8750-A14C-3E42-A59F-AF0119FD32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67328" y="891841"/>
              <a:ext cx="6765756" cy="50743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8FA9F952-17E4-D148-A947-1EFD5873A712}"/>
                </a:ext>
              </a:extLst>
            </p:cNvPr>
            <p:cNvSpPr txBox="1"/>
            <p:nvPr/>
          </p:nvSpPr>
          <p:spPr>
            <a:xfrm>
              <a:off x="3459078" y="2779175"/>
              <a:ext cx="3404514" cy="657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isotherms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1EB79B7-1282-4F43-8A90-93BE569C889F}"/>
              </a:ext>
            </a:extLst>
          </p:cNvPr>
          <p:cNvGrpSpPr/>
          <p:nvPr/>
        </p:nvGrpSpPr>
        <p:grpSpPr>
          <a:xfrm>
            <a:off x="2594112" y="1767840"/>
            <a:ext cx="1639263" cy="3258167"/>
            <a:chOff x="5153423" y="2337961"/>
            <a:chExt cx="1639263" cy="325816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7BC71F1-B0B1-7F4A-A2A3-4E0E5A862A6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153423" y="3191401"/>
              <a:ext cx="89137" cy="2404727"/>
            </a:xfrm>
            <a:prstGeom prst="line">
              <a:avLst/>
            </a:prstGeom>
            <a:ln w="63500">
              <a:solidFill>
                <a:schemeClr val="accent1">
                  <a:alpha val="4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60747DA4-F96F-B14D-B846-3E269FB4B4A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42562" y="5258031"/>
              <a:ext cx="484952" cy="338097"/>
            </a:xfrm>
            <a:prstGeom prst="line">
              <a:avLst/>
            </a:prstGeom>
            <a:ln w="63500">
              <a:solidFill>
                <a:schemeClr val="accent1">
                  <a:alpha val="4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9D700BF-DF56-384F-9E50-A58B7329523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53423" y="2337961"/>
              <a:ext cx="1639263" cy="853440"/>
            </a:xfrm>
            <a:prstGeom prst="line">
              <a:avLst/>
            </a:prstGeom>
            <a:ln w="63500">
              <a:solidFill>
                <a:schemeClr val="accent1">
                  <a:alpha val="4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E6430E0-01D2-3142-974F-52D283126A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92685" y="2337962"/>
              <a:ext cx="1" cy="1941274"/>
            </a:xfrm>
            <a:prstGeom prst="line">
              <a:avLst/>
            </a:prstGeom>
            <a:ln w="63500">
              <a:solidFill>
                <a:schemeClr val="accent1">
                  <a:alpha val="4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2012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C5CC5840-35C6-2140-9F44-FCB67BE0B173}"/>
              </a:ext>
            </a:extLst>
          </p:cNvPr>
          <p:cNvGrpSpPr/>
          <p:nvPr/>
        </p:nvGrpSpPr>
        <p:grpSpPr>
          <a:xfrm>
            <a:off x="2578771" y="891841"/>
            <a:ext cx="6765756" cy="5074317"/>
            <a:chOff x="1267328" y="891841"/>
            <a:chExt cx="6765756" cy="5074317"/>
          </a:xfrm>
        </p:grpSpPr>
        <p:pic>
          <p:nvPicPr>
            <p:cNvPr id="5122" name="Picture 2">
              <a:extLst>
                <a:ext uri="{FF2B5EF4-FFF2-40B4-BE49-F238E27FC236}">
                  <a16:creationId xmlns:a16="http://schemas.microsoft.com/office/drawing/2014/main" id="{06B35205-FE54-2742-8B2D-250ACAB626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67328" y="891841"/>
              <a:ext cx="6765756" cy="50743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297525F2-65AC-B648-AE2A-63BB75B0071C}"/>
                </a:ext>
              </a:extLst>
            </p:cNvPr>
            <p:cNvSpPr txBox="1"/>
            <p:nvPr/>
          </p:nvSpPr>
          <p:spPr>
            <a:xfrm>
              <a:off x="2622883" y="3886201"/>
              <a:ext cx="23822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 = 400 K isotherm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46269F9-B505-5A44-82B3-352D80CF85E0}"/>
                </a:ext>
              </a:extLst>
            </p:cNvPr>
            <p:cNvSpPr txBox="1"/>
            <p:nvPr/>
          </p:nvSpPr>
          <p:spPr>
            <a:xfrm>
              <a:off x="2201780" y="5061285"/>
              <a:ext cx="23822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 = 200 K isotherm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53BAD51-6CD5-9041-67D2-70EFB584117E}"/>
                  </a:ext>
                </a:extLst>
              </p:cNvPr>
              <p:cNvSpPr txBox="1"/>
              <p:nvPr/>
            </p:nvSpPr>
            <p:spPr>
              <a:xfrm>
                <a:off x="134912" y="213950"/>
                <a:ext cx="1189859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Isotherms of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b="1" dirty="0"/>
                  <a:t> (“Boyle isotherms”)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53BAD51-6CD5-9041-67D2-70EFB58411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912" y="213950"/>
                <a:ext cx="11898592" cy="461665"/>
              </a:xfrm>
              <a:prstGeom prst="rect">
                <a:avLst/>
              </a:prstGeom>
              <a:blipFill>
                <a:blip r:embed="rId3"/>
                <a:stretch>
                  <a:fillRect l="-853" t="-7895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48424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6C46211-A5DD-F7A2-F522-7FDFD896B05C}"/>
              </a:ext>
            </a:extLst>
          </p:cNvPr>
          <p:cNvGrpSpPr/>
          <p:nvPr/>
        </p:nvGrpSpPr>
        <p:grpSpPr>
          <a:xfrm>
            <a:off x="0" y="1303002"/>
            <a:ext cx="10963726" cy="5364480"/>
            <a:chOff x="969023" y="1088136"/>
            <a:chExt cx="10963726" cy="5364480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2A5BF619-65B2-5249-9E4B-EA43D8326D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9023" y="1088136"/>
              <a:ext cx="7147673" cy="5364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E281219E-12B5-2D43-9990-A6BE7B970BC7}"/>
                </a:ext>
              </a:extLst>
            </p:cNvPr>
            <p:cNvGrpSpPr/>
            <p:nvPr/>
          </p:nvGrpSpPr>
          <p:grpSpPr>
            <a:xfrm>
              <a:off x="2853515" y="2302782"/>
              <a:ext cx="2621201" cy="3127831"/>
              <a:chOff x="2621359" y="2490071"/>
              <a:chExt cx="2621201" cy="3127831"/>
            </a:xfrm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03254AEE-C976-E74F-AE58-3ED6BF5FF275}"/>
                  </a:ext>
                </a:extLst>
              </p:cNvPr>
              <p:cNvGrpSpPr/>
              <p:nvPr/>
            </p:nvGrpSpPr>
            <p:grpSpPr>
              <a:xfrm>
                <a:off x="2621359" y="2490071"/>
                <a:ext cx="2621201" cy="3127831"/>
                <a:chOff x="5242560" y="3060192"/>
                <a:chExt cx="2621201" cy="3127831"/>
              </a:xfrm>
            </p:grpSpPr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D69D0DC2-773B-864B-86EB-BFE4B6C47846}"/>
                    </a:ext>
                  </a:extLst>
                </p:cNvPr>
                <p:cNvCxnSpPr/>
                <p:nvPr/>
              </p:nvCxnSpPr>
              <p:spPr>
                <a:xfrm flipV="1">
                  <a:off x="5242560" y="3060192"/>
                  <a:ext cx="0" cy="2535936"/>
                </a:xfrm>
                <a:prstGeom prst="line">
                  <a:avLst/>
                </a:prstGeom>
                <a:ln w="63500">
                  <a:solidFill>
                    <a:srgbClr val="00B050">
                      <a:alpha val="44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id="{E87FE0CD-BDF7-5645-8838-F51BF546A09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242563" y="5552587"/>
                  <a:ext cx="2621198" cy="635436"/>
                </a:xfrm>
                <a:prstGeom prst="line">
                  <a:avLst/>
                </a:prstGeom>
                <a:ln w="63500">
                  <a:solidFill>
                    <a:srgbClr val="00B050">
                      <a:alpha val="44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F338F8EC-F345-0C41-843B-69E795C1992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242562" y="3060192"/>
                  <a:ext cx="2621199" cy="570121"/>
                </a:xfrm>
                <a:prstGeom prst="line">
                  <a:avLst/>
                </a:prstGeom>
                <a:ln w="63500">
                  <a:solidFill>
                    <a:srgbClr val="00B050">
                      <a:alpha val="44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F67DC9B7-8F30-C84D-9DF8-F6DF128A5202}"/>
                  </a:ext>
                </a:extLst>
              </p:cNvPr>
              <p:cNvCxnSpPr/>
              <p:nvPr/>
            </p:nvCxnSpPr>
            <p:spPr>
              <a:xfrm flipV="1">
                <a:off x="5191762" y="3081966"/>
                <a:ext cx="0" cy="2535936"/>
              </a:xfrm>
              <a:prstGeom prst="line">
                <a:avLst/>
              </a:prstGeom>
              <a:ln w="63500">
                <a:solidFill>
                  <a:srgbClr val="00B050">
                    <a:alpha val="44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8" name="Picture 2">
              <a:extLst>
                <a:ext uri="{FF2B5EF4-FFF2-40B4-BE49-F238E27FC236}">
                  <a16:creationId xmlns:a16="http://schemas.microsoft.com/office/drawing/2014/main" id="{90173151-010B-1E41-BFAC-8C8CAB5BCE2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84902" y="1609292"/>
              <a:ext cx="4247847" cy="31858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8FA9F952-17E4-D148-A947-1EFD5873A712}"/>
                </a:ext>
              </a:extLst>
            </p:cNvPr>
            <p:cNvSpPr txBox="1"/>
            <p:nvPr/>
          </p:nvSpPr>
          <p:spPr>
            <a:xfrm>
              <a:off x="8995253" y="2972583"/>
              <a:ext cx="19194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isochores</a:t>
              </a: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9F6D7A52-A1BC-494B-9355-B13B06B5B0AD}"/>
                </a:ext>
              </a:extLst>
            </p:cNvPr>
            <p:cNvGrpSpPr/>
            <p:nvPr/>
          </p:nvGrpSpPr>
          <p:grpSpPr>
            <a:xfrm>
              <a:off x="4159158" y="1427387"/>
              <a:ext cx="2621199" cy="3127831"/>
              <a:chOff x="2621361" y="2490071"/>
              <a:chExt cx="2621199" cy="3127831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DF86DDC7-5458-5143-8C25-CD2E78AF8111}"/>
                  </a:ext>
                </a:extLst>
              </p:cNvPr>
              <p:cNvGrpSpPr/>
              <p:nvPr/>
            </p:nvGrpSpPr>
            <p:grpSpPr>
              <a:xfrm>
                <a:off x="2621361" y="2490071"/>
                <a:ext cx="2621199" cy="3127831"/>
                <a:chOff x="5242562" y="3060192"/>
                <a:chExt cx="2621199" cy="3127831"/>
              </a:xfrm>
            </p:grpSpPr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99B6AF54-0D3C-6C4A-9F49-C62228EAB24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255439" y="3098831"/>
                  <a:ext cx="0" cy="2159744"/>
                </a:xfrm>
                <a:prstGeom prst="line">
                  <a:avLst/>
                </a:prstGeom>
                <a:ln w="63500">
                  <a:solidFill>
                    <a:srgbClr val="C00000">
                      <a:alpha val="44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8EB137DA-BD04-9346-ACA9-693C32EDEC2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6352614" y="5881192"/>
                  <a:ext cx="1511147" cy="306831"/>
                </a:xfrm>
                <a:prstGeom prst="line">
                  <a:avLst/>
                </a:prstGeom>
                <a:ln w="63500">
                  <a:solidFill>
                    <a:srgbClr val="C00000">
                      <a:alpha val="44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F1CB2E26-1A08-424E-8423-99898753E1F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242562" y="3060192"/>
                  <a:ext cx="2621199" cy="570121"/>
                </a:xfrm>
                <a:prstGeom prst="line">
                  <a:avLst/>
                </a:prstGeom>
                <a:ln w="63500">
                  <a:solidFill>
                    <a:srgbClr val="C00000">
                      <a:alpha val="44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C7188966-EE61-A647-A01D-B9D351BC279D}"/>
                  </a:ext>
                </a:extLst>
              </p:cNvPr>
              <p:cNvCxnSpPr/>
              <p:nvPr/>
            </p:nvCxnSpPr>
            <p:spPr>
              <a:xfrm flipV="1">
                <a:off x="5191762" y="3081966"/>
                <a:ext cx="0" cy="2535936"/>
              </a:xfrm>
              <a:prstGeom prst="line">
                <a:avLst/>
              </a:prstGeom>
              <a:ln w="63500">
                <a:solidFill>
                  <a:srgbClr val="C00000">
                    <a:alpha val="44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9CDBA09-35B1-0741-8647-31209C5FF939}"/>
                  </a:ext>
                </a:extLst>
              </p:cNvPr>
              <p:cNvSpPr txBox="1"/>
              <p:nvPr/>
            </p:nvSpPr>
            <p:spPr>
              <a:xfrm>
                <a:off x="134912" y="213950"/>
                <a:ext cx="1189859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Isochores of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9CDBA09-35B1-0741-8647-31209C5FF9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912" y="213950"/>
                <a:ext cx="11898592" cy="461665"/>
              </a:xfrm>
              <a:prstGeom prst="rect">
                <a:avLst/>
              </a:prstGeom>
              <a:blipFill>
                <a:blip r:embed="rId4"/>
                <a:stretch>
                  <a:fillRect l="-853" t="-7895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96230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6C46211-A5DD-F7A2-F522-7FDFD896B05C}"/>
              </a:ext>
            </a:extLst>
          </p:cNvPr>
          <p:cNvGrpSpPr/>
          <p:nvPr/>
        </p:nvGrpSpPr>
        <p:grpSpPr>
          <a:xfrm>
            <a:off x="0" y="1303002"/>
            <a:ext cx="10963726" cy="5364480"/>
            <a:chOff x="969023" y="1088136"/>
            <a:chExt cx="10963726" cy="5364480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2A5BF619-65B2-5249-9E4B-EA43D8326D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9023" y="1088136"/>
              <a:ext cx="7147673" cy="5364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E281219E-12B5-2D43-9990-A6BE7B970BC7}"/>
                </a:ext>
              </a:extLst>
            </p:cNvPr>
            <p:cNvGrpSpPr/>
            <p:nvPr/>
          </p:nvGrpSpPr>
          <p:grpSpPr>
            <a:xfrm>
              <a:off x="2853515" y="2302782"/>
              <a:ext cx="2621201" cy="3127831"/>
              <a:chOff x="2621359" y="2490071"/>
              <a:chExt cx="2621201" cy="3127831"/>
            </a:xfrm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03254AEE-C976-E74F-AE58-3ED6BF5FF275}"/>
                  </a:ext>
                </a:extLst>
              </p:cNvPr>
              <p:cNvGrpSpPr/>
              <p:nvPr/>
            </p:nvGrpSpPr>
            <p:grpSpPr>
              <a:xfrm>
                <a:off x="2621359" y="2490071"/>
                <a:ext cx="2621201" cy="3127831"/>
                <a:chOff x="5242560" y="3060192"/>
                <a:chExt cx="2621201" cy="3127831"/>
              </a:xfrm>
            </p:grpSpPr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D69D0DC2-773B-864B-86EB-BFE4B6C47846}"/>
                    </a:ext>
                  </a:extLst>
                </p:cNvPr>
                <p:cNvCxnSpPr/>
                <p:nvPr/>
              </p:nvCxnSpPr>
              <p:spPr>
                <a:xfrm flipV="1">
                  <a:off x="5242560" y="3060192"/>
                  <a:ext cx="0" cy="2535936"/>
                </a:xfrm>
                <a:prstGeom prst="line">
                  <a:avLst/>
                </a:prstGeom>
                <a:ln w="63500">
                  <a:solidFill>
                    <a:srgbClr val="00B050">
                      <a:alpha val="44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id="{E87FE0CD-BDF7-5645-8838-F51BF546A09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242563" y="5552587"/>
                  <a:ext cx="2621198" cy="635436"/>
                </a:xfrm>
                <a:prstGeom prst="line">
                  <a:avLst/>
                </a:prstGeom>
                <a:ln w="63500">
                  <a:solidFill>
                    <a:srgbClr val="00B050">
                      <a:alpha val="44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F338F8EC-F345-0C41-843B-69E795C1992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242562" y="3060192"/>
                  <a:ext cx="2621199" cy="570121"/>
                </a:xfrm>
                <a:prstGeom prst="line">
                  <a:avLst/>
                </a:prstGeom>
                <a:ln w="63500">
                  <a:solidFill>
                    <a:srgbClr val="00B050">
                      <a:alpha val="44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F67DC9B7-8F30-C84D-9DF8-F6DF128A5202}"/>
                  </a:ext>
                </a:extLst>
              </p:cNvPr>
              <p:cNvCxnSpPr/>
              <p:nvPr/>
            </p:nvCxnSpPr>
            <p:spPr>
              <a:xfrm flipV="1">
                <a:off x="5191762" y="3081966"/>
                <a:ext cx="0" cy="2535936"/>
              </a:xfrm>
              <a:prstGeom prst="line">
                <a:avLst/>
              </a:prstGeom>
              <a:ln w="63500">
                <a:solidFill>
                  <a:srgbClr val="00B050">
                    <a:alpha val="44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8" name="Picture 2">
              <a:extLst>
                <a:ext uri="{FF2B5EF4-FFF2-40B4-BE49-F238E27FC236}">
                  <a16:creationId xmlns:a16="http://schemas.microsoft.com/office/drawing/2014/main" id="{90173151-010B-1E41-BFAC-8C8CAB5BCE2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84902" y="1609292"/>
              <a:ext cx="4247847" cy="31858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8FA9F952-17E4-D148-A947-1EFD5873A712}"/>
                </a:ext>
              </a:extLst>
            </p:cNvPr>
            <p:cNvSpPr txBox="1"/>
            <p:nvPr/>
          </p:nvSpPr>
          <p:spPr>
            <a:xfrm>
              <a:off x="8995253" y="2972583"/>
              <a:ext cx="19194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isochores</a:t>
              </a: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9F6D7A52-A1BC-494B-9355-B13B06B5B0AD}"/>
                </a:ext>
              </a:extLst>
            </p:cNvPr>
            <p:cNvGrpSpPr/>
            <p:nvPr/>
          </p:nvGrpSpPr>
          <p:grpSpPr>
            <a:xfrm>
              <a:off x="4159158" y="1427387"/>
              <a:ext cx="2621199" cy="3127831"/>
              <a:chOff x="2621361" y="2490071"/>
              <a:chExt cx="2621199" cy="3127831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DF86DDC7-5458-5143-8C25-CD2E78AF8111}"/>
                  </a:ext>
                </a:extLst>
              </p:cNvPr>
              <p:cNvGrpSpPr/>
              <p:nvPr/>
            </p:nvGrpSpPr>
            <p:grpSpPr>
              <a:xfrm>
                <a:off x="2621361" y="2490071"/>
                <a:ext cx="2621199" cy="3127831"/>
                <a:chOff x="5242562" y="3060192"/>
                <a:chExt cx="2621199" cy="3127831"/>
              </a:xfrm>
            </p:grpSpPr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99B6AF54-0D3C-6C4A-9F49-C62228EAB24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255439" y="3098831"/>
                  <a:ext cx="0" cy="2159744"/>
                </a:xfrm>
                <a:prstGeom prst="line">
                  <a:avLst/>
                </a:prstGeom>
                <a:ln w="63500">
                  <a:solidFill>
                    <a:srgbClr val="C00000">
                      <a:alpha val="44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8EB137DA-BD04-9346-ACA9-693C32EDEC2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6352614" y="5881192"/>
                  <a:ext cx="1511147" cy="306831"/>
                </a:xfrm>
                <a:prstGeom prst="line">
                  <a:avLst/>
                </a:prstGeom>
                <a:ln w="63500">
                  <a:solidFill>
                    <a:srgbClr val="C00000">
                      <a:alpha val="44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F1CB2E26-1A08-424E-8423-99898753E1F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242562" y="3060192"/>
                  <a:ext cx="2621199" cy="570121"/>
                </a:xfrm>
                <a:prstGeom prst="line">
                  <a:avLst/>
                </a:prstGeom>
                <a:ln w="63500">
                  <a:solidFill>
                    <a:srgbClr val="C00000">
                      <a:alpha val="44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C7188966-EE61-A647-A01D-B9D351BC279D}"/>
                  </a:ext>
                </a:extLst>
              </p:cNvPr>
              <p:cNvCxnSpPr/>
              <p:nvPr/>
            </p:nvCxnSpPr>
            <p:spPr>
              <a:xfrm flipV="1">
                <a:off x="5191762" y="3081966"/>
                <a:ext cx="0" cy="2535936"/>
              </a:xfrm>
              <a:prstGeom prst="line">
                <a:avLst/>
              </a:prstGeom>
              <a:ln w="63500">
                <a:solidFill>
                  <a:srgbClr val="C00000">
                    <a:alpha val="44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9CDBA09-35B1-0741-8647-31209C5FF939}"/>
                  </a:ext>
                </a:extLst>
              </p:cNvPr>
              <p:cNvSpPr txBox="1"/>
              <p:nvPr/>
            </p:nvSpPr>
            <p:spPr>
              <a:xfrm>
                <a:off x="134912" y="213950"/>
                <a:ext cx="1189859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Isochores of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9CDBA09-35B1-0741-8647-31209C5FF9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912" y="213950"/>
                <a:ext cx="11898592" cy="461665"/>
              </a:xfrm>
              <a:prstGeom prst="rect">
                <a:avLst/>
              </a:prstGeom>
              <a:blipFill>
                <a:blip r:embed="rId4"/>
                <a:stretch>
                  <a:fillRect l="-853" t="-7895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436B119-5896-FCED-F831-1B60451C948C}"/>
              </a:ext>
            </a:extLst>
          </p:cNvPr>
          <p:cNvCxnSpPr>
            <a:cxnSpLocks/>
          </p:cNvCxnSpPr>
          <p:nvPr/>
        </p:nvCxnSpPr>
        <p:spPr>
          <a:xfrm>
            <a:off x="4660401" y="3058244"/>
            <a:ext cx="2977935" cy="302673"/>
          </a:xfrm>
          <a:prstGeom prst="straightConnector1">
            <a:avLst/>
          </a:prstGeom>
          <a:ln w="63500">
            <a:solidFill>
              <a:srgbClr val="00B050">
                <a:alpha val="43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1880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0F17E805-F7CE-B7A3-E807-05F597930D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6963" y="887023"/>
            <a:ext cx="5070125" cy="398551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9CDBA09-35B1-0741-8647-31209C5FF939}"/>
              </a:ext>
            </a:extLst>
          </p:cNvPr>
          <p:cNvSpPr txBox="1"/>
          <p:nvPr/>
        </p:nvSpPr>
        <p:spPr>
          <a:xfrm>
            <a:off x="134912" y="213950"/>
            <a:ext cx="11922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Tgrid</a:t>
            </a:r>
            <a:r>
              <a:rPr lang="en-US" sz="2400" b="1" dirty="0"/>
              <a:t>: representation of the temperature part of state space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D9A73BD-299F-7AFD-AA94-F126D3C1FD8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9465"/>
          <a:stretch/>
        </p:blipFill>
        <p:spPr>
          <a:xfrm>
            <a:off x="363855" y="1503226"/>
            <a:ext cx="5695877" cy="927154"/>
          </a:xfrm>
          <a:prstGeom prst="rect">
            <a:avLst/>
          </a:prstGeom>
        </p:spPr>
      </p:pic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28871DC9-664F-924D-A1EF-4CD99C555D9C}"/>
              </a:ext>
            </a:extLst>
          </p:cNvPr>
          <p:cNvCxnSpPr>
            <a:cxnSpLocks/>
          </p:cNvCxnSpPr>
          <p:nvPr/>
        </p:nvCxnSpPr>
        <p:spPr>
          <a:xfrm>
            <a:off x="4836695" y="2182368"/>
            <a:ext cx="2394284" cy="162347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04604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6C46211-A5DD-F7A2-F522-7FDFD896B05C}"/>
              </a:ext>
            </a:extLst>
          </p:cNvPr>
          <p:cNvGrpSpPr/>
          <p:nvPr/>
        </p:nvGrpSpPr>
        <p:grpSpPr>
          <a:xfrm>
            <a:off x="0" y="1303002"/>
            <a:ext cx="10963726" cy="5364480"/>
            <a:chOff x="969023" y="1088136"/>
            <a:chExt cx="10963726" cy="5364480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2A5BF619-65B2-5249-9E4B-EA43D8326D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9023" y="1088136"/>
              <a:ext cx="7147673" cy="5364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E281219E-12B5-2D43-9990-A6BE7B970BC7}"/>
                </a:ext>
              </a:extLst>
            </p:cNvPr>
            <p:cNvGrpSpPr/>
            <p:nvPr/>
          </p:nvGrpSpPr>
          <p:grpSpPr>
            <a:xfrm>
              <a:off x="2853515" y="2302782"/>
              <a:ext cx="2621201" cy="3127831"/>
              <a:chOff x="2621359" y="2490071"/>
              <a:chExt cx="2621201" cy="3127831"/>
            </a:xfrm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03254AEE-C976-E74F-AE58-3ED6BF5FF275}"/>
                  </a:ext>
                </a:extLst>
              </p:cNvPr>
              <p:cNvGrpSpPr/>
              <p:nvPr/>
            </p:nvGrpSpPr>
            <p:grpSpPr>
              <a:xfrm>
                <a:off x="2621359" y="2490071"/>
                <a:ext cx="2621201" cy="3127831"/>
                <a:chOff x="5242560" y="3060192"/>
                <a:chExt cx="2621201" cy="3127831"/>
              </a:xfrm>
            </p:grpSpPr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D69D0DC2-773B-864B-86EB-BFE4B6C47846}"/>
                    </a:ext>
                  </a:extLst>
                </p:cNvPr>
                <p:cNvCxnSpPr/>
                <p:nvPr/>
              </p:nvCxnSpPr>
              <p:spPr>
                <a:xfrm flipV="1">
                  <a:off x="5242560" y="3060192"/>
                  <a:ext cx="0" cy="2535936"/>
                </a:xfrm>
                <a:prstGeom prst="line">
                  <a:avLst/>
                </a:prstGeom>
                <a:ln w="63500">
                  <a:solidFill>
                    <a:srgbClr val="00B050">
                      <a:alpha val="44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id="{E87FE0CD-BDF7-5645-8838-F51BF546A09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242563" y="5552587"/>
                  <a:ext cx="2621198" cy="635436"/>
                </a:xfrm>
                <a:prstGeom prst="line">
                  <a:avLst/>
                </a:prstGeom>
                <a:ln w="63500">
                  <a:solidFill>
                    <a:srgbClr val="00B050">
                      <a:alpha val="44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F338F8EC-F345-0C41-843B-69E795C1992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242562" y="3060192"/>
                  <a:ext cx="2621199" cy="570121"/>
                </a:xfrm>
                <a:prstGeom prst="line">
                  <a:avLst/>
                </a:prstGeom>
                <a:ln w="63500">
                  <a:solidFill>
                    <a:srgbClr val="00B050">
                      <a:alpha val="44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F67DC9B7-8F30-C84D-9DF8-F6DF128A5202}"/>
                  </a:ext>
                </a:extLst>
              </p:cNvPr>
              <p:cNvCxnSpPr/>
              <p:nvPr/>
            </p:nvCxnSpPr>
            <p:spPr>
              <a:xfrm flipV="1">
                <a:off x="5191762" y="3081966"/>
                <a:ext cx="0" cy="2535936"/>
              </a:xfrm>
              <a:prstGeom prst="line">
                <a:avLst/>
              </a:prstGeom>
              <a:ln w="63500">
                <a:solidFill>
                  <a:srgbClr val="00B050">
                    <a:alpha val="44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8" name="Picture 2">
              <a:extLst>
                <a:ext uri="{FF2B5EF4-FFF2-40B4-BE49-F238E27FC236}">
                  <a16:creationId xmlns:a16="http://schemas.microsoft.com/office/drawing/2014/main" id="{90173151-010B-1E41-BFAC-8C8CAB5BCE2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84902" y="1609292"/>
              <a:ext cx="4247847" cy="31858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8FA9F952-17E4-D148-A947-1EFD5873A712}"/>
                </a:ext>
              </a:extLst>
            </p:cNvPr>
            <p:cNvSpPr txBox="1"/>
            <p:nvPr/>
          </p:nvSpPr>
          <p:spPr>
            <a:xfrm>
              <a:off x="8995253" y="2972583"/>
              <a:ext cx="19194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isochores</a:t>
              </a: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9F6D7A52-A1BC-494B-9355-B13B06B5B0AD}"/>
                </a:ext>
              </a:extLst>
            </p:cNvPr>
            <p:cNvGrpSpPr/>
            <p:nvPr/>
          </p:nvGrpSpPr>
          <p:grpSpPr>
            <a:xfrm>
              <a:off x="4159158" y="1427387"/>
              <a:ext cx="2621199" cy="3127831"/>
              <a:chOff x="2621361" y="2490071"/>
              <a:chExt cx="2621199" cy="3127831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DF86DDC7-5458-5143-8C25-CD2E78AF8111}"/>
                  </a:ext>
                </a:extLst>
              </p:cNvPr>
              <p:cNvGrpSpPr/>
              <p:nvPr/>
            </p:nvGrpSpPr>
            <p:grpSpPr>
              <a:xfrm>
                <a:off x="2621361" y="2490071"/>
                <a:ext cx="2621199" cy="3127831"/>
                <a:chOff x="5242562" y="3060192"/>
                <a:chExt cx="2621199" cy="3127831"/>
              </a:xfrm>
            </p:grpSpPr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99B6AF54-0D3C-6C4A-9F49-C62228EAB24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255439" y="3098831"/>
                  <a:ext cx="0" cy="2159744"/>
                </a:xfrm>
                <a:prstGeom prst="line">
                  <a:avLst/>
                </a:prstGeom>
                <a:ln w="63500">
                  <a:solidFill>
                    <a:srgbClr val="C00000">
                      <a:alpha val="44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8EB137DA-BD04-9346-ACA9-693C32EDEC2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6352614" y="5881192"/>
                  <a:ext cx="1511147" cy="306831"/>
                </a:xfrm>
                <a:prstGeom prst="line">
                  <a:avLst/>
                </a:prstGeom>
                <a:ln w="63500">
                  <a:solidFill>
                    <a:srgbClr val="C00000">
                      <a:alpha val="44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F1CB2E26-1A08-424E-8423-99898753E1F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242562" y="3060192"/>
                  <a:ext cx="2621199" cy="570121"/>
                </a:xfrm>
                <a:prstGeom prst="line">
                  <a:avLst/>
                </a:prstGeom>
                <a:ln w="63500">
                  <a:solidFill>
                    <a:srgbClr val="C00000">
                      <a:alpha val="44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C7188966-EE61-A647-A01D-B9D351BC279D}"/>
                  </a:ext>
                </a:extLst>
              </p:cNvPr>
              <p:cNvCxnSpPr/>
              <p:nvPr/>
            </p:nvCxnSpPr>
            <p:spPr>
              <a:xfrm flipV="1">
                <a:off x="5191762" y="3081966"/>
                <a:ext cx="0" cy="2535936"/>
              </a:xfrm>
              <a:prstGeom prst="line">
                <a:avLst/>
              </a:prstGeom>
              <a:ln w="63500">
                <a:solidFill>
                  <a:srgbClr val="C00000">
                    <a:alpha val="44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9CDBA09-35B1-0741-8647-31209C5FF939}"/>
                  </a:ext>
                </a:extLst>
              </p:cNvPr>
              <p:cNvSpPr txBox="1"/>
              <p:nvPr/>
            </p:nvSpPr>
            <p:spPr>
              <a:xfrm>
                <a:off x="134912" y="213950"/>
                <a:ext cx="1189859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Isochores of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9CDBA09-35B1-0741-8647-31209C5FF9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912" y="213950"/>
                <a:ext cx="11898592" cy="461665"/>
              </a:xfrm>
              <a:prstGeom prst="rect">
                <a:avLst/>
              </a:prstGeom>
              <a:blipFill>
                <a:blip r:embed="rId4"/>
                <a:stretch>
                  <a:fillRect l="-853" t="-7895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A0EBE3A1-EE6C-0D9E-D2B8-950A4E6DA0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73209" y="565685"/>
            <a:ext cx="3733185" cy="1262172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436B119-5896-FCED-F831-1B60451C948C}"/>
              </a:ext>
            </a:extLst>
          </p:cNvPr>
          <p:cNvCxnSpPr>
            <a:cxnSpLocks/>
          </p:cNvCxnSpPr>
          <p:nvPr/>
        </p:nvCxnSpPr>
        <p:spPr>
          <a:xfrm>
            <a:off x="4660401" y="3058244"/>
            <a:ext cx="2977935" cy="302673"/>
          </a:xfrm>
          <a:prstGeom prst="straightConnector1">
            <a:avLst/>
          </a:prstGeom>
          <a:ln w="63500">
            <a:solidFill>
              <a:srgbClr val="00B050">
                <a:alpha val="43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61949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6C46211-A5DD-F7A2-F522-7FDFD896B05C}"/>
              </a:ext>
            </a:extLst>
          </p:cNvPr>
          <p:cNvGrpSpPr/>
          <p:nvPr/>
        </p:nvGrpSpPr>
        <p:grpSpPr>
          <a:xfrm>
            <a:off x="0" y="1303002"/>
            <a:ext cx="10963726" cy="5364480"/>
            <a:chOff x="969023" y="1088136"/>
            <a:chExt cx="10963726" cy="5364480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2A5BF619-65B2-5249-9E4B-EA43D8326D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9023" y="1088136"/>
              <a:ext cx="7147673" cy="5364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E281219E-12B5-2D43-9990-A6BE7B970BC7}"/>
                </a:ext>
              </a:extLst>
            </p:cNvPr>
            <p:cNvGrpSpPr/>
            <p:nvPr/>
          </p:nvGrpSpPr>
          <p:grpSpPr>
            <a:xfrm>
              <a:off x="2853515" y="2302782"/>
              <a:ext cx="2621201" cy="3127831"/>
              <a:chOff x="2621359" y="2490071"/>
              <a:chExt cx="2621201" cy="3127831"/>
            </a:xfrm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03254AEE-C976-E74F-AE58-3ED6BF5FF275}"/>
                  </a:ext>
                </a:extLst>
              </p:cNvPr>
              <p:cNvGrpSpPr/>
              <p:nvPr/>
            </p:nvGrpSpPr>
            <p:grpSpPr>
              <a:xfrm>
                <a:off x="2621359" y="2490071"/>
                <a:ext cx="2621201" cy="3127831"/>
                <a:chOff x="5242560" y="3060192"/>
                <a:chExt cx="2621201" cy="3127831"/>
              </a:xfrm>
            </p:grpSpPr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D69D0DC2-773B-864B-86EB-BFE4B6C47846}"/>
                    </a:ext>
                  </a:extLst>
                </p:cNvPr>
                <p:cNvCxnSpPr/>
                <p:nvPr/>
              </p:nvCxnSpPr>
              <p:spPr>
                <a:xfrm flipV="1">
                  <a:off x="5242560" y="3060192"/>
                  <a:ext cx="0" cy="2535936"/>
                </a:xfrm>
                <a:prstGeom prst="line">
                  <a:avLst/>
                </a:prstGeom>
                <a:ln w="63500">
                  <a:solidFill>
                    <a:srgbClr val="00B050">
                      <a:alpha val="44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id="{E87FE0CD-BDF7-5645-8838-F51BF546A09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242563" y="5552587"/>
                  <a:ext cx="2621198" cy="635436"/>
                </a:xfrm>
                <a:prstGeom prst="line">
                  <a:avLst/>
                </a:prstGeom>
                <a:ln w="63500">
                  <a:solidFill>
                    <a:srgbClr val="00B050">
                      <a:alpha val="44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F338F8EC-F345-0C41-843B-69E795C1992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242562" y="3060192"/>
                  <a:ext cx="2621199" cy="570121"/>
                </a:xfrm>
                <a:prstGeom prst="line">
                  <a:avLst/>
                </a:prstGeom>
                <a:ln w="63500">
                  <a:solidFill>
                    <a:srgbClr val="00B050">
                      <a:alpha val="44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F67DC9B7-8F30-C84D-9DF8-F6DF128A5202}"/>
                  </a:ext>
                </a:extLst>
              </p:cNvPr>
              <p:cNvCxnSpPr/>
              <p:nvPr/>
            </p:nvCxnSpPr>
            <p:spPr>
              <a:xfrm flipV="1">
                <a:off x="5191762" y="3081966"/>
                <a:ext cx="0" cy="2535936"/>
              </a:xfrm>
              <a:prstGeom prst="line">
                <a:avLst/>
              </a:prstGeom>
              <a:ln w="63500">
                <a:solidFill>
                  <a:srgbClr val="00B050">
                    <a:alpha val="44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8" name="Picture 2">
              <a:extLst>
                <a:ext uri="{FF2B5EF4-FFF2-40B4-BE49-F238E27FC236}">
                  <a16:creationId xmlns:a16="http://schemas.microsoft.com/office/drawing/2014/main" id="{90173151-010B-1E41-BFAC-8C8CAB5BCE2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84902" y="1609292"/>
              <a:ext cx="4247847" cy="31858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8FA9F952-17E4-D148-A947-1EFD5873A712}"/>
                </a:ext>
              </a:extLst>
            </p:cNvPr>
            <p:cNvSpPr txBox="1"/>
            <p:nvPr/>
          </p:nvSpPr>
          <p:spPr>
            <a:xfrm>
              <a:off x="8995253" y="2972583"/>
              <a:ext cx="19194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isochores</a:t>
              </a: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9F6D7A52-A1BC-494B-9355-B13B06B5B0AD}"/>
                </a:ext>
              </a:extLst>
            </p:cNvPr>
            <p:cNvGrpSpPr/>
            <p:nvPr/>
          </p:nvGrpSpPr>
          <p:grpSpPr>
            <a:xfrm>
              <a:off x="4159158" y="1427387"/>
              <a:ext cx="2621199" cy="3127831"/>
              <a:chOff x="2621361" y="2490071"/>
              <a:chExt cx="2621199" cy="3127831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DF86DDC7-5458-5143-8C25-CD2E78AF8111}"/>
                  </a:ext>
                </a:extLst>
              </p:cNvPr>
              <p:cNvGrpSpPr/>
              <p:nvPr/>
            </p:nvGrpSpPr>
            <p:grpSpPr>
              <a:xfrm>
                <a:off x="2621361" y="2490071"/>
                <a:ext cx="2621199" cy="3127831"/>
                <a:chOff x="5242562" y="3060192"/>
                <a:chExt cx="2621199" cy="3127831"/>
              </a:xfrm>
            </p:grpSpPr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99B6AF54-0D3C-6C4A-9F49-C62228EAB24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255439" y="3098831"/>
                  <a:ext cx="0" cy="2159744"/>
                </a:xfrm>
                <a:prstGeom prst="line">
                  <a:avLst/>
                </a:prstGeom>
                <a:ln w="63500">
                  <a:solidFill>
                    <a:srgbClr val="C00000">
                      <a:alpha val="44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8EB137DA-BD04-9346-ACA9-693C32EDEC2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6352614" y="5881192"/>
                  <a:ext cx="1511147" cy="306831"/>
                </a:xfrm>
                <a:prstGeom prst="line">
                  <a:avLst/>
                </a:prstGeom>
                <a:ln w="63500">
                  <a:solidFill>
                    <a:srgbClr val="C00000">
                      <a:alpha val="44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F1CB2E26-1A08-424E-8423-99898753E1F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242562" y="3060192"/>
                  <a:ext cx="2621199" cy="570121"/>
                </a:xfrm>
                <a:prstGeom prst="line">
                  <a:avLst/>
                </a:prstGeom>
                <a:ln w="63500">
                  <a:solidFill>
                    <a:srgbClr val="C00000">
                      <a:alpha val="44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C7188966-EE61-A647-A01D-B9D351BC279D}"/>
                  </a:ext>
                </a:extLst>
              </p:cNvPr>
              <p:cNvCxnSpPr/>
              <p:nvPr/>
            </p:nvCxnSpPr>
            <p:spPr>
              <a:xfrm flipV="1">
                <a:off x="5191762" y="3081966"/>
                <a:ext cx="0" cy="2535936"/>
              </a:xfrm>
              <a:prstGeom prst="line">
                <a:avLst/>
              </a:prstGeom>
              <a:ln w="63500">
                <a:solidFill>
                  <a:srgbClr val="C00000">
                    <a:alpha val="44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9CDBA09-35B1-0741-8647-31209C5FF939}"/>
                  </a:ext>
                </a:extLst>
              </p:cNvPr>
              <p:cNvSpPr txBox="1"/>
              <p:nvPr/>
            </p:nvSpPr>
            <p:spPr>
              <a:xfrm>
                <a:off x="134912" y="213950"/>
                <a:ext cx="1189859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Isochores of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9CDBA09-35B1-0741-8647-31209C5FF9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912" y="213950"/>
                <a:ext cx="11898592" cy="461665"/>
              </a:xfrm>
              <a:prstGeom prst="rect">
                <a:avLst/>
              </a:prstGeom>
              <a:blipFill>
                <a:blip r:embed="rId4"/>
                <a:stretch>
                  <a:fillRect l="-853" t="-7895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2D67D2E-B73B-2728-7CE7-FADD60598D9E}"/>
              </a:ext>
            </a:extLst>
          </p:cNvPr>
          <p:cNvCxnSpPr>
            <a:cxnSpLocks/>
          </p:cNvCxnSpPr>
          <p:nvPr/>
        </p:nvCxnSpPr>
        <p:spPr>
          <a:xfrm>
            <a:off x="5811334" y="4601029"/>
            <a:ext cx="1336339" cy="0"/>
          </a:xfrm>
          <a:prstGeom prst="straightConnector1">
            <a:avLst/>
          </a:prstGeom>
          <a:ln w="63500">
            <a:solidFill>
              <a:srgbClr val="FF0000">
                <a:alpha val="43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09529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6C46211-A5DD-F7A2-F522-7FDFD896B05C}"/>
              </a:ext>
            </a:extLst>
          </p:cNvPr>
          <p:cNvGrpSpPr/>
          <p:nvPr/>
        </p:nvGrpSpPr>
        <p:grpSpPr>
          <a:xfrm>
            <a:off x="0" y="1303002"/>
            <a:ext cx="10963726" cy="5364480"/>
            <a:chOff x="969023" y="1088136"/>
            <a:chExt cx="10963726" cy="5364480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2A5BF619-65B2-5249-9E4B-EA43D8326D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9023" y="1088136"/>
              <a:ext cx="7147673" cy="5364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E281219E-12B5-2D43-9990-A6BE7B970BC7}"/>
                </a:ext>
              </a:extLst>
            </p:cNvPr>
            <p:cNvGrpSpPr/>
            <p:nvPr/>
          </p:nvGrpSpPr>
          <p:grpSpPr>
            <a:xfrm>
              <a:off x="2853515" y="2302782"/>
              <a:ext cx="2621201" cy="3127831"/>
              <a:chOff x="2621359" y="2490071"/>
              <a:chExt cx="2621201" cy="3127831"/>
            </a:xfrm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03254AEE-C976-E74F-AE58-3ED6BF5FF275}"/>
                  </a:ext>
                </a:extLst>
              </p:cNvPr>
              <p:cNvGrpSpPr/>
              <p:nvPr/>
            </p:nvGrpSpPr>
            <p:grpSpPr>
              <a:xfrm>
                <a:off x="2621359" y="2490071"/>
                <a:ext cx="2621201" cy="3127831"/>
                <a:chOff x="5242560" y="3060192"/>
                <a:chExt cx="2621201" cy="3127831"/>
              </a:xfrm>
            </p:grpSpPr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D69D0DC2-773B-864B-86EB-BFE4B6C47846}"/>
                    </a:ext>
                  </a:extLst>
                </p:cNvPr>
                <p:cNvCxnSpPr/>
                <p:nvPr/>
              </p:nvCxnSpPr>
              <p:spPr>
                <a:xfrm flipV="1">
                  <a:off x="5242560" y="3060192"/>
                  <a:ext cx="0" cy="2535936"/>
                </a:xfrm>
                <a:prstGeom prst="line">
                  <a:avLst/>
                </a:prstGeom>
                <a:ln w="63500">
                  <a:solidFill>
                    <a:srgbClr val="00B050">
                      <a:alpha val="44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id="{E87FE0CD-BDF7-5645-8838-F51BF546A09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242563" y="5552587"/>
                  <a:ext cx="2621198" cy="635436"/>
                </a:xfrm>
                <a:prstGeom prst="line">
                  <a:avLst/>
                </a:prstGeom>
                <a:ln w="63500">
                  <a:solidFill>
                    <a:srgbClr val="00B050">
                      <a:alpha val="44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F338F8EC-F345-0C41-843B-69E795C1992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242562" y="3060192"/>
                  <a:ext cx="2621199" cy="570121"/>
                </a:xfrm>
                <a:prstGeom prst="line">
                  <a:avLst/>
                </a:prstGeom>
                <a:ln w="63500">
                  <a:solidFill>
                    <a:srgbClr val="00B050">
                      <a:alpha val="44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F67DC9B7-8F30-C84D-9DF8-F6DF128A5202}"/>
                  </a:ext>
                </a:extLst>
              </p:cNvPr>
              <p:cNvCxnSpPr/>
              <p:nvPr/>
            </p:nvCxnSpPr>
            <p:spPr>
              <a:xfrm flipV="1">
                <a:off x="5191762" y="3081966"/>
                <a:ext cx="0" cy="2535936"/>
              </a:xfrm>
              <a:prstGeom prst="line">
                <a:avLst/>
              </a:prstGeom>
              <a:ln w="63500">
                <a:solidFill>
                  <a:srgbClr val="00B050">
                    <a:alpha val="44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8" name="Picture 2">
              <a:extLst>
                <a:ext uri="{FF2B5EF4-FFF2-40B4-BE49-F238E27FC236}">
                  <a16:creationId xmlns:a16="http://schemas.microsoft.com/office/drawing/2014/main" id="{90173151-010B-1E41-BFAC-8C8CAB5BCE2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84902" y="1609292"/>
              <a:ext cx="4247847" cy="31858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8FA9F952-17E4-D148-A947-1EFD5873A712}"/>
                </a:ext>
              </a:extLst>
            </p:cNvPr>
            <p:cNvSpPr txBox="1"/>
            <p:nvPr/>
          </p:nvSpPr>
          <p:spPr>
            <a:xfrm>
              <a:off x="8995253" y="2972583"/>
              <a:ext cx="19194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isochores</a:t>
              </a: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9F6D7A52-A1BC-494B-9355-B13B06B5B0AD}"/>
                </a:ext>
              </a:extLst>
            </p:cNvPr>
            <p:cNvGrpSpPr/>
            <p:nvPr/>
          </p:nvGrpSpPr>
          <p:grpSpPr>
            <a:xfrm>
              <a:off x="4159158" y="1427387"/>
              <a:ext cx="2621199" cy="3127831"/>
              <a:chOff x="2621361" y="2490071"/>
              <a:chExt cx="2621199" cy="3127831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DF86DDC7-5458-5143-8C25-CD2E78AF8111}"/>
                  </a:ext>
                </a:extLst>
              </p:cNvPr>
              <p:cNvGrpSpPr/>
              <p:nvPr/>
            </p:nvGrpSpPr>
            <p:grpSpPr>
              <a:xfrm>
                <a:off x="2621361" y="2490071"/>
                <a:ext cx="2621199" cy="3127831"/>
                <a:chOff x="5242562" y="3060192"/>
                <a:chExt cx="2621199" cy="3127831"/>
              </a:xfrm>
            </p:grpSpPr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99B6AF54-0D3C-6C4A-9F49-C62228EAB24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255439" y="3098831"/>
                  <a:ext cx="0" cy="2159744"/>
                </a:xfrm>
                <a:prstGeom prst="line">
                  <a:avLst/>
                </a:prstGeom>
                <a:ln w="63500">
                  <a:solidFill>
                    <a:srgbClr val="C00000">
                      <a:alpha val="44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8EB137DA-BD04-9346-ACA9-693C32EDEC2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6352614" y="5881192"/>
                  <a:ext cx="1511147" cy="306831"/>
                </a:xfrm>
                <a:prstGeom prst="line">
                  <a:avLst/>
                </a:prstGeom>
                <a:ln w="63500">
                  <a:solidFill>
                    <a:srgbClr val="C00000">
                      <a:alpha val="44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F1CB2E26-1A08-424E-8423-99898753E1F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242562" y="3060192"/>
                  <a:ext cx="2621199" cy="570121"/>
                </a:xfrm>
                <a:prstGeom prst="line">
                  <a:avLst/>
                </a:prstGeom>
                <a:ln w="63500">
                  <a:solidFill>
                    <a:srgbClr val="C00000">
                      <a:alpha val="44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C7188966-EE61-A647-A01D-B9D351BC279D}"/>
                  </a:ext>
                </a:extLst>
              </p:cNvPr>
              <p:cNvCxnSpPr/>
              <p:nvPr/>
            </p:nvCxnSpPr>
            <p:spPr>
              <a:xfrm flipV="1">
                <a:off x="5191762" y="3081966"/>
                <a:ext cx="0" cy="2535936"/>
              </a:xfrm>
              <a:prstGeom prst="line">
                <a:avLst/>
              </a:prstGeom>
              <a:ln w="63500">
                <a:solidFill>
                  <a:srgbClr val="C00000">
                    <a:alpha val="44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9CDBA09-35B1-0741-8647-31209C5FF939}"/>
                  </a:ext>
                </a:extLst>
              </p:cNvPr>
              <p:cNvSpPr txBox="1"/>
              <p:nvPr/>
            </p:nvSpPr>
            <p:spPr>
              <a:xfrm>
                <a:off x="134912" y="213950"/>
                <a:ext cx="1189859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Isochores of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9CDBA09-35B1-0741-8647-31209C5FF9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912" y="213950"/>
                <a:ext cx="11898592" cy="461665"/>
              </a:xfrm>
              <a:prstGeom prst="rect">
                <a:avLst/>
              </a:prstGeom>
              <a:blipFill>
                <a:blip r:embed="rId4"/>
                <a:stretch>
                  <a:fillRect l="-853" t="-7895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15310EC0-452F-887E-F2E4-B1D746737F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76093" y="5166340"/>
            <a:ext cx="3728868" cy="1063124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2D67D2E-B73B-2728-7CE7-FADD60598D9E}"/>
              </a:ext>
            </a:extLst>
          </p:cNvPr>
          <p:cNvCxnSpPr>
            <a:cxnSpLocks/>
          </p:cNvCxnSpPr>
          <p:nvPr/>
        </p:nvCxnSpPr>
        <p:spPr>
          <a:xfrm>
            <a:off x="5811334" y="4601029"/>
            <a:ext cx="1336339" cy="0"/>
          </a:xfrm>
          <a:prstGeom prst="straightConnector1">
            <a:avLst/>
          </a:prstGeom>
          <a:ln w="63500">
            <a:solidFill>
              <a:srgbClr val="FF0000">
                <a:alpha val="43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21108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E1B2A73E-9E03-1140-8555-9E2A2B5652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8664" y="1290386"/>
            <a:ext cx="6204284" cy="4653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97525F2-65AC-B648-AE2A-63BB75B0071C}"/>
              </a:ext>
            </a:extLst>
          </p:cNvPr>
          <p:cNvSpPr txBox="1"/>
          <p:nvPr/>
        </p:nvSpPr>
        <p:spPr>
          <a:xfrm>
            <a:off x="8289757" y="1768642"/>
            <a:ext cx="2382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 = 1-Liter isochore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AA7F5D-208D-FB4F-9E71-D48736F8632C}"/>
              </a:ext>
            </a:extLst>
          </p:cNvPr>
          <p:cNvSpPr txBox="1"/>
          <p:nvPr/>
        </p:nvSpPr>
        <p:spPr>
          <a:xfrm>
            <a:off x="8289757" y="5061284"/>
            <a:ext cx="2382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 = 42-Liter isochore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464803F-A7E7-A11B-9E4A-A14516CEBFB5}"/>
                  </a:ext>
                </a:extLst>
              </p:cNvPr>
              <p:cNvSpPr txBox="1"/>
              <p:nvPr/>
            </p:nvSpPr>
            <p:spPr>
              <a:xfrm>
                <a:off x="134912" y="213950"/>
                <a:ext cx="1189859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Isochores of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464803F-A7E7-A11B-9E4A-A14516CEBF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912" y="213950"/>
                <a:ext cx="11898592" cy="461665"/>
              </a:xfrm>
              <a:prstGeom prst="rect">
                <a:avLst/>
              </a:prstGeom>
              <a:blipFill>
                <a:blip r:embed="rId3"/>
                <a:stretch>
                  <a:fillRect l="-853" t="-7895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61178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ADCE9097-5319-F2E7-0570-ED096AA5BBA4}"/>
              </a:ext>
            </a:extLst>
          </p:cNvPr>
          <p:cNvGrpSpPr/>
          <p:nvPr/>
        </p:nvGrpSpPr>
        <p:grpSpPr>
          <a:xfrm>
            <a:off x="73751" y="1242705"/>
            <a:ext cx="4761940" cy="3690242"/>
            <a:chOff x="969023" y="1088136"/>
            <a:chExt cx="7147673" cy="5364480"/>
          </a:xfrm>
        </p:grpSpPr>
        <p:pic>
          <p:nvPicPr>
            <p:cNvPr id="9" name="Picture 2">
              <a:extLst>
                <a:ext uri="{FF2B5EF4-FFF2-40B4-BE49-F238E27FC236}">
                  <a16:creationId xmlns:a16="http://schemas.microsoft.com/office/drawing/2014/main" id="{A0DA1576-4D1E-377D-705A-ED43EAEBC6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9023" y="1088136"/>
              <a:ext cx="7147673" cy="5364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1AB5C9AC-593B-3178-C045-65C979A11A0F}"/>
                </a:ext>
              </a:extLst>
            </p:cNvPr>
            <p:cNvGrpSpPr/>
            <p:nvPr/>
          </p:nvGrpSpPr>
          <p:grpSpPr>
            <a:xfrm>
              <a:off x="5242560" y="1919950"/>
              <a:ext cx="1680754" cy="3676178"/>
              <a:chOff x="5242560" y="1919950"/>
              <a:chExt cx="1680754" cy="3676178"/>
            </a:xfrm>
          </p:grpSpPr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C6E750D0-4D9D-A3F1-E29E-DFF061602E21}"/>
                  </a:ext>
                </a:extLst>
              </p:cNvPr>
              <p:cNvCxnSpPr/>
              <p:nvPr/>
            </p:nvCxnSpPr>
            <p:spPr>
              <a:xfrm flipV="1">
                <a:off x="5242560" y="3060192"/>
                <a:ext cx="0" cy="2535936"/>
              </a:xfrm>
              <a:prstGeom prst="line">
                <a:avLst/>
              </a:prstGeom>
              <a:ln w="63500">
                <a:solidFill>
                  <a:srgbClr val="FF0000">
                    <a:alpha val="43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F67ACBA9-9133-9727-872B-65BDED4F30A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242561" y="4455886"/>
                <a:ext cx="1550125" cy="1140242"/>
              </a:xfrm>
              <a:prstGeom prst="line">
                <a:avLst/>
              </a:prstGeom>
              <a:ln w="63500">
                <a:solidFill>
                  <a:srgbClr val="FF0000">
                    <a:alpha val="43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D1D12EFA-D211-1630-A774-8C26457E143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242562" y="1919950"/>
                <a:ext cx="1680752" cy="1140242"/>
              </a:xfrm>
              <a:prstGeom prst="line">
                <a:avLst/>
              </a:prstGeom>
              <a:ln w="63500">
                <a:solidFill>
                  <a:srgbClr val="FF0000">
                    <a:alpha val="43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D3ABAA8A-E8B9-A7F4-640A-C81C7170EFD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792686" y="1919950"/>
                <a:ext cx="130628" cy="2535936"/>
              </a:xfrm>
              <a:prstGeom prst="line">
                <a:avLst/>
              </a:prstGeom>
              <a:ln w="63500">
                <a:solidFill>
                  <a:srgbClr val="FF0000">
                    <a:alpha val="43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17DE572D-3010-4583-371E-A54CC835C513}"/>
                </a:ext>
              </a:extLst>
            </p:cNvPr>
            <p:cNvGrpSpPr/>
            <p:nvPr/>
          </p:nvGrpSpPr>
          <p:grpSpPr>
            <a:xfrm>
              <a:off x="2594112" y="1767840"/>
              <a:ext cx="1639263" cy="3258167"/>
              <a:chOff x="5153423" y="2337961"/>
              <a:chExt cx="1639263" cy="3258167"/>
            </a:xfrm>
          </p:grpSpPr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C9942737-5E8E-C0EF-3A61-E45E5F7B816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153423" y="3191401"/>
                <a:ext cx="89137" cy="2404727"/>
              </a:xfrm>
              <a:prstGeom prst="line">
                <a:avLst/>
              </a:prstGeom>
              <a:ln w="63500">
                <a:solidFill>
                  <a:schemeClr val="accent1">
                    <a:alpha val="43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F97A3EC1-4EF5-AB01-7124-A93101BB13C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242562" y="5258031"/>
                <a:ext cx="484952" cy="338097"/>
              </a:xfrm>
              <a:prstGeom prst="line">
                <a:avLst/>
              </a:prstGeom>
              <a:ln w="63500">
                <a:solidFill>
                  <a:schemeClr val="accent1">
                    <a:alpha val="43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013B566D-476C-50C8-5366-210E69BF516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153423" y="2337961"/>
                <a:ext cx="1639263" cy="853440"/>
              </a:xfrm>
              <a:prstGeom prst="line">
                <a:avLst/>
              </a:prstGeom>
              <a:ln w="63500">
                <a:solidFill>
                  <a:schemeClr val="accent1">
                    <a:alpha val="43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6147F8F6-A511-B5D4-1E1D-CFBA1B1C93F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792685" y="2337962"/>
                <a:ext cx="1" cy="1941274"/>
              </a:xfrm>
              <a:prstGeom prst="line">
                <a:avLst/>
              </a:prstGeom>
              <a:ln w="63500">
                <a:solidFill>
                  <a:schemeClr val="accent1">
                    <a:alpha val="43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Picture 2">
            <a:extLst>
              <a:ext uri="{FF2B5EF4-FFF2-40B4-BE49-F238E27FC236}">
                <a16:creationId xmlns:a16="http://schemas.microsoft.com/office/drawing/2014/main" id="{E854AEF6-BAF0-3940-81EA-7A6B7C94F8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9141" y="83835"/>
            <a:ext cx="5665749" cy="3345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4D8919EA-FCE8-0FC7-1422-0C5E95454454}"/>
              </a:ext>
            </a:extLst>
          </p:cNvPr>
          <p:cNvGrpSpPr/>
          <p:nvPr/>
        </p:nvGrpSpPr>
        <p:grpSpPr>
          <a:xfrm>
            <a:off x="4609540" y="3561343"/>
            <a:ext cx="5635350" cy="3304678"/>
            <a:chOff x="3683109" y="3561343"/>
            <a:chExt cx="5635350" cy="3304678"/>
          </a:xfrm>
        </p:grpSpPr>
        <p:sp>
          <p:nvSpPr>
            <p:cNvPr id="2" name="Frame 1">
              <a:extLst>
                <a:ext uri="{FF2B5EF4-FFF2-40B4-BE49-F238E27FC236}">
                  <a16:creationId xmlns:a16="http://schemas.microsoft.com/office/drawing/2014/main" id="{3FCD87BC-4B27-2D4D-9019-FA6704BCECB9}"/>
                </a:ext>
              </a:extLst>
            </p:cNvPr>
            <p:cNvSpPr/>
            <p:nvPr/>
          </p:nvSpPr>
          <p:spPr>
            <a:xfrm>
              <a:off x="4331369" y="3561343"/>
              <a:ext cx="4451684" cy="2899610"/>
            </a:xfrm>
            <a:prstGeom prst="frame">
              <a:avLst>
                <a:gd name="adj1" fmla="val 88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12" name="Picture 2">
              <a:extLst>
                <a:ext uri="{FF2B5EF4-FFF2-40B4-BE49-F238E27FC236}">
                  <a16:creationId xmlns:a16="http://schemas.microsoft.com/office/drawing/2014/main" id="{8841051F-918F-F248-AB97-E98495310F2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0049"/>
            <a:stretch/>
          </p:blipFill>
          <p:spPr bwMode="auto">
            <a:xfrm>
              <a:off x="3683109" y="6533147"/>
              <a:ext cx="5635350" cy="3328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E4DA7F5-C988-3DCF-DA3D-43E76400A03B}"/>
                  </a:ext>
                </a:extLst>
              </p:cNvPr>
              <p:cNvSpPr txBox="1"/>
              <p:nvPr/>
            </p:nvSpPr>
            <p:spPr>
              <a:xfrm>
                <a:off x="9770645" y="4078705"/>
                <a:ext cx="2171700" cy="13739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Sketch what you think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num>
                              <m:den>
                                <m:r>
                                  <a:rPr lang="en-US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𝑉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dirty="0"/>
                  <a:t> would look like for the cold and hot isotherms.  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E4DA7F5-C988-3DCF-DA3D-43E76400A0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0645" y="4078705"/>
                <a:ext cx="2171700" cy="1373966"/>
              </a:xfrm>
              <a:prstGeom prst="rect">
                <a:avLst/>
              </a:prstGeom>
              <a:blipFill>
                <a:blip r:embed="rId4"/>
                <a:stretch>
                  <a:fillRect l="-2326" t="-1835" b="-55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09CDBA09-35B1-0741-8647-31209C5FF939}"/>
              </a:ext>
            </a:extLst>
          </p:cNvPr>
          <p:cNvSpPr txBox="1"/>
          <p:nvPr/>
        </p:nvSpPr>
        <p:spPr>
          <a:xfrm>
            <a:off x="0" y="9970"/>
            <a:ext cx="11922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Numerical derivatives of Boyle isotherms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8125E35-77BB-B028-B2C7-9DCF5D647195}"/>
                  </a:ext>
                </a:extLst>
              </p:cNvPr>
              <p:cNvSpPr txBox="1"/>
              <p:nvPr/>
            </p:nvSpPr>
            <p:spPr>
              <a:xfrm>
                <a:off x="2901855" y="868726"/>
                <a:ext cx="32740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8125E35-77BB-B028-B2C7-9DCF5D6471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1855" y="868726"/>
                <a:ext cx="3274035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AA1FAA4-64D5-69E5-330A-388E88CB20AA}"/>
                  </a:ext>
                </a:extLst>
              </p:cNvPr>
              <p:cNvSpPr txBox="1"/>
              <p:nvPr/>
            </p:nvSpPr>
            <p:spPr>
              <a:xfrm>
                <a:off x="2700745" y="4628203"/>
                <a:ext cx="3274035" cy="6610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num>
                                <m:den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𝑉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AA1FAA4-64D5-69E5-330A-388E88CB20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0745" y="4628203"/>
                <a:ext cx="3274035" cy="661015"/>
              </a:xfrm>
              <a:prstGeom prst="rect">
                <a:avLst/>
              </a:prstGeom>
              <a:blipFill>
                <a:blip r:embed="rId6"/>
                <a:stretch>
                  <a:fillRect b="-1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06573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ADCE9097-5319-F2E7-0570-ED096AA5BBA4}"/>
              </a:ext>
            </a:extLst>
          </p:cNvPr>
          <p:cNvGrpSpPr/>
          <p:nvPr/>
        </p:nvGrpSpPr>
        <p:grpSpPr>
          <a:xfrm>
            <a:off x="73751" y="1242705"/>
            <a:ext cx="4761940" cy="3690242"/>
            <a:chOff x="969023" y="1088136"/>
            <a:chExt cx="7147673" cy="5364480"/>
          </a:xfrm>
        </p:grpSpPr>
        <p:pic>
          <p:nvPicPr>
            <p:cNvPr id="9" name="Picture 2">
              <a:extLst>
                <a:ext uri="{FF2B5EF4-FFF2-40B4-BE49-F238E27FC236}">
                  <a16:creationId xmlns:a16="http://schemas.microsoft.com/office/drawing/2014/main" id="{A0DA1576-4D1E-377D-705A-ED43EAEBC6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9023" y="1088136"/>
              <a:ext cx="7147673" cy="5364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1AB5C9AC-593B-3178-C045-65C979A11A0F}"/>
                </a:ext>
              </a:extLst>
            </p:cNvPr>
            <p:cNvGrpSpPr/>
            <p:nvPr/>
          </p:nvGrpSpPr>
          <p:grpSpPr>
            <a:xfrm>
              <a:off x="5242560" y="1919950"/>
              <a:ext cx="1680754" cy="3676178"/>
              <a:chOff x="5242560" y="1919950"/>
              <a:chExt cx="1680754" cy="3676178"/>
            </a:xfrm>
          </p:grpSpPr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C6E750D0-4D9D-A3F1-E29E-DFF061602E21}"/>
                  </a:ext>
                </a:extLst>
              </p:cNvPr>
              <p:cNvCxnSpPr/>
              <p:nvPr/>
            </p:nvCxnSpPr>
            <p:spPr>
              <a:xfrm flipV="1">
                <a:off x="5242560" y="3060192"/>
                <a:ext cx="0" cy="2535936"/>
              </a:xfrm>
              <a:prstGeom prst="line">
                <a:avLst/>
              </a:prstGeom>
              <a:ln w="63500">
                <a:solidFill>
                  <a:srgbClr val="FF0000">
                    <a:alpha val="43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F67ACBA9-9133-9727-872B-65BDED4F30A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242561" y="4455886"/>
                <a:ext cx="1550125" cy="1140242"/>
              </a:xfrm>
              <a:prstGeom prst="line">
                <a:avLst/>
              </a:prstGeom>
              <a:ln w="63500">
                <a:solidFill>
                  <a:srgbClr val="FF0000">
                    <a:alpha val="43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D1D12EFA-D211-1630-A774-8C26457E143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242562" y="1919950"/>
                <a:ext cx="1680752" cy="1140242"/>
              </a:xfrm>
              <a:prstGeom prst="line">
                <a:avLst/>
              </a:prstGeom>
              <a:ln w="63500">
                <a:solidFill>
                  <a:srgbClr val="FF0000">
                    <a:alpha val="43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D3ABAA8A-E8B9-A7F4-640A-C81C7170EFD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792686" y="1919950"/>
                <a:ext cx="130628" cy="2535936"/>
              </a:xfrm>
              <a:prstGeom prst="line">
                <a:avLst/>
              </a:prstGeom>
              <a:ln w="63500">
                <a:solidFill>
                  <a:srgbClr val="FF0000">
                    <a:alpha val="43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17DE572D-3010-4583-371E-A54CC835C513}"/>
                </a:ext>
              </a:extLst>
            </p:cNvPr>
            <p:cNvGrpSpPr/>
            <p:nvPr/>
          </p:nvGrpSpPr>
          <p:grpSpPr>
            <a:xfrm>
              <a:off x="2594112" y="1767840"/>
              <a:ext cx="1639263" cy="3258167"/>
              <a:chOff x="5153423" y="2337961"/>
              <a:chExt cx="1639263" cy="3258167"/>
            </a:xfrm>
          </p:grpSpPr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C9942737-5E8E-C0EF-3A61-E45E5F7B816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153423" y="3191401"/>
                <a:ext cx="89137" cy="2404727"/>
              </a:xfrm>
              <a:prstGeom prst="line">
                <a:avLst/>
              </a:prstGeom>
              <a:ln w="63500">
                <a:solidFill>
                  <a:schemeClr val="accent1">
                    <a:alpha val="43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F97A3EC1-4EF5-AB01-7124-A93101BB13C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242562" y="5258031"/>
                <a:ext cx="484952" cy="338097"/>
              </a:xfrm>
              <a:prstGeom prst="line">
                <a:avLst/>
              </a:prstGeom>
              <a:ln w="63500">
                <a:solidFill>
                  <a:schemeClr val="accent1">
                    <a:alpha val="43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013B566D-476C-50C8-5366-210E69BF516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153423" y="2337961"/>
                <a:ext cx="1639263" cy="853440"/>
              </a:xfrm>
              <a:prstGeom prst="line">
                <a:avLst/>
              </a:prstGeom>
              <a:ln w="63500">
                <a:solidFill>
                  <a:schemeClr val="accent1">
                    <a:alpha val="43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6147F8F6-A511-B5D4-1E1D-CFBA1B1C93F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792685" y="2337962"/>
                <a:ext cx="1" cy="1941274"/>
              </a:xfrm>
              <a:prstGeom prst="line">
                <a:avLst/>
              </a:prstGeom>
              <a:ln w="63500">
                <a:solidFill>
                  <a:schemeClr val="accent1">
                    <a:alpha val="43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Picture 2">
            <a:extLst>
              <a:ext uri="{FF2B5EF4-FFF2-40B4-BE49-F238E27FC236}">
                <a16:creationId xmlns:a16="http://schemas.microsoft.com/office/drawing/2014/main" id="{E854AEF6-BAF0-3940-81EA-7A6B7C94F8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9141" y="83835"/>
            <a:ext cx="5665749" cy="3345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C6ED873-6119-C64B-9F55-ABF4FC9B4179}"/>
                  </a:ext>
                </a:extLst>
              </p:cNvPr>
              <p:cNvSpPr txBox="1"/>
              <p:nvPr/>
            </p:nvSpPr>
            <p:spPr>
              <a:xfrm>
                <a:off x="2901855" y="868726"/>
                <a:ext cx="32740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C6ED873-6119-C64B-9F55-ABF4FC9B41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1855" y="868726"/>
                <a:ext cx="3274035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9239B02-2D16-3842-B367-B281BF1DEA30}"/>
                  </a:ext>
                </a:extLst>
              </p:cNvPr>
              <p:cNvSpPr txBox="1"/>
              <p:nvPr/>
            </p:nvSpPr>
            <p:spPr>
              <a:xfrm>
                <a:off x="2700745" y="4628203"/>
                <a:ext cx="3274035" cy="6610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num>
                                <m:den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𝑉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9239B02-2D16-3842-B367-B281BF1DEA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0745" y="4628203"/>
                <a:ext cx="3274035" cy="661015"/>
              </a:xfrm>
              <a:prstGeom prst="rect">
                <a:avLst/>
              </a:prstGeom>
              <a:blipFill>
                <a:blip r:embed="rId5"/>
                <a:stretch>
                  <a:fillRect b="-1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09CDBA09-35B1-0741-8647-31209C5FF939}"/>
              </a:ext>
            </a:extLst>
          </p:cNvPr>
          <p:cNvSpPr txBox="1"/>
          <p:nvPr/>
        </p:nvSpPr>
        <p:spPr>
          <a:xfrm>
            <a:off x="0" y="9970"/>
            <a:ext cx="11922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Numerical derivatives of Boyle isotherms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01E6560-CC53-5691-ECF0-E9A5E7F065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2980" y="3327530"/>
            <a:ext cx="5528009" cy="3210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16380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3C4EA40-CA22-3240-BD52-F247AF21C1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22"/>
          <a:stretch/>
        </p:blipFill>
        <p:spPr>
          <a:xfrm>
            <a:off x="1591550" y="1733803"/>
            <a:ext cx="9423834" cy="2678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408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9CDBA09-35B1-0741-8647-31209C5FF939}"/>
              </a:ext>
            </a:extLst>
          </p:cNvPr>
          <p:cNvSpPr txBox="1"/>
          <p:nvPr/>
        </p:nvSpPr>
        <p:spPr>
          <a:xfrm>
            <a:off x="134912" y="213950"/>
            <a:ext cx="11922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Vgrid</a:t>
            </a:r>
            <a:r>
              <a:rPr lang="en-US" sz="2400" b="1" dirty="0"/>
              <a:t>: representation of the volume part of state space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CF14F63-57AB-51AB-20EA-E06A5EC859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2422" b="30236"/>
          <a:stretch/>
        </p:blipFill>
        <p:spPr>
          <a:xfrm>
            <a:off x="363855" y="2791326"/>
            <a:ext cx="5695877" cy="830180"/>
          </a:xfrm>
          <a:prstGeom prst="rect">
            <a:avLst/>
          </a:prstGeom>
        </p:spPr>
      </p:pic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F1781BC2-5D27-5C4D-BC02-87B0D5EEFD0D}"/>
              </a:ext>
            </a:extLst>
          </p:cNvPr>
          <p:cNvCxnSpPr>
            <a:cxnSpLocks/>
          </p:cNvCxnSpPr>
          <p:nvPr/>
        </p:nvCxnSpPr>
        <p:spPr>
          <a:xfrm flipV="1">
            <a:off x="4910340" y="2972482"/>
            <a:ext cx="2320591" cy="349216"/>
          </a:xfrm>
          <a:prstGeom prst="straightConnector1">
            <a:avLst/>
          </a:prstGeom>
          <a:ln w="635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BA6A0825-6C74-42E9-9F90-3713B52A4F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81" t="16315" r="12193" b="6316"/>
          <a:stretch/>
        </p:blipFill>
        <p:spPr bwMode="auto">
          <a:xfrm>
            <a:off x="7479631" y="1143955"/>
            <a:ext cx="4348514" cy="3850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1652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0F17E805-F7CE-B7A3-E807-05F597930D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2537" y="862109"/>
            <a:ext cx="3743267" cy="29425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9CDBA09-35B1-0741-8647-31209C5FF939}"/>
              </a:ext>
            </a:extLst>
          </p:cNvPr>
          <p:cNvSpPr txBox="1"/>
          <p:nvPr/>
        </p:nvSpPr>
        <p:spPr>
          <a:xfrm>
            <a:off x="134912" y="213950"/>
            <a:ext cx="11922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Each grid has the same shape (51x42)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4CD38EC-255A-5393-2774-5FEFE48FCD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912" y="768243"/>
            <a:ext cx="5695877" cy="3036366"/>
          </a:xfrm>
          <a:prstGeom prst="rect">
            <a:avLst/>
          </a:prstGeom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B6501288-7EFF-87DF-A0D3-81E7D034C3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81" t="16315" r="12193" b="6316"/>
          <a:stretch/>
        </p:blipFill>
        <p:spPr bwMode="auto">
          <a:xfrm>
            <a:off x="6096000" y="3851299"/>
            <a:ext cx="3153720" cy="2792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E4BB766-E5AD-8206-1AF2-4AFFCE6AF72A}"/>
              </a:ext>
            </a:extLst>
          </p:cNvPr>
          <p:cNvCxnSpPr>
            <a:cxnSpLocks/>
          </p:cNvCxnSpPr>
          <p:nvPr/>
        </p:nvCxnSpPr>
        <p:spPr>
          <a:xfrm>
            <a:off x="4668253" y="1424379"/>
            <a:ext cx="2394284" cy="566438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A7C7439-D487-53E0-B55D-73EC748BF291}"/>
              </a:ext>
            </a:extLst>
          </p:cNvPr>
          <p:cNvCxnSpPr>
            <a:cxnSpLocks/>
          </p:cNvCxnSpPr>
          <p:nvPr/>
        </p:nvCxnSpPr>
        <p:spPr>
          <a:xfrm>
            <a:off x="3908817" y="2923674"/>
            <a:ext cx="2579069" cy="1155033"/>
          </a:xfrm>
          <a:prstGeom prst="straightConnector1">
            <a:avLst/>
          </a:prstGeom>
          <a:ln w="635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6699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0F17E805-F7CE-B7A3-E807-05F597930D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2537" y="862109"/>
            <a:ext cx="3743267" cy="29425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9CDBA09-35B1-0741-8647-31209C5FF939}"/>
              </a:ext>
            </a:extLst>
          </p:cNvPr>
          <p:cNvSpPr txBox="1"/>
          <p:nvPr/>
        </p:nvSpPr>
        <p:spPr>
          <a:xfrm>
            <a:off x="134912" y="213950"/>
            <a:ext cx="11922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Indices in the grids allow us to refer to specific elements (scalars)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4CD38EC-255A-5393-2774-5FEFE48FCD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912" y="768243"/>
            <a:ext cx="5695877" cy="3036366"/>
          </a:xfrm>
          <a:prstGeom prst="rect">
            <a:avLst/>
          </a:prstGeom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B6501288-7EFF-87DF-A0D3-81E7D034C3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81" t="16315" r="12193" b="6316"/>
          <a:stretch/>
        </p:blipFill>
        <p:spPr bwMode="auto">
          <a:xfrm>
            <a:off x="6096000" y="3851299"/>
            <a:ext cx="3153720" cy="2792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E4BB766-E5AD-8206-1AF2-4AFFCE6AF72A}"/>
              </a:ext>
            </a:extLst>
          </p:cNvPr>
          <p:cNvCxnSpPr>
            <a:cxnSpLocks/>
          </p:cNvCxnSpPr>
          <p:nvPr/>
        </p:nvCxnSpPr>
        <p:spPr>
          <a:xfrm>
            <a:off x="4668253" y="1424379"/>
            <a:ext cx="2394284" cy="566438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A7C7439-D487-53E0-B55D-73EC748BF291}"/>
              </a:ext>
            </a:extLst>
          </p:cNvPr>
          <p:cNvCxnSpPr>
            <a:cxnSpLocks/>
          </p:cNvCxnSpPr>
          <p:nvPr/>
        </p:nvCxnSpPr>
        <p:spPr>
          <a:xfrm>
            <a:off x="3908817" y="2923674"/>
            <a:ext cx="2579069" cy="1155033"/>
          </a:xfrm>
          <a:prstGeom prst="straightConnector1">
            <a:avLst/>
          </a:prstGeom>
          <a:ln w="635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1287436-796D-294F-8F9A-281E5741BB20}"/>
              </a:ext>
            </a:extLst>
          </p:cNvPr>
          <p:cNvCxnSpPr>
            <a:cxnSpLocks/>
          </p:cNvCxnSpPr>
          <p:nvPr/>
        </p:nvCxnSpPr>
        <p:spPr>
          <a:xfrm flipV="1">
            <a:off x="568045" y="3851299"/>
            <a:ext cx="0" cy="1822959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E3686FC-BD57-62FF-6BDD-A5D3AD03DC3A}"/>
              </a:ext>
            </a:extLst>
          </p:cNvPr>
          <p:cNvSpPr txBox="1"/>
          <p:nvPr/>
        </p:nvSpPr>
        <p:spPr>
          <a:xfrm>
            <a:off x="134912" y="5674258"/>
            <a:ext cx="45333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</a:t>
            </a:r>
            <a:r>
              <a:rPr lang="en-US" sz="2400" baseline="30000" dirty="0"/>
              <a:t>st</a:t>
            </a:r>
            <a:r>
              <a:rPr lang="en-US" sz="2400" dirty="0"/>
              <a:t> index is the </a:t>
            </a:r>
            <a:r>
              <a:rPr lang="en-US" sz="2400" b="1" dirty="0"/>
              <a:t>temperature index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3B8E68-B73A-1FCA-9D59-CC14FDF26358}"/>
              </a:ext>
            </a:extLst>
          </p:cNvPr>
          <p:cNvSpPr txBox="1"/>
          <p:nvPr/>
        </p:nvSpPr>
        <p:spPr>
          <a:xfrm>
            <a:off x="796849" y="4703909"/>
            <a:ext cx="4181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</a:t>
            </a:r>
            <a:r>
              <a:rPr lang="en-US" sz="2400" baseline="30000" dirty="0"/>
              <a:t>nd</a:t>
            </a:r>
            <a:r>
              <a:rPr lang="en-US" sz="2400" dirty="0"/>
              <a:t> index is the </a:t>
            </a:r>
            <a:r>
              <a:rPr lang="en-US" sz="2400" b="1" dirty="0"/>
              <a:t>volume index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0F8507B-D94E-BB7D-F817-6CE11D87B910}"/>
              </a:ext>
            </a:extLst>
          </p:cNvPr>
          <p:cNvCxnSpPr>
            <a:cxnSpLocks/>
          </p:cNvCxnSpPr>
          <p:nvPr/>
        </p:nvCxnSpPr>
        <p:spPr>
          <a:xfrm flipV="1">
            <a:off x="1039759" y="3804609"/>
            <a:ext cx="0" cy="810934"/>
          </a:xfrm>
          <a:prstGeom prst="straightConnector1">
            <a:avLst/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9900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85B6FF27-9AE9-0B41-8BEE-C1D4F183A8A2}"/>
              </a:ext>
            </a:extLst>
          </p:cNvPr>
          <p:cNvSpPr txBox="1"/>
          <p:nvPr/>
        </p:nvSpPr>
        <p:spPr>
          <a:xfrm>
            <a:off x="0" y="23449"/>
            <a:ext cx="11898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Isochores</a:t>
            </a:r>
            <a:r>
              <a:rPr lang="en-US" sz="2400" b="1" dirty="0"/>
              <a:t> of </a:t>
            </a:r>
            <a:r>
              <a:rPr lang="en-US" sz="2400" b="1" dirty="0" err="1"/>
              <a:t>Tgrid</a:t>
            </a:r>
            <a:endParaRPr lang="en-US" sz="2400" b="1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3242502-C89C-5780-CD20-485FDE6F5858}"/>
              </a:ext>
            </a:extLst>
          </p:cNvPr>
          <p:cNvGrpSpPr/>
          <p:nvPr/>
        </p:nvGrpSpPr>
        <p:grpSpPr>
          <a:xfrm>
            <a:off x="499756" y="757090"/>
            <a:ext cx="5070125" cy="4060063"/>
            <a:chOff x="703720" y="1044702"/>
            <a:chExt cx="5070125" cy="4060063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F0A9D5B0-F303-0042-8A8A-55FDAD4D080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03720" y="1119251"/>
              <a:ext cx="5070125" cy="3985514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18CCF6DC-C8A9-B747-B535-3972883AF44E}"/>
                    </a:ext>
                  </a:extLst>
                </p:cNvPr>
                <p:cNvSpPr/>
                <p:nvPr/>
              </p:nvSpPr>
              <p:spPr>
                <a:xfrm>
                  <a:off x="2773906" y="1044702"/>
                  <a:ext cx="95333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𝑻</m:t>
                        </m:r>
                        <m:d>
                          <m:dPr>
                            <m:ctrlPr>
                              <a:rPr lang="en-US" b="1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𝑻</m:t>
                            </m:r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18CCF6DC-C8A9-B747-B535-3972883AF44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73906" y="1044702"/>
                  <a:ext cx="953338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C69166DE-4095-7D21-A263-D0C0D9D0EC15}"/>
                </a:ext>
              </a:extLst>
            </p:cNvPr>
            <p:cNvCxnSpPr/>
            <p:nvPr/>
          </p:nvCxnSpPr>
          <p:spPr>
            <a:xfrm flipV="1">
              <a:off x="2541678" y="4232633"/>
              <a:ext cx="2387641" cy="252664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CAB6B0B8-45E9-84E5-70AF-C936D683CB0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69143" y="3614057"/>
              <a:ext cx="864280" cy="885754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F0A072F4-5763-40F3-8489-89BBB552BD14}"/>
              </a:ext>
            </a:extLst>
          </p:cNvPr>
          <p:cNvSpPr txBox="1"/>
          <p:nvPr/>
        </p:nvSpPr>
        <p:spPr>
          <a:xfrm>
            <a:off x="5382922" y="744444"/>
            <a:ext cx="6707285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Elements of </a:t>
            </a:r>
            <a:r>
              <a:rPr lang="en-US" sz="2400" dirty="0" err="1"/>
              <a:t>Tgrid</a:t>
            </a:r>
            <a:r>
              <a:rPr lang="en-US" sz="2400" dirty="0"/>
              <a:t> that have different temperature indices have different temperatures: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400" dirty="0" err="1">
                <a:solidFill>
                  <a:srgbClr val="FF0000"/>
                </a:solidFill>
              </a:rPr>
              <a:t>Tgrid</a:t>
            </a:r>
            <a:r>
              <a:rPr lang="en-US" sz="2400" dirty="0">
                <a:solidFill>
                  <a:srgbClr val="FF0000"/>
                </a:solidFill>
              </a:rPr>
              <a:t>[0,0] = 200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400" dirty="0" err="1">
                <a:solidFill>
                  <a:srgbClr val="FF0000"/>
                </a:solidFill>
              </a:rPr>
              <a:t>Tgrid</a:t>
            </a:r>
            <a:r>
              <a:rPr lang="en-US" sz="2400" dirty="0">
                <a:solidFill>
                  <a:srgbClr val="FF0000"/>
                </a:solidFill>
              </a:rPr>
              <a:t>[1,0] = 204 (etc.)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All the elements of </a:t>
            </a:r>
            <a:r>
              <a:rPr lang="en-US" sz="2400" dirty="0" err="1"/>
              <a:t>Tgrid</a:t>
            </a:r>
            <a:r>
              <a:rPr lang="en-US" sz="2400" dirty="0"/>
              <a:t> belonging to a certain volume index is an </a:t>
            </a:r>
            <a:r>
              <a:rPr lang="en-US" sz="2400" b="1" dirty="0"/>
              <a:t>array</a:t>
            </a:r>
            <a:r>
              <a:rPr lang="en-US" sz="2400" dirty="0"/>
              <a:t>: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400" dirty="0" err="1">
                <a:solidFill>
                  <a:srgbClr val="FF0000"/>
                </a:solidFill>
              </a:rPr>
              <a:t>Tgrid</a:t>
            </a:r>
            <a:r>
              <a:rPr lang="en-US" sz="2400" dirty="0">
                <a:solidFill>
                  <a:srgbClr val="FF0000"/>
                </a:solidFill>
              </a:rPr>
              <a:t>[:,0] = 200, 204, … 400</a:t>
            </a:r>
          </a:p>
        </p:txBody>
      </p:sp>
    </p:spTree>
    <p:extLst>
      <p:ext uri="{BB962C8B-B14F-4D97-AF65-F5344CB8AC3E}">
        <p14:creationId xmlns:p14="http://schemas.microsoft.com/office/powerpoint/2010/main" val="898426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85B6FF27-9AE9-0B41-8BEE-C1D4F183A8A2}"/>
              </a:ext>
            </a:extLst>
          </p:cNvPr>
          <p:cNvSpPr txBox="1"/>
          <p:nvPr/>
        </p:nvSpPr>
        <p:spPr>
          <a:xfrm>
            <a:off x="0" y="23449"/>
            <a:ext cx="11898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Isochores</a:t>
            </a:r>
            <a:r>
              <a:rPr lang="en-US" sz="2400" b="1" dirty="0"/>
              <a:t> of </a:t>
            </a:r>
            <a:r>
              <a:rPr lang="en-US" sz="2400" b="1" dirty="0" err="1"/>
              <a:t>Tgrid</a:t>
            </a:r>
            <a:endParaRPr lang="en-US" sz="2400" b="1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3242502-C89C-5780-CD20-485FDE6F5858}"/>
              </a:ext>
            </a:extLst>
          </p:cNvPr>
          <p:cNvGrpSpPr/>
          <p:nvPr/>
        </p:nvGrpSpPr>
        <p:grpSpPr>
          <a:xfrm>
            <a:off x="499756" y="757090"/>
            <a:ext cx="5070125" cy="4060063"/>
            <a:chOff x="703720" y="1044702"/>
            <a:chExt cx="5070125" cy="4060063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F0A9D5B0-F303-0042-8A8A-55FDAD4D080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03720" y="1119251"/>
              <a:ext cx="5070125" cy="3985514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18CCF6DC-C8A9-B747-B535-3972883AF44E}"/>
                    </a:ext>
                  </a:extLst>
                </p:cNvPr>
                <p:cNvSpPr/>
                <p:nvPr/>
              </p:nvSpPr>
              <p:spPr>
                <a:xfrm>
                  <a:off x="2773906" y="1044702"/>
                  <a:ext cx="95333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𝑻</m:t>
                        </m:r>
                        <m:d>
                          <m:dPr>
                            <m:ctrlPr>
                              <a:rPr lang="en-US" b="1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𝑻</m:t>
                            </m:r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18CCF6DC-C8A9-B747-B535-3972883AF44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73906" y="1044702"/>
                  <a:ext cx="953338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C69166DE-4095-7D21-A263-D0C0D9D0EC15}"/>
                </a:ext>
              </a:extLst>
            </p:cNvPr>
            <p:cNvCxnSpPr/>
            <p:nvPr/>
          </p:nvCxnSpPr>
          <p:spPr>
            <a:xfrm flipV="1">
              <a:off x="2541678" y="4232633"/>
              <a:ext cx="2387641" cy="252664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CAB6B0B8-45E9-84E5-70AF-C936D683CB0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69143" y="3614057"/>
              <a:ext cx="864280" cy="885754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F0A072F4-5763-40F3-8489-89BBB552BD14}"/>
              </a:ext>
            </a:extLst>
          </p:cNvPr>
          <p:cNvSpPr txBox="1"/>
          <p:nvPr/>
        </p:nvSpPr>
        <p:spPr>
          <a:xfrm>
            <a:off x="5382922" y="744444"/>
            <a:ext cx="6707285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Elements of </a:t>
            </a:r>
            <a:r>
              <a:rPr lang="en-US" sz="2400" dirty="0" err="1"/>
              <a:t>Tgrid</a:t>
            </a:r>
            <a:r>
              <a:rPr lang="en-US" sz="2400" dirty="0"/>
              <a:t> that have different temperature indices have different temperatures: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400" dirty="0" err="1">
                <a:solidFill>
                  <a:srgbClr val="FF0000"/>
                </a:solidFill>
              </a:rPr>
              <a:t>Tgrid</a:t>
            </a:r>
            <a:r>
              <a:rPr lang="en-US" sz="2400" dirty="0">
                <a:solidFill>
                  <a:srgbClr val="FF0000"/>
                </a:solidFill>
              </a:rPr>
              <a:t>[0,0] = 200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400" dirty="0" err="1">
                <a:solidFill>
                  <a:srgbClr val="FF0000"/>
                </a:solidFill>
              </a:rPr>
              <a:t>Tgrid</a:t>
            </a:r>
            <a:r>
              <a:rPr lang="en-US" sz="2400" dirty="0">
                <a:solidFill>
                  <a:srgbClr val="FF0000"/>
                </a:solidFill>
              </a:rPr>
              <a:t>[1,0] = 204 (etc.)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All the elements of </a:t>
            </a:r>
            <a:r>
              <a:rPr lang="en-US" sz="2400" dirty="0" err="1"/>
              <a:t>Tgrid</a:t>
            </a:r>
            <a:r>
              <a:rPr lang="en-US" sz="2400" dirty="0"/>
              <a:t> belonging to a certain volume index is an </a:t>
            </a:r>
            <a:r>
              <a:rPr lang="en-US" sz="2400" b="1" dirty="0"/>
              <a:t>array</a:t>
            </a:r>
            <a:r>
              <a:rPr lang="en-US" sz="2400" dirty="0"/>
              <a:t>: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400" dirty="0" err="1">
                <a:solidFill>
                  <a:srgbClr val="FF0000"/>
                </a:solidFill>
              </a:rPr>
              <a:t>Tgrid</a:t>
            </a:r>
            <a:r>
              <a:rPr lang="en-US" sz="2400" dirty="0">
                <a:solidFill>
                  <a:srgbClr val="FF0000"/>
                </a:solidFill>
              </a:rPr>
              <a:t>[:,0] = 200, 204, … 400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5D3A6B5-B533-D7DF-2B97-E1F329A6EEB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72"/>
          <a:stretch/>
        </p:blipFill>
        <p:spPr>
          <a:xfrm>
            <a:off x="118899" y="5002868"/>
            <a:ext cx="4044027" cy="1629691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578A4C0-97C5-AFF0-2776-D77593AE4EDC}"/>
              </a:ext>
            </a:extLst>
          </p:cNvPr>
          <p:cNvCxnSpPr>
            <a:cxnSpLocks/>
          </p:cNvCxnSpPr>
          <p:nvPr/>
        </p:nvCxnSpPr>
        <p:spPr>
          <a:xfrm flipH="1">
            <a:off x="4162926" y="6074489"/>
            <a:ext cx="1219996" cy="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3E2C4B3-A365-A91B-7630-4F34FEECF9EC}"/>
              </a:ext>
            </a:extLst>
          </p:cNvPr>
          <p:cNvSpPr txBox="1"/>
          <p:nvPr/>
        </p:nvSpPr>
        <p:spPr>
          <a:xfrm>
            <a:off x="5569881" y="5610862"/>
            <a:ext cx="614813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Here’s how you’d create a variable that is this array. Notice that it has 51 elements, whose values run from 200 to 400 K.</a:t>
            </a:r>
          </a:p>
        </p:txBody>
      </p:sp>
    </p:spTree>
    <p:extLst>
      <p:ext uri="{BB962C8B-B14F-4D97-AF65-F5344CB8AC3E}">
        <p14:creationId xmlns:p14="http://schemas.microsoft.com/office/powerpoint/2010/main" val="3432899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85B6FF27-9AE9-0B41-8BEE-C1D4F183A8A2}"/>
              </a:ext>
            </a:extLst>
          </p:cNvPr>
          <p:cNvSpPr txBox="1"/>
          <p:nvPr/>
        </p:nvSpPr>
        <p:spPr>
          <a:xfrm>
            <a:off x="0" y="23449"/>
            <a:ext cx="11898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Isotherms</a:t>
            </a:r>
            <a:r>
              <a:rPr lang="en-US" sz="2400" b="1" dirty="0"/>
              <a:t> of </a:t>
            </a:r>
            <a:r>
              <a:rPr lang="en-US" sz="2400" b="1" dirty="0" err="1"/>
              <a:t>Tgrid</a:t>
            </a:r>
            <a:endParaRPr lang="en-US" sz="2400" b="1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3242502-C89C-5780-CD20-485FDE6F5858}"/>
              </a:ext>
            </a:extLst>
          </p:cNvPr>
          <p:cNvGrpSpPr/>
          <p:nvPr/>
        </p:nvGrpSpPr>
        <p:grpSpPr>
          <a:xfrm>
            <a:off x="499756" y="757090"/>
            <a:ext cx="5070125" cy="4060063"/>
            <a:chOff x="703720" y="1044702"/>
            <a:chExt cx="5070125" cy="4060063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F0A9D5B0-F303-0042-8A8A-55FDAD4D080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03720" y="1119251"/>
              <a:ext cx="5070125" cy="3985514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18CCF6DC-C8A9-B747-B535-3972883AF44E}"/>
                    </a:ext>
                  </a:extLst>
                </p:cNvPr>
                <p:cNvSpPr/>
                <p:nvPr/>
              </p:nvSpPr>
              <p:spPr>
                <a:xfrm>
                  <a:off x="2773906" y="1044702"/>
                  <a:ext cx="95333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𝑻</m:t>
                        </m:r>
                        <m:d>
                          <m:dPr>
                            <m:ctrlPr>
                              <a:rPr lang="en-US" b="1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𝑻</m:t>
                            </m:r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18CCF6DC-C8A9-B747-B535-3972883AF44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73906" y="1044702"/>
                  <a:ext cx="953338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C69166DE-4095-7D21-A263-D0C0D9D0EC15}"/>
                </a:ext>
              </a:extLst>
            </p:cNvPr>
            <p:cNvCxnSpPr/>
            <p:nvPr/>
          </p:nvCxnSpPr>
          <p:spPr>
            <a:xfrm flipV="1">
              <a:off x="2541678" y="4232633"/>
              <a:ext cx="2387641" cy="252664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CAB6B0B8-45E9-84E5-70AF-C936D683CB0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69143" y="3614057"/>
              <a:ext cx="864280" cy="885754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F0A072F4-5763-40F3-8489-89BBB552BD14}"/>
              </a:ext>
            </a:extLst>
          </p:cNvPr>
          <p:cNvSpPr txBox="1"/>
          <p:nvPr/>
        </p:nvSpPr>
        <p:spPr>
          <a:xfrm>
            <a:off x="5382922" y="744444"/>
            <a:ext cx="6707285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All the elements of </a:t>
            </a:r>
            <a:r>
              <a:rPr lang="en-US" sz="2400" dirty="0" err="1"/>
              <a:t>Tgrid</a:t>
            </a:r>
            <a:r>
              <a:rPr lang="en-US" sz="2400" dirty="0"/>
              <a:t> belonging to the first temperature index is the (very boring) array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400" dirty="0" err="1">
                <a:solidFill>
                  <a:schemeClr val="accent1"/>
                </a:solidFill>
              </a:rPr>
              <a:t>Tgrid</a:t>
            </a:r>
            <a:r>
              <a:rPr lang="en-US" sz="2400" dirty="0">
                <a:solidFill>
                  <a:schemeClr val="accent1"/>
                </a:solidFill>
              </a:rPr>
              <a:t>[0,:] = 200, 200, 200, …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All the elements of </a:t>
            </a:r>
            <a:r>
              <a:rPr lang="en-US" sz="2400" dirty="0" err="1"/>
              <a:t>Tgrid</a:t>
            </a:r>
            <a:r>
              <a:rPr lang="en-US" sz="2400" dirty="0"/>
              <a:t> belonging to the second temperature is also a very boring array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400" dirty="0" err="1">
                <a:solidFill>
                  <a:schemeClr val="accent1"/>
                </a:solidFill>
              </a:rPr>
              <a:t>Tgrid</a:t>
            </a:r>
            <a:r>
              <a:rPr lang="en-US" sz="2400" dirty="0">
                <a:solidFill>
                  <a:schemeClr val="accent1"/>
                </a:solidFill>
              </a:rPr>
              <a:t>[1,:] = 204, 204, 204, …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578A4C0-97C5-AFF0-2776-D77593AE4EDC}"/>
              </a:ext>
            </a:extLst>
          </p:cNvPr>
          <p:cNvCxnSpPr>
            <a:cxnSpLocks/>
          </p:cNvCxnSpPr>
          <p:nvPr/>
        </p:nvCxnSpPr>
        <p:spPr>
          <a:xfrm flipH="1">
            <a:off x="4725355" y="5636922"/>
            <a:ext cx="669562" cy="0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CEA24F73-C87B-D87B-35E2-77A840952E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756" y="5310242"/>
            <a:ext cx="3663170" cy="126159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E1EFFAA-5AF5-CA8F-A92D-370BC3CD929C}"/>
              </a:ext>
            </a:extLst>
          </p:cNvPr>
          <p:cNvSpPr txBox="1"/>
          <p:nvPr/>
        </p:nvSpPr>
        <p:spPr>
          <a:xfrm>
            <a:off x="5663164" y="5406090"/>
            <a:ext cx="642704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Here’s how you’d create such an array. It contains 42 elements, all the same number (200 K).</a:t>
            </a:r>
          </a:p>
        </p:txBody>
      </p:sp>
    </p:spTree>
    <p:extLst>
      <p:ext uri="{BB962C8B-B14F-4D97-AF65-F5344CB8AC3E}">
        <p14:creationId xmlns:p14="http://schemas.microsoft.com/office/powerpoint/2010/main" val="15185386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85B6FF27-9AE9-0B41-8BEE-C1D4F183A8A2}"/>
              </a:ext>
            </a:extLst>
          </p:cNvPr>
          <p:cNvSpPr txBox="1"/>
          <p:nvPr/>
        </p:nvSpPr>
        <p:spPr>
          <a:xfrm>
            <a:off x="0" y="23449"/>
            <a:ext cx="11898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Isotherms</a:t>
            </a:r>
            <a:r>
              <a:rPr lang="en-US" sz="2400" b="1" dirty="0"/>
              <a:t> of </a:t>
            </a:r>
            <a:r>
              <a:rPr lang="en-US" sz="2400" b="1" dirty="0" err="1"/>
              <a:t>Vgrid</a:t>
            </a:r>
            <a:endParaRPr lang="en-US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A072F4-5763-40F3-8489-89BBB552BD14}"/>
              </a:ext>
            </a:extLst>
          </p:cNvPr>
          <p:cNvSpPr txBox="1"/>
          <p:nvPr/>
        </p:nvSpPr>
        <p:spPr>
          <a:xfrm>
            <a:off x="5382922" y="744444"/>
            <a:ext cx="6707285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Elements of </a:t>
            </a:r>
            <a:r>
              <a:rPr lang="en-US" sz="2400" dirty="0" err="1"/>
              <a:t>Vgrid</a:t>
            </a:r>
            <a:r>
              <a:rPr lang="en-US" sz="2400" dirty="0"/>
              <a:t> that have different volume indices have different volumes :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400" dirty="0" err="1">
                <a:solidFill>
                  <a:schemeClr val="accent1"/>
                </a:solidFill>
              </a:rPr>
              <a:t>Vgrid</a:t>
            </a:r>
            <a:r>
              <a:rPr lang="en-US" sz="2400" dirty="0">
                <a:solidFill>
                  <a:schemeClr val="accent1"/>
                </a:solidFill>
              </a:rPr>
              <a:t>[0,0] = 1 Liter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400" dirty="0" err="1">
                <a:solidFill>
                  <a:schemeClr val="accent1"/>
                </a:solidFill>
              </a:rPr>
              <a:t>Vgrid</a:t>
            </a:r>
            <a:r>
              <a:rPr lang="en-US" sz="2400" dirty="0">
                <a:solidFill>
                  <a:schemeClr val="accent1"/>
                </a:solidFill>
              </a:rPr>
              <a:t>[0,1] = 2 Liters (etc.)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All the elements of </a:t>
            </a:r>
            <a:r>
              <a:rPr lang="en-US" sz="2400" dirty="0" err="1"/>
              <a:t>Vgrid</a:t>
            </a:r>
            <a:r>
              <a:rPr lang="en-US" sz="2400" dirty="0"/>
              <a:t> belonging to a certain temperature index is an </a:t>
            </a:r>
            <a:r>
              <a:rPr lang="en-US" sz="2400" b="1" dirty="0"/>
              <a:t>array</a:t>
            </a:r>
            <a:r>
              <a:rPr lang="en-US" sz="2400" dirty="0"/>
              <a:t>: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400" dirty="0" err="1">
                <a:solidFill>
                  <a:schemeClr val="accent1"/>
                </a:solidFill>
              </a:rPr>
              <a:t>Vgrid</a:t>
            </a:r>
            <a:r>
              <a:rPr lang="en-US" sz="2400" dirty="0">
                <a:solidFill>
                  <a:schemeClr val="accent1"/>
                </a:solidFill>
              </a:rPr>
              <a:t>[0,:] = 1, 2, …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8B1353E-3516-C184-5626-D57371904CFB}"/>
              </a:ext>
            </a:extLst>
          </p:cNvPr>
          <p:cNvGrpSpPr/>
          <p:nvPr/>
        </p:nvGrpSpPr>
        <p:grpSpPr>
          <a:xfrm>
            <a:off x="744092" y="726262"/>
            <a:ext cx="4348514" cy="4035458"/>
            <a:chOff x="3715892" y="1160816"/>
            <a:chExt cx="4348514" cy="4035458"/>
          </a:xfrm>
        </p:grpSpPr>
        <p:pic>
          <p:nvPicPr>
            <p:cNvPr id="13" name="Picture 2">
              <a:extLst>
                <a:ext uri="{FF2B5EF4-FFF2-40B4-BE49-F238E27FC236}">
                  <a16:creationId xmlns:a16="http://schemas.microsoft.com/office/drawing/2014/main" id="{42C31567-15DF-33FE-B1A7-DCBBB0AAABE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281" t="16315" r="12193" b="6316"/>
            <a:stretch/>
          </p:blipFill>
          <p:spPr bwMode="auto">
            <a:xfrm>
              <a:off x="3715892" y="1345482"/>
              <a:ext cx="4348514" cy="38507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C7615BD-5919-8AA5-607E-44B6D399E4A7}"/>
                </a:ext>
              </a:extLst>
            </p:cNvPr>
            <p:cNvGrpSpPr/>
            <p:nvPr/>
          </p:nvGrpSpPr>
          <p:grpSpPr>
            <a:xfrm>
              <a:off x="4264189" y="1160816"/>
              <a:ext cx="2942727" cy="3416531"/>
              <a:chOff x="1129102" y="1044702"/>
              <a:chExt cx="2942727" cy="341653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Rectangle 14">
                    <a:extLst>
                      <a:ext uri="{FF2B5EF4-FFF2-40B4-BE49-F238E27FC236}">
                        <a16:creationId xmlns:a16="http://schemas.microsoft.com/office/drawing/2014/main" id="{C554D08B-3AB4-8CF0-7B2E-3C807287537F}"/>
                      </a:ext>
                    </a:extLst>
                  </p:cNvPr>
                  <p:cNvSpPr/>
                  <p:nvPr/>
                </p:nvSpPr>
                <p:spPr>
                  <a:xfrm>
                    <a:off x="2773906" y="1044702"/>
                    <a:ext cx="958917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𝑽</m:t>
                          </m:r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𝑻</m:t>
                          </m:r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𝑽</m:t>
                          </m:r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" name="Rectangle 5">
                    <a:extLst>
                      <a:ext uri="{FF2B5EF4-FFF2-40B4-BE49-F238E27FC236}">
                        <a16:creationId xmlns:a16="http://schemas.microsoft.com/office/drawing/2014/main" id="{18CCF6DC-C8A9-B747-B535-3972883AF44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73906" y="1044702"/>
                    <a:ext cx="958917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1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D71FBA8D-EA8A-5A17-34F4-A6E9762B50C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960913" y="3288822"/>
                <a:ext cx="1110916" cy="1172411"/>
              </a:xfrm>
              <a:prstGeom prst="straightConnector1">
                <a:avLst/>
              </a:prstGeom>
              <a:ln w="635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E40AE778-6266-62BB-AA42-5889C9A02E8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129102" y="3782118"/>
                <a:ext cx="1685107" cy="576847"/>
              </a:xfrm>
              <a:prstGeom prst="straightConnector1">
                <a:avLst/>
              </a:prstGeom>
              <a:ln w="635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E519AC8-5EAF-ED13-CDB2-B7897D6BF0F8}"/>
              </a:ext>
            </a:extLst>
          </p:cNvPr>
          <p:cNvCxnSpPr>
            <a:cxnSpLocks/>
          </p:cNvCxnSpPr>
          <p:nvPr/>
        </p:nvCxnSpPr>
        <p:spPr>
          <a:xfrm flipH="1">
            <a:off x="4162926" y="5797761"/>
            <a:ext cx="1219996" cy="0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C55B169-8930-53A3-5DD9-8F1F9358D15D}"/>
              </a:ext>
            </a:extLst>
          </p:cNvPr>
          <p:cNvSpPr txBox="1"/>
          <p:nvPr/>
        </p:nvSpPr>
        <p:spPr>
          <a:xfrm>
            <a:off x="5569881" y="5454450"/>
            <a:ext cx="614813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Here’s how you’d create a variable that is this array. Notice that it has 42 elements, whose values run from 1 to 42 Liters.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C5838ED6-CDBB-06F8-BD26-98B2BC1659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097" y="5321227"/>
            <a:ext cx="3961690" cy="1315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9994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1755</TotalTime>
  <Words>705</Words>
  <Application>Microsoft Macintosh PowerPoint</Application>
  <PresentationFormat>Widescreen</PresentationFormat>
  <Paragraphs>92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Calibri Light</vt:lpstr>
      <vt:lpstr>Cambria Math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Steven</cp:lastModifiedBy>
  <cp:revision>81</cp:revision>
  <dcterms:created xsi:type="dcterms:W3CDTF">2018-08-07T04:05:17Z</dcterms:created>
  <dcterms:modified xsi:type="dcterms:W3CDTF">2022-09-08T00:35:41Z</dcterms:modified>
</cp:coreProperties>
</file>