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3" r:id="rId2"/>
    <p:sldId id="314" r:id="rId3"/>
    <p:sldId id="321" r:id="rId4"/>
    <p:sldId id="323" r:id="rId5"/>
    <p:sldId id="315" r:id="rId6"/>
    <p:sldId id="326" r:id="rId7"/>
    <p:sldId id="290" r:id="rId8"/>
    <p:sldId id="331" r:id="rId9"/>
    <p:sldId id="332" r:id="rId10"/>
    <p:sldId id="308" r:id="rId11"/>
    <p:sldId id="316" r:id="rId12"/>
    <p:sldId id="327" r:id="rId13"/>
    <p:sldId id="328" r:id="rId14"/>
    <p:sldId id="320" r:id="rId15"/>
    <p:sldId id="333" r:id="rId16"/>
    <p:sldId id="311" r:id="rId17"/>
    <p:sldId id="312" r:id="rId18"/>
    <p:sldId id="329" r:id="rId19"/>
    <p:sldId id="330" r:id="rId20"/>
    <p:sldId id="30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50"/>
    <p:restoredTop sz="92825"/>
  </p:normalViewPr>
  <p:slideViewPr>
    <p:cSldViewPr snapToGrid="0" snapToObjects="1">
      <p:cViewPr varScale="1">
        <p:scale>
          <a:sx n="104" d="100"/>
          <a:sy n="104" d="100"/>
        </p:scale>
        <p:origin x="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AC5-8408-0C43-AB39-DDB88E48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FC6F-BB5C-0A48-A8A0-D6FD941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9F2-B6FF-9E42-9A5B-4D6C301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FD46-BC7C-2540-A352-8B235E7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FCC-A17E-2F4B-9816-171EF87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B64-C7B8-5348-85F3-6458617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75B7-DB58-7844-86B3-23F0FBA1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74D-ABFD-9546-9FF5-9E87A8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1D09-8997-0145-A869-084126E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DBB6-BAEF-5246-B40E-D650F33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3836-E09C-8A45-B943-CED54C12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2D9A-B163-3744-9195-6B9DA44D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F41-9424-2F44-9DA5-3494AA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259C-07E5-104E-A20C-4F7767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6BD5-2A9C-2A4B-8707-1A8D4AB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771-0FCB-1849-97C5-15DEF91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CCB-6D65-444B-90BF-E52B5E1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7CE-7845-124E-8006-FDE3973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6F0-F3EC-0740-8E59-8E07B86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5EE6-B37C-A14F-9F8D-626A1A6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AE-1DF0-0A45-A49E-054838A2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473B-B4CD-F146-8D7B-136AC5CC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E9E-3458-2249-A417-D16310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904-C1CA-B845-9A35-0C669BD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D05C-2B9E-7540-B264-B6CA1BC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C57-90BD-3241-814F-BB89C53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678-2512-5641-AAD6-87CA9EAC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9819-4193-9A4B-B2CA-1DC70FD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32BF-9CE8-E845-A024-E84DFEE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A64C-77F1-B348-921B-3C7672BD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2C7-413E-A747-B152-9B86A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9EC-4BEF-7943-B721-5A64C2F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98B3-8552-CB40-A76E-CF7B590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7982-ABA9-ED49-9BDE-FD5F3AD7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983A5-59AA-3D46-A493-E19EC5D8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1B4F-A726-1943-9A11-A6AB19F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D71D-9D68-0042-95F4-00A97F3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3355-33F6-4E49-BECA-36338E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1BAE-3E2E-7A41-B67B-8360766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A99-3127-D041-8B28-9BB8EAA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A1FC8-A284-574E-8B44-F8FCBD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A7701-E120-C546-B253-E793ACE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63F5-7D25-B14B-9F02-39518AB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9B1-EF5E-744E-BA01-D757DF7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7D91-975F-7C4C-9155-B4ECCC6A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B2B3-E388-4644-9D61-330A5CE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CD4-5E72-E145-9D54-3E9A77B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BAA-5BAA-C744-A4B4-6AE5693C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FF3E-91C8-FC4A-9F2B-4DC79F64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D91-29EC-EF47-A7AF-62E4EE3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B4AA-A905-BA49-AD8A-4CA03B0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BAF-2D8E-2344-BA91-FCE4129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A47-DE99-164D-B67E-8812CA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0BA5-9A7E-834F-92BD-D9376C9B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8FB2-5936-644B-A189-5D66795A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6BAB-FFAA-B14A-9889-2DAE142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C1E7-38A2-1A4E-B910-287FF62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FCC8-8F6E-3B4A-ADD7-73B94A3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524F-5BC8-F049-914A-A2995F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1C70-C5C8-5248-B978-45E99089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A288-F7FC-0840-AD58-2BD8253A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814-64FE-A046-86EF-08998BAE629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DD0-8084-3D4D-B4F5-A2C2941F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D72A-71AB-744A-AB70-74F9513F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0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11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.png"/><Relationship Id="rId5" Type="http://schemas.openxmlformats.org/officeDocument/2006/relationships/image" Target="../media/image1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.png"/><Relationship Id="rId5" Type="http://schemas.openxmlformats.org/officeDocument/2006/relationships/image" Target="../media/image1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1.png"/><Relationship Id="rId7" Type="http://schemas.openxmlformats.org/officeDocument/2006/relationships/image" Target="../media/image21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Relationship Id="rId9" Type="http://schemas.openxmlformats.org/officeDocument/2006/relationships/image" Target="../media/image2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8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0.png"/><Relationship Id="rId5" Type="http://schemas.openxmlformats.org/officeDocument/2006/relationships/image" Target="../media/image2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1.png"/><Relationship Id="rId7" Type="http://schemas.openxmlformats.org/officeDocument/2006/relationships/image" Target="../media/image38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0.png"/><Relationship Id="rId5" Type="http://schemas.openxmlformats.org/officeDocument/2006/relationships/image" Target="../media/image2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5B6FF27-9AE9-0B41-8BEE-C1D4F183A8A2}"/>
              </a:ext>
            </a:extLst>
          </p:cNvPr>
          <p:cNvSpPr txBox="1"/>
          <p:nvPr/>
        </p:nvSpPr>
        <p:spPr>
          <a:xfrm>
            <a:off x="0" y="23449"/>
            <a:ext cx="118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Visualizing state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9D5B0-F303-0042-8A8A-55FDAD4D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0" y="1119251"/>
            <a:ext cx="5070125" cy="3985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DABBF-CD96-D94C-AD66-460F71C52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845" y="1044702"/>
            <a:ext cx="5538984" cy="4134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/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/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85448B0-0197-2CC2-A5E8-2B240DC2932E}"/>
              </a:ext>
            </a:extLst>
          </p:cNvPr>
          <p:cNvGrpSpPr/>
          <p:nvPr/>
        </p:nvGrpSpPr>
        <p:grpSpPr>
          <a:xfrm>
            <a:off x="1481386" y="3598756"/>
            <a:ext cx="3872511" cy="2332219"/>
            <a:chOff x="1481386" y="3598756"/>
            <a:chExt cx="3872511" cy="23322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E8445B7-06F0-4011-689D-BEE8C6BE49CF}"/>
                </a:ext>
              </a:extLst>
            </p:cNvPr>
            <p:cNvSpPr txBox="1"/>
            <p:nvPr/>
          </p:nvSpPr>
          <p:spPr>
            <a:xfrm rot="2794638">
              <a:off x="499942" y="4580200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42 volumes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921FC3-DB84-2464-3D91-6D9C7F4EFE54}"/>
                </a:ext>
              </a:extLst>
            </p:cNvPr>
            <p:cNvSpPr txBox="1"/>
            <p:nvPr/>
          </p:nvSpPr>
          <p:spPr>
            <a:xfrm rot="21238454">
              <a:off x="3021678" y="4911757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51 temperatures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23A40FD-54F0-1AAB-FC0D-2D5303D8154A}"/>
              </a:ext>
            </a:extLst>
          </p:cNvPr>
          <p:cNvGrpSpPr/>
          <p:nvPr/>
        </p:nvGrpSpPr>
        <p:grpSpPr>
          <a:xfrm>
            <a:off x="6213455" y="4772427"/>
            <a:ext cx="5116990" cy="369332"/>
            <a:chOff x="685137" y="4580200"/>
            <a:chExt cx="511699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ED0932-5B02-66F2-148E-CC1B24F924A7}"/>
                </a:ext>
              </a:extLst>
            </p:cNvPr>
            <p:cNvSpPr txBox="1"/>
            <p:nvPr/>
          </p:nvSpPr>
          <p:spPr>
            <a:xfrm rot="2096072">
              <a:off x="685137" y="4580200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42 volumes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5FFF86-167B-FC24-16F5-4852DB868795}"/>
                </a:ext>
              </a:extLst>
            </p:cNvPr>
            <p:cNvSpPr txBox="1"/>
            <p:nvPr/>
          </p:nvSpPr>
          <p:spPr>
            <a:xfrm rot="20324886">
              <a:off x="3469908" y="4580200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51 temperatures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396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564787E-BAF2-BEAE-E3F6-60BA50B676BC}"/>
              </a:ext>
            </a:extLst>
          </p:cNvPr>
          <p:cNvGrpSpPr/>
          <p:nvPr/>
        </p:nvGrpSpPr>
        <p:grpSpPr>
          <a:xfrm>
            <a:off x="233359" y="520054"/>
            <a:ext cx="6188701" cy="6122247"/>
            <a:chOff x="1087601" y="520054"/>
            <a:chExt cx="6188701" cy="6122247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DDE9C7E1-59B3-1E66-F745-CD09B24D3F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3722" y="3431467"/>
              <a:ext cx="5911167" cy="3210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1491822-9F3F-B841-9CE1-AE87B47751F3}"/>
                </a:ext>
              </a:extLst>
            </p:cNvPr>
            <p:cNvGrpSpPr/>
            <p:nvPr/>
          </p:nvGrpSpPr>
          <p:grpSpPr>
            <a:xfrm>
              <a:off x="1087601" y="520054"/>
              <a:ext cx="6188701" cy="5122348"/>
              <a:chOff x="2720833" y="632298"/>
              <a:chExt cx="6188701" cy="512234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CF1E4C9-94B3-3240-9852-70F940CC2277}"/>
                  </a:ext>
                </a:extLst>
              </p:cNvPr>
              <p:cNvGrpSpPr/>
              <p:nvPr/>
            </p:nvGrpSpPr>
            <p:grpSpPr>
              <a:xfrm>
                <a:off x="2720833" y="632298"/>
                <a:ext cx="6188701" cy="3407229"/>
                <a:chOff x="1267328" y="891841"/>
                <a:chExt cx="6765756" cy="5074317"/>
              </a:xfrm>
            </p:grpSpPr>
            <p:pic>
              <p:nvPicPr>
                <p:cNvPr id="7" name="Picture 2">
                  <a:extLst>
                    <a:ext uri="{FF2B5EF4-FFF2-40B4-BE49-F238E27FC236}">
                      <a16:creationId xmlns:a16="http://schemas.microsoft.com/office/drawing/2014/main" id="{2FB02150-7FA5-374B-BB05-567F909058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67328" y="891841"/>
                  <a:ext cx="6765756" cy="50743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8A07FE33-5559-8D40-9F0F-FB51869739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9078" y="2779175"/>
                      <a:ext cx="3404514" cy="6875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r>
                        <a:rPr lang="en-US" sz="2400" dirty="0"/>
                        <a:t>isotherms</a:t>
                      </a: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8A07FE33-5559-8D40-9F0F-FB51869739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9078" y="2779175"/>
                      <a:ext cx="3404514" cy="68754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07" t="-7895" b="-289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95919C8-1F91-8447-A0BB-27C306ED22D4}"/>
                      </a:ext>
                    </a:extLst>
                  </p:cNvPr>
                  <p:cNvSpPr txBox="1"/>
                  <p:nvPr/>
                </p:nvSpPr>
                <p:spPr>
                  <a:xfrm>
                    <a:off x="4859759" y="5061508"/>
                    <a:ext cx="3114141" cy="6931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num>
                                  <m:den>
                                    <m:r>
                                      <a:rPr lang="en-US" sz="2400" b="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a14:m>
                    <a:r>
                      <a:rPr lang="en-US" sz="2400" dirty="0"/>
                      <a:t> isotherm</a:t>
                    </a: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95919C8-1F91-8447-A0BB-27C306ED2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9759" y="5061508"/>
                    <a:ext cx="3114141" cy="6931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7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720D92A4-8B14-9B4D-866C-7C09E13E10F5}"/>
              </a:ext>
            </a:extLst>
          </p:cNvPr>
          <p:cNvSpPr/>
          <p:nvPr/>
        </p:nvSpPr>
        <p:spPr>
          <a:xfrm>
            <a:off x="4808868" y="2018166"/>
            <a:ext cx="1480457" cy="3265714"/>
          </a:xfrm>
          <a:prstGeom prst="curved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91B8EB-1669-5D4F-B437-7CA82D0AE33B}"/>
                  </a:ext>
                </a:extLst>
              </p:cNvPr>
              <p:cNvSpPr txBox="1"/>
              <p:nvPr/>
            </p:nvSpPr>
            <p:spPr>
              <a:xfrm>
                <a:off x="6274673" y="551520"/>
                <a:ext cx="5432053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Getting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easy now: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91B8EB-1669-5D4F-B437-7CA82D0AE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673" y="551520"/>
                <a:ext cx="5432053" cy="693138"/>
              </a:xfrm>
              <a:prstGeom prst="rect">
                <a:avLst/>
              </a:prstGeom>
              <a:blipFill>
                <a:blip r:embed="rId6"/>
                <a:stretch>
                  <a:fillRect l="-1632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112D28-6CA7-C643-8F9D-1B2BA046AC32}"/>
                  </a:ext>
                </a:extLst>
              </p:cNvPr>
              <p:cNvSpPr txBox="1"/>
              <p:nvPr/>
            </p:nvSpPr>
            <p:spPr>
              <a:xfrm>
                <a:off x="6274673" y="4328047"/>
                <a:ext cx="571803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comments about this: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All the values are negative because all the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values were negative.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dPdV</a:t>
                </a:r>
                <a:r>
                  <a:rPr lang="en-US" sz="2400" dirty="0"/>
                  <a:t> will (like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𝝏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400" dirty="0"/>
                  <a:t>) have 41 values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112D28-6CA7-C643-8F9D-1B2BA046A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673" y="4328047"/>
                <a:ext cx="5718035" cy="1569660"/>
              </a:xfrm>
              <a:prstGeom prst="rect">
                <a:avLst/>
              </a:prstGeom>
              <a:blipFill>
                <a:blip r:embed="rId7"/>
                <a:stretch>
                  <a:fillRect l="-1549" t="-3200" r="-2212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6FE4163-3387-1A42-BC27-ED30605469FB}"/>
              </a:ext>
            </a:extLst>
          </p:cNvPr>
          <p:cNvSpPr/>
          <p:nvPr/>
        </p:nvSpPr>
        <p:spPr>
          <a:xfrm>
            <a:off x="6322660" y="2881170"/>
            <a:ext cx="5718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dPdV</a:t>
            </a:r>
            <a:r>
              <a:rPr lang="en-US" sz="2400" dirty="0"/>
              <a:t> = </a:t>
            </a:r>
          </a:p>
          <a:p>
            <a:pPr algn="ctr"/>
            <a:r>
              <a:rPr lang="en-US" sz="2400" dirty="0" err="1"/>
              <a:t>np.diff</a:t>
            </a:r>
            <a:r>
              <a:rPr lang="en-US" sz="2400" dirty="0"/>
              <a:t>(</a:t>
            </a:r>
            <a:r>
              <a:rPr lang="en-US" sz="2400" dirty="0" err="1"/>
              <a:t>Pisothermlast</a:t>
            </a:r>
            <a:r>
              <a:rPr lang="en-US" sz="2400" dirty="0"/>
              <a:t>)/</a:t>
            </a:r>
            <a:r>
              <a:rPr lang="en-US" sz="2400" dirty="0" err="1"/>
              <a:t>np.diff</a:t>
            </a:r>
            <a:r>
              <a:rPr lang="en-US" sz="2400" dirty="0"/>
              <a:t>(</a:t>
            </a:r>
            <a:r>
              <a:rPr lang="en-US" sz="2400" dirty="0" err="1"/>
              <a:t>Visothermlast</a:t>
            </a:r>
            <a:r>
              <a:rPr lang="en-US" sz="24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B74B6-2B7E-5E33-2A67-78BCC000986D}"/>
              </a:ext>
            </a:extLst>
          </p:cNvPr>
          <p:cNvSpPr txBox="1"/>
          <p:nvPr/>
        </p:nvSpPr>
        <p:spPr>
          <a:xfrm>
            <a:off x="36576" y="0"/>
            <a:ext cx="118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are numerical derivatives calculated?</a:t>
            </a:r>
          </a:p>
        </p:txBody>
      </p:sp>
    </p:spTree>
    <p:extLst>
      <p:ext uri="{BB962C8B-B14F-4D97-AF65-F5344CB8AC3E}">
        <p14:creationId xmlns:p14="http://schemas.microsoft.com/office/powerpoint/2010/main" val="23141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/>
              <p:nvPr/>
            </p:nvSpPr>
            <p:spPr>
              <a:xfrm>
                <a:off x="0" y="23449"/>
                <a:ext cx="11898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Next: numerical derivative (with respect to volume) of the entire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surface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449"/>
                <a:ext cx="11898592" cy="461665"/>
              </a:xfrm>
              <a:prstGeom prst="rect">
                <a:avLst/>
              </a:prstGeom>
              <a:blipFill>
                <a:blip r:embed="rId2"/>
                <a:stretch>
                  <a:fillRect l="-854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A5BF619-65B2-5249-9E4B-EA43D832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9318" y="1109472"/>
            <a:ext cx="7147673" cy="53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02FA2D7-0C46-ED4D-A2D6-56ED806BE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156" y="1426464"/>
            <a:ext cx="6757414" cy="507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C7CA8443-5A35-4642-9477-FE99FE0994A0}"/>
              </a:ext>
            </a:extLst>
          </p:cNvPr>
          <p:cNvSpPr/>
          <p:nvPr/>
        </p:nvSpPr>
        <p:spPr>
          <a:xfrm rot="16200000">
            <a:off x="5351699" y="1608351"/>
            <a:ext cx="973325" cy="2560851"/>
          </a:xfrm>
          <a:prstGeom prst="curved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EEF3C7-C720-BB4C-9DCC-528E06720EA0}"/>
                  </a:ext>
                </a:extLst>
              </p:cNvPr>
              <p:cNvSpPr/>
              <p:nvPr/>
            </p:nvSpPr>
            <p:spPr>
              <a:xfrm>
                <a:off x="1780617" y="2690860"/>
                <a:ext cx="1227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EEF3C7-C720-BB4C-9DCC-528E06720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617" y="2690860"/>
                <a:ext cx="122719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C22EF4-E5E4-1B49-B306-C2FF0A0158C0}"/>
                  </a:ext>
                </a:extLst>
              </p:cNvPr>
              <p:cNvSpPr/>
              <p:nvPr/>
            </p:nvSpPr>
            <p:spPr>
              <a:xfrm>
                <a:off x="9325707" y="1956391"/>
                <a:ext cx="997709" cy="693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C22EF4-E5E4-1B49-B306-C2FF0A015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707" y="1956391"/>
                <a:ext cx="997709" cy="693138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DBD065D9-CC87-E7CF-3544-334BAFBABA77}"/>
              </a:ext>
            </a:extLst>
          </p:cNvPr>
          <p:cNvGrpSpPr/>
          <p:nvPr/>
        </p:nvGrpSpPr>
        <p:grpSpPr>
          <a:xfrm>
            <a:off x="9336538" y="1998790"/>
            <a:ext cx="1680754" cy="3676178"/>
            <a:chOff x="5242560" y="1919950"/>
            <a:chExt cx="1680754" cy="367617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B1D5BF4-4F07-7B72-05F2-F9520CEFE735}"/>
                </a:ext>
              </a:extLst>
            </p:cNvPr>
            <p:cNvCxnSpPr/>
            <p:nvPr/>
          </p:nvCxnSpPr>
          <p:spPr>
            <a:xfrm flipV="1">
              <a:off x="5242560" y="3060192"/>
              <a:ext cx="0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15FB4F0-BFEF-129D-7873-63059EB124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1" y="4455886"/>
              <a:ext cx="1550125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EE7E097-A429-74A4-4C6F-81517EC5EC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1919950"/>
              <a:ext cx="1680752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5649466-94A0-6716-F1F9-0D1E9CE48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1919950"/>
              <a:ext cx="130628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5845DF2-94F9-3124-15C4-64F010879A09}"/>
              </a:ext>
            </a:extLst>
          </p:cNvPr>
          <p:cNvGrpSpPr/>
          <p:nvPr/>
        </p:nvGrpSpPr>
        <p:grpSpPr>
          <a:xfrm>
            <a:off x="3561670" y="1956601"/>
            <a:ext cx="1680754" cy="3676178"/>
            <a:chOff x="5242560" y="1919950"/>
            <a:chExt cx="1680754" cy="3676178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8DC01A9-91FD-DE6D-DB5E-382BA59B4DE8}"/>
                </a:ext>
              </a:extLst>
            </p:cNvPr>
            <p:cNvCxnSpPr/>
            <p:nvPr/>
          </p:nvCxnSpPr>
          <p:spPr>
            <a:xfrm flipV="1">
              <a:off x="5242560" y="3060192"/>
              <a:ext cx="0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8FB807-4343-3107-CEB2-42183E5974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1" y="4455886"/>
              <a:ext cx="1550125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3003A7-7F3F-329E-0BA3-27BAABF5C8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1919950"/>
              <a:ext cx="1680752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DC054B4-1779-A793-58CE-799672FD7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1919950"/>
              <a:ext cx="130628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31AB276-D2EC-74EC-D317-1C6E55CBBFAC}"/>
              </a:ext>
            </a:extLst>
          </p:cNvPr>
          <p:cNvGrpSpPr/>
          <p:nvPr/>
        </p:nvGrpSpPr>
        <p:grpSpPr>
          <a:xfrm>
            <a:off x="847853" y="1683616"/>
            <a:ext cx="1639263" cy="3258167"/>
            <a:chOff x="5153423" y="2337961"/>
            <a:chExt cx="1639263" cy="3258167"/>
          </a:xfrm>
        </p:grpSpPr>
        <p:cxnSp>
          <p:nvCxnSpPr>
            <p:cNvPr id="4096" name="Straight Connector 4095">
              <a:extLst>
                <a:ext uri="{FF2B5EF4-FFF2-40B4-BE49-F238E27FC236}">
                  <a16:creationId xmlns:a16="http://schemas.microsoft.com/office/drawing/2014/main" id="{DCF3A506-74A7-D63D-6C1C-D9B9BA9D5D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423" y="3191401"/>
              <a:ext cx="89137" cy="240472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7" name="Straight Connector 4096">
              <a:extLst>
                <a:ext uri="{FF2B5EF4-FFF2-40B4-BE49-F238E27FC236}">
                  <a16:creationId xmlns:a16="http://schemas.microsoft.com/office/drawing/2014/main" id="{A0ED2E58-2202-41B1-69AD-778D4C4E0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5258031"/>
              <a:ext cx="484952" cy="33809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9" name="Straight Connector 4098">
              <a:extLst>
                <a:ext uri="{FF2B5EF4-FFF2-40B4-BE49-F238E27FC236}">
                  <a16:creationId xmlns:a16="http://schemas.microsoft.com/office/drawing/2014/main" id="{A8CA3B35-6AB2-5917-7458-0B890E39C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3423" y="2337961"/>
              <a:ext cx="1639263" cy="853440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0" name="Straight Connector 4099">
              <a:extLst>
                <a:ext uri="{FF2B5EF4-FFF2-40B4-BE49-F238E27FC236}">
                  <a16:creationId xmlns:a16="http://schemas.microsoft.com/office/drawing/2014/main" id="{546A5740-3FBD-6718-EEA4-D920A203BC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5" y="2337962"/>
              <a:ext cx="1" cy="1941274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1" name="Group 4100">
            <a:extLst>
              <a:ext uri="{FF2B5EF4-FFF2-40B4-BE49-F238E27FC236}">
                <a16:creationId xmlns:a16="http://schemas.microsoft.com/office/drawing/2014/main" id="{AD6ECFB2-5453-CB08-0FA9-D9221E6AABBC}"/>
              </a:ext>
            </a:extLst>
          </p:cNvPr>
          <p:cNvGrpSpPr/>
          <p:nvPr/>
        </p:nvGrpSpPr>
        <p:grpSpPr>
          <a:xfrm>
            <a:off x="6801625" y="1799916"/>
            <a:ext cx="1639263" cy="3258167"/>
            <a:chOff x="5153423" y="2337961"/>
            <a:chExt cx="1639263" cy="3258167"/>
          </a:xfrm>
        </p:grpSpPr>
        <p:cxnSp>
          <p:nvCxnSpPr>
            <p:cNvPr id="4102" name="Straight Connector 4101">
              <a:extLst>
                <a:ext uri="{FF2B5EF4-FFF2-40B4-BE49-F238E27FC236}">
                  <a16:creationId xmlns:a16="http://schemas.microsoft.com/office/drawing/2014/main" id="{F51D5985-20C5-8180-49CE-96F6516A8D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423" y="3191401"/>
              <a:ext cx="89137" cy="240472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3" name="Straight Connector 4102">
              <a:extLst>
                <a:ext uri="{FF2B5EF4-FFF2-40B4-BE49-F238E27FC236}">
                  <a16:creationId xmlns:a16="http://schemas.microsoft.com/office/drawing/2014/main" id="{0030717A-BD59-9464-27DA-6A28279EE7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5038046"/>
              <a:ext cx="865547" cy="558082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4" name="Straight Connector 4103">
              <a:extLst>
                <a:ext uri="{FF2B5EF4-FFF2-40B4-BE49-F238E27FC236}">
                  <a16:creationId xmlns:a16="http://schemas.microsoft.com/office/drawing/2014/main" id="{401D9946-DE9F-19A9-88B6-8BBA7245F1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3423" y="2337961"/>
              <a:ext cx="1639263" cy="853440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5" name="Straight Connector 4104">
              <a:extLst>
                <a:ext uri="{FF2B5EF4-FFF2-40B4-BE49-F238E27FC236}">
                  <a16:creationId xmlns:a16="http://schemas.microsoft.com/office/drawing/2014/main" id="{07CF7548-632C-5966-34BA-880222280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2337962"/>
              <a:ext cx="0" cy="602196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6194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A5BF619-65B2-5249-9E4B-EA43D832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9318" y="1109472"/>
            <a:ext cx="7147673" cy="53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02FA2D7-0C46-ED4D-A2D6-56ED806BE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156" y="1426464"/>
            <a:ext cx="6757414" cy="507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C7CA8443-5A35-4642-9477-FE99FE0994A0}"/>
              </a:ext>
            </a:extLst>
          </p:cNvPr>
          <p:cNvSpPr/>
          <p:nvPr/>
        </p:nvSpPr>
        <p:spPr>
          <a:xfrm rot="16200000">
            <a:off x="5351699" y="1608351"/>
            <a:ext cx="973325" cy="2560851"/>
          </a:xfrm>
          <a:prstGeom prst="curved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EEF3C7-C720-BB4C-9DCC-528E06720EA0}"/>
                  </a:ext>
                </a:extLst>
              </p:cNvPr>
              <p:cNvSpPr/>
              <p:nvPr/>
            </p:nvSpPr>
            <p:spPr>
              <a:xfrm>
                <a:off x="1780617" y="2690860"/>
                <a:ext cx="1227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EEF3C7-C720-BB4C-9DCC-528E06720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617" y="2690860"/>
                <a:ext cx="122719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C22EF4-E5E4-1B49-B306-C2FF0A0158C0}"/>
                  </a:ext>
                </a:extLst>
              </p:cNvPr>
              <p:cNvSpPr/>
              <p:nvPr/>
            </p:nvSpPr>
            <p:spPr>
              <a:xfrm>
                <a:off x="9325707" y="1956391"/>
                <a:ext cx="997709" cy="693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C22EF4-E5E4-1B49-B306-C2FF0A015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707" y="1956391"/>
                <a:ext cx="997709" cy="693138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DBD065D9-CC87-E7CF-3544-334BAFBABA77}"/>
              </a:ext>
            </a:extLst>
          </p:cNvPr>
          <p:cNvGrpSpPr/>
          <p:nvPr/>
        </p:nvGrpSpPr>
        <p:grpSpPr>
          <a:xfrm>
            <a:off x="9336538" y="1998790"/>
            <a:ext cx="1680754" cy="3676178"/>
            <a:chOff x="5242560" y="1919950"/>
            <a:chExt cx="1680754" cy="367617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B1D5BF4-4F07-7B72-05F2-F9520CEFE735}"/>
                </a:ext>
              </a:extLst>
            </p:cNvPr>
            <p:cNvCxnSpPr/>
            <p:nvPr/>
          </p:nvCxnSpPr>
          <p:spPr>
            <a:xfrm flipV="1">
              <a:off x="5242560" y="3060192"/>
              <a:ext cx="0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15FB4F0-BFEF-129D-7873-63059EB124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1" y="4455886"/>
              <a:ext cx="1550125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EE7E097-A429-74A4-4C6F-81517EC5EC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1919950"/>
              <a:ext cx="1680752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5649466-94A0-6716-F1F9-0D1E9CE48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1919950"/>
              <a:ext cx="130628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5845DF2-94F9-3124-15C4-64F010879A09}"/>
              </a:ext>
            </a:extLst>
          </p:cNvPr>
          <p:cNvGrpSpPr/>
          <p:nvPr/>
        </p:nvGrpSpPr>
        <p:grpSpPr>
          <a:xfrm>
            <a:off x="3561670" y="1956601"/>
            <a:ext cx="1680754" cy="3676178"/>
            <a:chOff x="5242560" y="1919950"/>
            <a:chExt cx="1680754" cy="3676178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8DC01A9-91FD-DE6D-DB5E-382BA59B4DE8}"/>
                </a:ext>
              </a:extLst>
            </p:cNvPr>
            <p:cNvCxnSpPr/>
            <p:nvPr/>
          </p:nvCxnSpPr>
          <p:spPr>
            <a:xfrm flipV="1">
              <a:off x="5242560" y="3060192"/>
              <a:ext cx="0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8FB807-4343-3107-CEB2-42183E5974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1" y="4455886"/>
              <a:ext cx="1550125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3003A7-7F3F-329E-0BA3-27BAABF5C8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1919950"/>
              <a:ext cx="1680752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DC054B4-1779-A793-58CE-799672FD7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1919950"/>
              <a:ext cx="130628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31AB276-D2EC-74EC-D317-1C6E55CBBFAC}"/>
              </a:ext>
            </a:extLst>
          </p:cNvPr>
          <p:cNvGrpSpPr/>
          <p:nvPr/>
        </p:nvGrpSpPr>
        <p:grpSpPr>
          <a:xfrm>
            <a:off x="847853" y="1683616"/>
            <a:ext cx="1639263" cy="3258167"/>
            <a:chOff x="5153423" y="2337961"/>
            <a:chExt cx="1639263" cy="3258167"/>
          </a:xfrm>
        </p:grpSpPr>
        <p:cxnSp>
          <p:nvCxnSpPr>
            <p:cNvPr id="4096" name="Straight Connector 4095">
              <a:extLst>
                <a:ext uri="{FF2B5EF4-FFF2-40B4-BE49-F238E27FC236}">
                  <a16:creationId xmlns:a16="http://schemas.microsoft.com/office/drawing/2014/main" id="{DCF3A506-74A7-D63D-6C1C-D9B9BA9D5D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423" y="3191401"/>
              <a:ext cx="89137" cy="240472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7" name="Straight Connector 4096">
              <a:extLst>
                <a:ext uri="{FF2B5EF4-FFF2-40B4-BE49-F238E27FC236}">
                  <a16:creationId xmlns:a16="http://schemas.microsoft.com/office/drawing/2014/main" id="{A0ED2E58-2202-41B1-69AD-778D4C4E0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5258031"/>
              <a:ext cx="484952" cy="33809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9" name="Straight Connector 4098">
              <a:extLst>
                <a:ext uri="{FF2B5EF4-FFF2-40B4-BE49-F238E27FC236}">
                  <a16:creationId xmlns:a16="http://schemas.microsoft.com/office/drawing/2014/main" id="{A8CA3B35-6AB2-5917-7458-0B890E39C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3423" y="2337961"/>
              <a:ext cx="1639263" cy="853440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0" name="Straight Connector 4099">
              <a:extLst>
                <a:ext uri="{FF2B5EF4-FFF2-40B4-BE49-F238E27FC236}">
                  <a16:creationId xmlns:a16="http://schemas.microsoft.com/office/drawing/2014/main" id="{546A5740-3FBD-6718-EEA4-D920A203BC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5" y="2337962"/>
              <a:ext cx="1" cy="1941274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1" name="Group 4100">
            <a:extLst>
              <a:ext uri="{FF2B5EF4-FFF2-40B4-BE49-F238E27FC236}">
                <a16:creationId xmlns:a16="http://schemas.microsoft.com/office/drawing/2014/main" id="{AD6ECFB2-5453-CB08-0FA9-D9221E6AABBC}"/>
              </a:ext>
            </a:extLst>
          </p:cNvPr>
          <p:cNvGrpSpPr/>
          <p:nvPr/>
        </p:nvGrpSpPr>
        <p:grpSpPr>
          <a:xfrm>
            <a:off x="6801625" y="1799916"/>
            <a:ext cx="1639263" cy="3258167"/>
            <a:chOff x="5153423" y="2337961"/>
            <a:chExt cx="1639263" cy="3258167"/>
          </a:xfrm>
        </p:grpSpPr>
        <p:cxnSp>
          <p:nvCxnSpPr>
            <p:cNvPr id="4102" name="Straight Connector 4101">
              <a:extLst>
                <a:ext uri="{FF2B5EF4-FFF2-40B4-BE49-F238E27FC236}">
                  <a16:creationId xmlns:a16="http://schemas.microsoft.com/office/drawing/2014/main" id="{F51D5985-20C5-8180-49CE-96F6516A8D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423" y="3191401"/>
              <a:ext cx="89137" cy="240472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3" name="Straight Connector 4102">
              <a:extLst>
                <a:ext uri="{FF2B5EF4-FFF2-40B4-BE49-F238E27FC236}">
                  <a16:creationId xmlns:a16="http://schemas.microsoft.com/office/drawing/2014/main" id="{0030717A-BD59-9464-27DA-6A28279EE7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5038046"/>
              <a:ext cx="865547" cy="558082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4" name="Straight Connector 4103">
              <a:extLst>
                <a:ext uri="{FF2B5EF4-FFF2-40B4-BE49-F238E27FC236}">
                  <a16:creationId xmlns:a16="http://schemas.microsoft.com/office/drawing/2014/main" id="{401D9946-DE9F-19A9-88B6-8BBA7245F1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3423" y="2337961"/>
              <a:ext cx="1639263" cy="853440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5" name="Straight Connector 4104">
              <a:extLst>
                <a:ext uri="{FF2B5EF4-FFF2-40B4-BE49-F238E27FC236}">
                  <a16:creationId xmlns:a16="http://schemas.microsoft.com/office/drawing/2014/main" id="{07CF7548-632C-5966-34BA-880222280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2337962"/>
              <a:ext cx="0" cy="602196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B18A178-4EB6-A24E-D846-B92107E027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0798" y="772698"/>
            <a:ext cx="8096996" cy="6177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D46D11-D5DD-3C9D-175C-E30DBEF12DD6}"/>
                  </a:ext>
                </a:extLst>
              </p:cNvPr>
              <p:cNvSpPr txBox="1"/>
              <p:nvPr/>
            </p:nvSpPr>
            <p:spPr>
              <a:xfrm>
                <a:off x="0" y="23449"/>
                <a:ext cx="11898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Next: numerical derivative (with respect to volume) of the entire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surface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D46D11-D5DD-3C9D-175C-E30DBEF12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449"/>
                <a:ext cx="11898592" cy="461665"/>
              </a:xfrm>
              <a:prstGeom prst="rect">
                <a:avLst/>
              </a:prstGeom>
              <a:blipFill>
                <a:blip r:embed="rId8"/>
                <a:stretch>
                  <a:fillRect l="-854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69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A5BF619-65B2-5249-9E4B-EA43D832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9318" y="1109472"/>
            <a:ext cx="7147673" cy="53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02FA2D7-0C46-ED4D-A2D6-56ED806BE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156" y="1426464"/>
            <a:ext cx="6757414" cy="507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C7CA8443-5A35-4642-9477-FE99FE0994A0}"/>
              </a:ext>
            </a:extLst>
          </p:cNvPr>
          <p:cNvSpPr/>
          <p:nvPr/>
        </p:nvSpPr>
        <p:spPr>
          <a:xfrm rot="16200000">
            <a:off x="5351699" y="1608351"/>
            <a:ext cx="973325" cy="2560851"/>
          </a:xfrm>
          <a:prstGeom prst="curved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EEF3C7-C720-BB4C-9DCC-528E06720EA0}"/>
                  </a:ext>
                </a:extLst>
              </p:cNvPr>
              <p:cNvSpPr/>
              <p:nvPr/>
            </p:nvSpPr>
            <p:spPr>
              <a:xfrm>
                <a:off x="1780617" y="2690860"/>
                <a:ext cx="1227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EEF3C7-C720-BB4C-9DCC-528E06720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617" y="2690860"/>
                <a:ext cx="122719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C22EF4-E5E4-1B49-B306-C2FF0A0158C0}"/>
                  </a:ext>
                </a:extLst>
              </p:cNvPr>
              <p:cNvSpPr/>
              <p:nvPr/>
            </p:nvSpPr>
            <p:spPr>
              <a:xfrm>
                <a:off x="9325707" y="1956391"/>
                <a:ext cx="997709" cy="693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C22EF4-E5E4-1B49-B306-C2FF0A015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707" y="1956391"/>
                <a:ext cx="997709" cy="693138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DBD065D9-CC87-E7CF-3544-334BAFBABA77}"/>
              </a:ext>
            </a:extLst>
          </p:cNvPr>
          <p:cNvGrpSpPr/>
          <p:nvPr/>
        </p:nvGrpSpPr>
        <p:grpSpPr>
          <a:xfrm>
            <a:off x="9336538" y="1998790"/>
            <a:ext cx="1680754" cy="3676178"/>
            <a:chOff x="5242560" y="1919950"/>
            <a:chExt cx="1680754" cy="367617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B1D5BF4-4F07-7B72-05F2-F9520CEFE735}"/>
                </a:ext>
              </a:extLst>
            </p:cNvPr>
            <p:cNvCxnSpPr/>
            <p:nvPr/>
          </p:nvCxnSpPr>
          <p:spPr>
            <a:xfrm flipV="1">
              <a:off x="5242560" y="3060192"/>
              <a:ext cx="0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15FB4F0-BFEF-129D-7873-63059EB124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1" y="4455886"/>
              <a:ext cx="1550125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EE7E097-A429-74A4-4C6F-81517EC5EC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1919950"/>
              <a:ext cx="1680752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5649466-94A0-6716-F1F9-0D1E9CE48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1919950"/>
              <a:ext cx="130628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5845DF2-94F9-3124-15C4-64F010879A09}"/>
              </a:ext>
            </a:extLst>
          </p:cNvPr>
          <p:cNvGrpSpPr/>
          <p:nvPr/>
        </p:nvGrpSpPr>
        <p:grpSpPr>
          <a:xfrm>
            <a:off x="3561670" y="1956601"/>
            <a:ext cx="1680754" cy="3676178"/>
            <a:chOff x="5242560" y="1919950"/>
            <a:chExt cx="1680754" cy="3676178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8DC01A9-91FD-DE6D-DB5E-382BA59B4DE8}"/>
                </a:ext>
              </a:extLst>
            </p:cNvPr>
            <p:cNvCxnSpPr/>
            <p:nvPr/>
          </p:nvCxnSpPr>
          <p:spPr>
            <a:xfrm flipV="1">
              <a:off x="5242560" y="3060192"/>
              <a:ext cx="0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8FB807-4343-3107-CEB2-42183E5974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1" y="4455886"/>
              <a:ext cx="1550125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3003A7-7F3F-329E-0BA3-27BAABF5C8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1919950"/>
              <a:ext cx="1680752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DC054B4-1779-A793-58CE-799672FD7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1919950"/>
              <a:ext cx="130628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31AB276-D2EC-74EC-D317-1C6E55CBBFAC}"/>
              </a:ext>
            </a:extLst>
          </p:cNvPr>
          <p:cNvGrpSpPr/>
          <p:nvPr/>
        </p:nvGrpSpPr>
        <p:grpSpPr>
          <a:xfrm>
            <a:off x="847853" y="1683616"/>
            <a:ext cx="1639263" cy="3258167"/>
            <a:chOff x="5153423" y="2337961"/>
            <a:chExt cx="1639263" cy="3258167"/>
          </a:xfrm>
        </p:grpSpPr>
        <p:cxnSp>
          <p:nvCxnSpPr>
            <p:cNvPr id="4096" name="Straight Connector 4095">
              <a:extLst>
                <a:ext uri="{FF2B5EF4-FFF2-40B4-BE49-F238E27FC236}">
                  <a16:creationId xmlns:a16="http://schemas.microsoft.com/office/drawing/2014/main" id="{DCF3A506-74A7-D63D-6C1C-D9B9BA9D5D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423" y="3191401"/>
              <a:ext cx="89137" cy="240472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7" name="Straight Connector 4096">
              <a:extLst>
                <a:ext uri="{FF2B5EF4-FFF2-40B4-BE49-F238E27FC236}">
                  <a16:creationId xmlns:a16="http://schemas.microsoft.com/office/drawing/2014/main" id="{A0ED2E58-2202-41B1-69AD-778D4C4E0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5258031"/>
              <a:ext cx="484952" cy="33809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9" name="Straight Connector 4098">
              <a:extLst>
                <a:ext uri="{FF2B5EF4-FFF2-40B4-BE49-F238E27FC236}">
                  <a16:creationId xmlns:a16="http://schemas.microsoft.com/office/drawing/2014/main" id="{A8CA3B35-6AB2-5917-7458-0B890E39C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3423" y="2337961"/>
              <a:ext cx="1639263" cy="853440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0" name="Straight Connector 4099">
              <a:extLst>
                <a:ext uri="{FF2B5EF4-FFF2-40B4-BE49-F238E27FC236}">
                  <a16:creationId xmlns:a16="http://schemas.microsoft.com/office/drawing/2014/main" id="{546A5740-3FBD-6718-EEA4-D920A203BC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5" y="2337962"/>
              <a:ext cx="1" cy="1941274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1" name="Group 4100">
            <a:extLst>
              <a:ext uri="{FF2B5EF4-FFF2-40B4-BE49-F238E27FC236}">
                <a16:creationId xmlns:a16="http://schemas.microsoft.com/office/drawing/2014/main" id="{AD6ECFB2-5453-CB08-0FA9-D9221E6AABBC}"/>
              </a:ext>
            </a:extLst>
          </p:cNvPr>
          <p:cNvGrpSpPr/>
          <p:nvPr/>
        </p:nvGrpSpPr>
        <p:grpSpPr>
          <a:xfrm>
            <a:off x="6801625" y="1799916"/>
            <a:ext cx="1639263" cy="3258167"/>
            <a:chOff x="5153423" y="2337961"/>
            <a:chExt cx="1639263" cy="3258167"/>
          </a:xfrm>
        </p:grpSpPr>
        <p:cxnSp>
          <p:nvCxnSpPr>
            <p:cNvPr id="4102" name="Straight Connector 4101">
              <a:extLst>
                <a:ext uri="{FF2B5EF4-FFF2-40B4-BE49-F238E27FC236}">
                  <a16:creationId xmlns:a16="http://schemas.microsoft.com/office/drawing/2014/main" id="{F51D5985-20C5-8180-49CE-96F6516A8D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423" y="3191401"/>
              <a:ext cx="89137" cy="240472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3" name="Straight Connector 4102">
              <a:extLst>
                <a:ext uri="{FF2B5EF4-FFF2-40B4-BE49-F238E27FC236}">
                  <a16:creationId xmlns:a16="http://schemas.microsoft.com/office/drawing/2014/main" id="{0030717A-BD59-9464-27DA-6A28279EE7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5038046"/>
              <a:ext cx="865547" cy="558082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4" name="Straight Connector 4103">
              <a:extLst>
                <a:ext uri="{FF2B5EF4-FFF2-40B4-BE49-F238E27FC236}">
                  <a16:creationId xmlns:a16="http://schemas.microsoft.com/office/drawing/2014/main" id="{401D9946-DE9F-19A9-88B6-8BBA7245F1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3423" y="2337961"/>
              <a:ext cx="1639263" cy="853440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5" name="Straight Connector 4104">
              <a:extLst>
                <a:ext uri="{FF2B5EF4-FFF2-40B4-BE49-F238E27FC236}">
                  <a16:creationId xmlns:a16="http://schemas.microsoft.com/office/drawing/2014/main" id="{07CF7548-632C-5966-34BA-880222280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2337962"/>
              <a:ext cx="0" cy="602196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46ADA1F-5588-A90B-FFB4-3329625099D6}"/>
              </a:ext>
            </a:extLst>
          </p:cNvPr>
          <p:cNvGrpSpPr/>
          <p:nvPr/>
        </p:nvGrpSpPr>
        <p:grpSpPr>
          <a:xfrm>
            <a:off x="6806600" y="5135628"/>
            <a:ext cx="5614517" cy="1168298"/>
            <a:chOff x="6806600" y="5135628"/>
            <a:chExt cx="5614517" cy="11682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673F61-5CBE-0BA1-BC72-5F5FEE91922E}"/>
                </a:ext>
              </a:extLst>
            </p:cNvPr>
            <p:cNvSpPr txBox="1"/>
            <p:nvPr/>
          </p:nvSpPr>
          <p:spPr>
            <a:xfrm rot="19015918">
              <a:off x="10088898" y="5135628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41 volumes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B89ED3-6983-7FC1-F370-CCC86E15FA39}"/>
                </a:ext>
              </a:extLst>
            </p:cNvPr>
            <p:cNvSpPr txBox="1"/>
            <p:nvPr/>
          </p:nvSpPr>
          <p:spPr>
            <a:xfrm rot="977598">
              <a:off x="6806600" y="5934594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51 temperatures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6469787-F8E7-F709-CBD7-53B53152FF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0798" y="772698"/>
            <a:ext cx="8096996" cy="6177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8B2358D-1AC6-E1B7-5457-781AB8ACF456}"/>
              </a:ext>
            </a:extLst>
          </p:cNvPr>
          <p:cNvGrpSpPr/>
          <p:nvPr/>
        </p:nvGrpSpPr>
        <p:grpSpPr>
          <a:xfrm>
            <a:off x="1096427" y="5199912"/>
            <a:ext cx="5614517" cy="1168298"/>
            <a:chOff x="6806600" y="5135628"/>
            <a:chExt cx="5614517" cy="11682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5E639A-A20F-D0CA-0D84-250715B85FA1}"/>
                </a:ext>
              </a:extLst>
            </p:cNvPr>
            <p:cNvSpPr txBox="1"/>
            <p:nvPr/>
          </p:nvSpPr>
          <p:spPr>
            <a:xfrm rot="19015918">
              <a:off x="10088898" y="5135628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42 volumes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BD8073-AB1B-C3B1-126F-C3C180603654}"/>
                </a:ext>
              </a:extLst>
            </p:cNvPr>
            <p:cNvSpPr txBox="1"/>
            <p:nvPr/>
          </p:nvSpPr>
          <p:spPr>
            <a:xfrm rot="977598">
              <a:off x="6806600" y="5934594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51 temperatures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8BB9E4-91AE-3C64-3707-2AEB30B77482}"/>
                  </a:ext>
                </a:extLst>
              </p:cNvPr>
              <p:cNvSpPr txBox="1"/>
              <p:nvPr/>
            </p:nvSpPr>
            <p:spPr>
              <a:xfrm>
                <a:off x="0" y="23449"/>
                <a:ext cx="11898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Next: numerical derivative (with respect to volume) of the entire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surface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8BB9E4-91AE-3C64-3707-2AEB30B77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449"/>
                <a:ext cx="11898592" cy="461665"/>
              </a:xfrm>
              <a:prstGeom prst="rect">
                <a:avLst/>
              </a:prstGeom>
              <a:blipFill>
                <a:blip r:embed="rId8"/>
                <a:stretch>
                  <a:fillRect l="-854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73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18DE3D2-EA52-7745-9213-69E3132F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489" y="1567091"/>
            <a:ext cx="6380752" cy="478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/>
              <p:nvPr/>
            </p:nvSpPr>
            <p:spPr>
              <a:xfrm>
                <a:off x="0" y="23449"/>
                <a:ext cx="11898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Next: numerical derivative (with respect to temperature) of the entire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surface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449"/>
                <a:ext cx="11898592" cy="461665"/>
              </a:xfrm>
              <a:prstGeom prst="rect">
                <a:avLst/>
              </a:prstGeom>
              <a:blipFill>
                <a:blip r:embed="rId3"/>
                <a:stretch>
                  <a:fillRect l="-854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A5BF619-65B2-5249-9E4B-EA43D832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1281" y="1088136"/>
            <a:ext cx="7147673" cy="53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rved Left Arrow 26">
            <a:extLst>
              <a:ext uri="{FF2B5EF4-FFF2-40B4-BE49-F238E27FC236}">
                <a16:creationId xmlns:a16="http://schemas.microsoft.com/office/drawing/2014/main" id="{168DB7D2-6DEA-D144-9636-966A979DDA22}"/>
              </a:ext>
            </a:extLst>
          </p:cNvPr>
          <p:cNvSpPr/>
          <p:nvPr/>
        </p:nvSpPr>
        <p:spPr>
          <a:xfrm rot="16463792">
            <a:off x="6058359" y="1028022"/>
            <a:ext cx="1263299" cy="2531805"/>
          </a:xfrm>
          <a:prstGeom prst="curved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502FA29-7BEE-7049-8776-C81E3AEE97D6}"/>
              </a:ext>
            </a:extLst>
          </p:cNvPr>
          <p:cNvGrpSpPr/>
          <p:nvPr/>
        </p:nvGrpSpPr>
        <p:grpSpPr>
          <a:xfrm>
            <a:off x="2456661" y="1990593"/>
            <a:ext cx="2717223" cy="2593872"/>
            <a:chOff x="2621361" y="3024030"/>
            <a:chExt cx="2717223" cy="259387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E1DCA67-3C3E-C09E-6A74-52E52113D325}"/>
                </a:ext>
              </a:extLst>
            </p:cNvPr>
            <p:cNvGrpSpPr/>
            <p:nvPr/>
          </p:nvGrpSpPr>
          <p:grpSpPr>
            <a:xfrm>
              <a:off x="2621361" y="3024030"/>
              <a:ext cx="2691116" cy="2593872"/>
              <a:chOff x="5242562" y="3594151"/>
              <a:chExt cx="2691116" cy="2593872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2B55484-CB56-3A79-E534-902E2FE559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42562" y="3630313"/>
                <a:ext cx="12877" cy="1628262"/>
              </a:xfrm>
              <a:prstGeom prst="line">
                <a:avLst/>
              </a:prstGeom>
              <a:ln w="63500">
                <a:solidFill>
                  <a:srgbClr val="C0000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EA42867-7D83-3A67-C985-4161458526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75764" y="5869617"/>
                <a:ext cx="1437197" cy="318406"/>
              </a:xfrm>
              <a:prstGeom prst="line">
                <a:avLst/>
              </a:prstGeom>
              <a:ln w="63500">
                <a:solidFill>
                  <a:srgbClr val="C0000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ED8B0C4-F26A-7C63-4815-239719763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90238" y="3594151"/>
                <a:ext cx="2643440" cy="518331"/>
              </a:xfrm>
              <a:prstGeom prst="line">
                <a:avLst/>
              </a:prstGeom>
              <a:ln w="63500">
                <a:solidFill>
                  <a:srgbClr val="C0000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4483178-DB1B-C568-3762-6E22D3E3A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1762" y="3483176"/>
              <a:ext cx="146822" cy="2134726"/>
            </a:xfrm>
            <a:prstGeom prst="line">
              <a:avLst/>
            </a:prstGeom>
            <a:ln w="63500">
              <a:solidFill>
                <a:srgbClr val="C00000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E0274B5-77FF-BD74-8C32-372BA48C0EC2}"/>
              </a:ext>
            </a:extLst>
          </p:cNvPr>
          <p:cNvGrpSpPr/>
          <p:nvPr/>
        </p:nvGrpSpPr>
        <p:grpSpPr>
          <a:xfrm>
            <a:off x="1107243" y="2741603"/>
            <a:ext cx="2621201" cy="2861613"/>
            <a:chOff x="2621359" y="2756289"/>
            <a:chExt cx="2621201" cy="286161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2479F5A-36BD-3DBE-B25A-50A03593F859}"/>
                </a:ext>
              </a:extLst>
            </p:cNvPr>
            <p:cNvGrpSpPr/>
            <p:nvPr/>
          </p:nvGrpSpPr>
          <p:grpSpPr>
            <a:xfrm>
              <a:off x="2621359" y="2756289"/>
              <a:ext cx="2621201" cy="2861613"/>
              <a:chOff x="5242560" y="3326410"/>
              <a:chExt cx="2621201" cy="2861613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3E859AF-DA45-6EE2-8760-86C3542006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42560" y="3341381"/>
                <a:ext cx="0" cy="2254747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3A51258-794B-0FEC-785F-26C97BC9A7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42563" y="5552587"/>
                <a:ext cx="2621198" cy="635436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3F2014E-E0FF-3151-00F5-DEBB0494FF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42562" y="3326410"/>
                <a:ext cx="2621199" cy="570121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A18FCDE-2DCF-C6ED-A1A6-810FCC214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1762" y="3326410"/>
              <a:ext cx="50798" cy="2291492"/>
            </a:xfrm>
            <a:prstGeom prst="line">
              <a:avLst/>
            </a:prstGeom>
            <a:ln w="63500">
              <a:solidFill>
                <a:srgbClr val="00B050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9C6DAB1D-D443-DF4B-B011-9570A60FD569}"/>
              </a:ext>
            </a:extLst>
          </p:cNvPr>
          <p:cNvGrpSpPr/>
          <p:nvPr/>
        </p:nvGrpSpPr>
        <p:grpSpPr>
          <a:xfrm>
            <a:off x="7063059" y="2716414"/>
            <a:ext cx="2621201" cy="2861613"/>
            <a:chOff x="2621359" y="2756289"/>
            <a:chExt cx="2621201" cy="2861613"/>
          </a:xfrm>
        </p:grpSpPr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C3B869E1-A19E-BE28-B06A-CC18D0D8A9C4}"/>
                </a:ext>
              </a:extLst>
            </p:cNvPr>
            <p:cNvGrpSpPr/>
            <p:nvPr/>
          </p:nvGrpSpPr>
          <p:grpSpPr>
            <a:xfrm>
              <a:off x="2621359" y="2756289"/>
              <a:ext cx="2621201" cy="2861613"/>
              <a:chOff x="5242560" y="3326410"/>
              <a:chExt cx="2621201" cy="2861613"/>
            </a:xfrm>
          </p:grpSpPr>
          <p:cxnSp>
            <p:nvCxnSpPr>
              <p:cNvPr id="1029" name="Straight Connector 1028">
                <a:extLst>
                  <a:ext uri="{FF2B5EF4-FFF2-40B4-BE49-F238E27FC236}">
                    <a16:creationId xmlns:a16="http://schemas.microsoft.com/office/drawing/2014/main" id="{3CCD7385-378B-34F1-D14A-6AEBFAB0AE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42560" y="3341381"/>
                <a:ext cx="0" cy="2254747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Straight Connector 1029">
                <a:extLst>
                  <a:ext uri="{FF2B5EF4-FFF2-40B4-BE49-F238E27FC236}">
                    <a16:creationId xmlns:a16="http://schemas.microsoft.com/office/drawing/2014/main" id="{B6D52737-08CA-F72D-2A35-E871193B3E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42563" y="5552587"/>
                <a:ext cx="2621198" cy="635436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>
                <a:extLst>
                  <a:ext uri="{FF2B5EF4-FFF2-40B4-BE49-F238E27FC236}">
                    <a16:creationId xmlns:a16="http://schemas.microsoft.com/office/drawing/2014/main" id="{7CB712E7-CB3E-FC91-9E6D-0FA37408B0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42562" y="3326410"/>
                <a:ext cx="2621199" cy="570121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4C60E746-E38E-FBA3-404F-399E7E111F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1762" y="3326410"/>
              <a:ext cx="50798" cy="2291492"/>
            </a:xfrm>
            <a:prstGeom prst="line">
              <a:avLst/>
            </a:prstGeom>
            <a:ln w="63500">
              <a:solidFill>
                <a:srgbClr val="00B050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FA0E19DE-501A-FDB7-362C-5F97AE63BF11}"/>
              </a:ext>
            </a:extLst>
          </p:cNvPr>
          <p:cNvGrpSpPr/>
          <p:nvPr/>
        </p:nvGrpSpPr>
        <p:grpSpPr>
          <a:xfrm>
            <a:off x="8501484" y="2383955"/>
            <a:ext cx="2390234" cy="2236672"/>
            <a:chOff x="2923682" y="3381230"/>
            <a:chExt cx="2390234" cy="2236672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75D07E62-B7EF-4D93-A9BA-8DF42FF85B69}"/>
                </a:ext>
              </a:extLst>
            </p:cNvPr>
            <p:cNvGrpSpPr/>
            <p:nvPr/>
          </p:nvGrpSpPr>
          <p:grpSpPr>
            <a:xfrm>
              <a:off x="2923682" y="3381230"/>
              <a:ext cx="2341491" cy="2236672"/>
              <a:chOff x="5544883" y="3951351"/>
              <a:chExt cx="2341491" cy="2236672"/>
            </a:xfrm>
          </p:grpSpPr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515DF421-E55D-21D4-92F0-96B1B04029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44883" y="3951351"/>
                <a:ext cx="0" cy="1064058"/>
              </a:xfrm>
              <a:prstGeom prst="line">
                <a:avLst/>
              </a:prstGeom>
              <a:ln w="63500">
                <a:solidFill>
                  <a:srgbClr val="C0000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Straight Connector 1035">
                <a:extLst>
                  <a:ext uri="{FF2B5EF4-FFF2-40B4-BE49-F238E27FC236}">
                    <a16:creationId xmlns:a16="http://schemas.microsoft.com/office/drawing/2014/main" id="{8544727E-9808-03DC-704F-92B36D08B7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75764" y="5869617"/>
                <a:ext cx="1437197" cy="318406"/>
              </a:xfrm>
              <a:prstGeom prst="line">
                <a:avLst/>
              </a:prstGeom>
              <a:ln w="63500">
                <a:solidFill>
                  <a:srgbClr val="C0000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Straight Connector 1036">
                <a:extLst>
                  <a:ext uri="{FF2B5EF4-FFF2-40B4-BE49-F238E27FC236}">
                    <a16:creationId xmlns:a16="http://schemas.microsoft.com/office/drawing/2014/main" id="{8E80FF13-4BF3-5C23-0E47-42F29AEA8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3627" y="3951351"/>
                <a:ext cx="2292747" cy="396763"/>
              </a:xfrm>
              <a:prstGeom prst="line">
                <a:avLst/>
              </a:prstGeom>
              <a:ln w="63500">
                <a:solidFill>
                  <a:srgbClr val="C0000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4584D5C3-4233-E442-19B0-8FE70A88D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1762" y="3753849"/>
              <a:ext cx="122154" cy="1864053"/>
            </a:xfrm>
            <a:prstGeom prst="line">
              <a:avLst/>
            </a:prstGeom>
            <a:ln w="63500">
              <a:solidFill>
                <a:srgbClr val="C00000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4410CC6F-1779-89BA-D82E-4B48A4E20429}"/>
              </a:ext>
            </a:extLst>
          </p:cNvPr>
          <p:cNvGrpSpPr/>
          <p:nvPr/>
        </p:nvGrpSpPr>
        <p:grpSpPr>
          <a:xfrm>
            <a:off x="6806600" y="5135628"/>
            <a:ext cx="5614517" cy="1168298"/>
            <a:chOff x="6806600" y="5135628"/>
            <a:chExt cx="5614517" cy="1168298"/>
          </a:xfrm>
        </p:grpSpPr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F9CE742C-9FFB-A199-3A09-733BE2B87656}"/>
                </a:ext>
              </a:extLst>
            </p:cNvPr>
            <p:cNvSpPr txBox="1"/>
            <p:nvPr/>
          </p:nvSpPr>
          <p:spPr>
            <a:xfrm rot="19015918">
              <a:off x="10088898" y="5135628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42 volumes</a:t>
              </a:r>
            </a:p>
          </p:txBody>
        </p:sp>
        <p:sp>
          <p:nvSpPr>
            <p:cNvPr id="1045" name="TextBox 1044">
              <a:extLst>
                <a:ext uri="{FF2B5EF4-FFF2-40B4-BE49-F238E27FC236}">
                  <a16:creationId xmlns:a16="http://schemas.microsoft.com/office/drawing/2014/main" id="{22AF883F-7F6A-5A57-2A79-89534C7C72B9}"/>
                </a:ext>
              </a:extLst>
            </p:cNvPr>
            <p:cNvSpPr txBox="1"/>
            <p:nvPr/>
          </p:nvSpPr>
          <p:spPr>
            <a:xfrm rot="977598">
              <a:off x="6806600" y="5934594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50 temperatures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085D8AC-DBFF-66D1-0865-C20CDE8A7716}"/>
              </a:ext>
            </a:extLst>
          </p:cNvPr>
          <p:cNvGrpSpPr/>
          <p:nvPr/>
        </p:nvGrpSpPr>
        <p:grpSpPr>
          <a:xfrm>
            <a:off x="1096427" y="5199912"/>
            <a:ext cx="5614517" cy="1168298"/>
            <a:chOff x="6806600" y="5135628"/>
            <a:chExt cx="5614517" cy="11682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07E82B8-CAF4-4D56-B84F-609E1D5D02BA}"/>
                </a:ext>
              </a:extLst>
            </p:cNvPr>
            <p:cNvSpPr txBox="1"/>
            <p:nvPr/>
          </p:nvSpPr>
          <p:spPr>
            <a:xfrm rot="19015918">
              <a:off x="10088898" y="5135628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42 volumes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6753F9-A897-DE04-7068-852F41A9D3B4}"/>
                </a:ext>
              </a:extLst>
            </p:cNvPr>
            <p:cNvSpPr txBox="1"/>
            <p:nvPr/>
          </p:nvSpPr>
          <p:spPr>
            <a:xfrm rot="977598">
              <a:off x="6806600" y="5934594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51 temperatures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6547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18DE3D2-EA52-7745-9213-69E3132F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489" y="1567091"/>
            <a:ext cx="6380752" cy="478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/>
              <p:nvPr/>
            </p:nvSpPr>
            <p:spPr>
              <a:xfrm>
                <a:off x="0" y="23449"/>
                <a:ext cx="11898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Next: numerical derivative (with respect to temperature) of the entire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surface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449"/>
                <a:ext cx="11898592" cy="461665"/>
              </a:xfrm>
              <a:prstGeom prst="rect">
                <a:avLst/>
              </a:prstGeom>
              <a:blipFill>
                <a:blip r:embed="rId3"/>
                <a:stretch>
                  <a:fillRect l="-854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A5BF619-65B2-5249-9E4B-EA43D832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1281" y="1088136"/>
            <a:ext cx="7147673" cy="53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rved Left Arrow 26">
            <a:extLst>
              <a:ext uri="{FF2B5EF4-FFF2-40B4-BE49-F238E27FC236}">
                <a16:creationId xmlns:a16="http://schemas.microsoft.com/office/drawing/2014/main" id="{168DB7D2-6DEA-D144-9636-966A979DDA22}"/>
              </a:ext>
            </a:extLst>
          </p:cNvPr>
          <p:cNvSpPr/>
          <p:nvPr/>
        </p:nvSpPr>
        <p:spPr>
          <a:xfrm rot="16463792">
            <a:off x="6058359" y="1028022"/>
            <a:ext cx="1263299" cy="2531805"/>
          </a:xfrm>
          <a:prstGeom prst="curved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502FA29-7BEE-7049-8776-C81E3AEE97D6}"/>
              </a:ext>
            </a:extLst>
          </p:cNvPr>
          <p:cNvGrpSpPr/>
          <p:nvPr/>
        </p:nvGrpSpPr>
        <p:grpSpPr>
          <a:xfrm>
            <a:off x="2456661" y="1990593"/>
            <a:ext cx="2717223" cy="2593872"/>
            <a:chOff x="2621361" y="3024030"/>
            <a:chExt cx="2717223" cy="259387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E1DCA67-3C3E-C09E-6A74-52E52113D325}"/>
                </a:ext>
              </a:extLst>
            </p:cNvPr>
            <p:cNvGrpSpPr/>
            <p:nvPr/>
          </p:nvGrpSpPr>
          <p:grpSpPr>
            <a:xfrm>
              <a:off x="2621361" y="3024030"/>
              <a:ext cx="2691116" cy="2593872"/>
              <a:chOff x="5242562" y="3594151"/>
              <a:chExt cx="2691116" cy="2593872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2B55484-CB56-3A79-E534-902E2FE559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42562" y="3630313"/>
                <a:ext cx="12877" cy="1628262"/>
              </a:xfrm>
              <a:prstGeom prst="line">
                <a:avLst/>
              </a:prstGeom>
              <a:ln w="63500">
                <a:solidFill>
                  <a:srgbClr val="C0000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EA42867-7D83-3A67-C985-4161458526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75764" y="5869617"/>
                <a:ext cx="1437197" cy="318406"/>
              </a:xfrm>
              <a:prstGeom prst="line">
                <a:avLst/>
              </a:prstGeom>
              <a:ln w="63500">
                <a:solidFill>
                  <a:srgbClr val="C0000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ED8B0C4-F26A-7C63-4815-239719763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90238" y="3594151"/>
                <a:ext cx="2643440" cy="518331"/>
              </a:xfrm>
              <a:prstGeom prst="line">
                <a:avLst/>
              </a:prstGeom>
              <a:ln w="63500">
                <a:solidFill>
                  <a:srgbClr val="C0000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4483178-DB1B-C568-3762-6E22D3E3A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1762" y="3483176"/>
              <a:ext cx="146822" cy="2134726"/>
            </a:xfrm>
            <a:prstGeom prst="line">
              <a:avLst/>
            </a:prstGeom>
            <a:ln w="63500">
              <a:solidFill>
                <a:srgbClr val="C00000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E0274B5-77FF-BD74-8C32-372BA48C0EC2}"/>
              </a:ext>
            </a:extLst>
          </p:cNvPr>
          <p:cNvGrpSpPr/>
          <p:nvPr/>
        </p:nvGrpSpPr>
        <p:grpSpPr>
          <a:xfrm>
            <a:off x="1107243" y="2741603"/>
            <a:ext cx="2621201" cy="2861613"/>
            <a:chOff x="2621359" y="2756289"/>
            <a:chExt cx="2621201" cy="286161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2479F5A-36BD-3DBE-B25A-50A03593F859}"/>
                </a:ext>
              </a:extLst>
            </p:cNvPr>
            <p:cNvGrpSpPr/>
            <p:nvPr/>
          </p:nvGrpSpPr>
          <p:grpSpPr>
            <a:xfrm>
              <a:off x="2621359" y="2756289"/>
              <a:ext cx="2621201" cy="2861613"/>
              <a:chOff x="5242560" y="3326410"/>
              <a:chExt cx="2621201" cy="2861613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3E859AF-DA45-6EE2-8760-86C3542006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42560" y="3341381"/>
                <a:ext cx="0" cy="2254747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3A51258-794B-0FEC-785F-26C97BC9A7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42563" y="5552587"/>
                <a:ext cx="2621198" cy="635436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3F2014E-E0FF-3151-00F5-DEBB0494FF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42562" y="3326410"/>
                <a:ext cx="2621199" cy="570121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A18FCDE-2DCF-C6ED-A1A6-810FCC214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1762" y="3326410"/>
              <a:ext cx="50798" cy="2291492"/>
            </a:xfrm>
            <a:prstGeom prst="line">
              <a:avLst/>
            </a:prstGeom>
            <a:ln w="63500">
              <a:solidFill>
                <a:srgbClr val="00B050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9C6DAB1D-D443-DF4B-B011-9570A60FD569}"/>
              </a:ext>
            </a:extLst>
          </p:cNvPr>
          <p:cNvGrpSpPr/>
          <p:nvPr/>
        </p:nvGrpSpPr>
        <p:grpSpPr>
          <a:xfrm>
            <a:off x="7063059" y="2716414"/>
            <a:ext cx="2621201" cy="2861613"/>
            <a:chOff x="2621359" y="2756289"/>
            <a:chExt cx="2621201" cy="2861613"/>
          </a:xfrm>
        </p:grpSpPr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C3B869E1-A19E-BE28-B06A-CC18D0D8A9C4}"/>
                </a:ext>
              </a:extLst>
            </p:cNvPr>
            <p:cNvGrpSpPr/>
            <p:nvPr/>
          </p:nvGrpSpPr>
          <p:grpSpPr>
            <a:xfrm>
              <a:off x="2621359" y="2756289"/>
              <a:ext cx="2621201" cy="2861613"/>
              <a:chOff x="5242560" y="3326410"/>
              <a:chExt cx="2621201" cy="2861613"/>
            </a:xfrm>
          </p:grpSpPr>
          <p:cxnSp>
            <p:nvCxnSpPr>
              <p:cNvPr id="1029" name="Straight Connector 1028">
                <a:extLst>
                  <a:ext uri="{FF2B5EF4-FFF2-40B4-BE49-F238E27FC236}">
                    <a16:creationId xmlns:a16="http://schemas.microsoft.com/office/drawing/2014/main" id="{3CCD7385-378B-34F1-D14A-6AEBFAB0AE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42560" y="3341381"/>
                <a:ext cx="0" cy="2254747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Straight Connector 1029">
                <a:extLst>
                  <a:ext uri="{FF2B5EF4-FFF2-40B4-BE49-F238E27FC236}">
                    <a16:creationId xmlns:a16="http://schemas.microsoft.com/office/drawing/2014/main" id="{B6D52737-08CA-F72D-2A35-E871193B3E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42563" y="5552587"/>
                <a:ext cx="2621198" cy="635436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>
                <a:extLst>
                  <a:ext uri="{FF2B5EF4-FFF2-40B4-BE49-F238E27FC236}">
                    <a16:creationId xmlns:a16="http://schemas.microsoft.com/office/drawing/2014/main" id="{7CB712E7-CB3E-FC91-9E6D-0FA37408B0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42562" y="3326410"/>
                <a:ext cx="2621199" cy="570121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4C60E746-E38E-FBA3-404F-399E7E111F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1762" y="3326410"/>
              <a:ext cx="50798" cy="2291492"/>
            </a:xfrm>
            <a:prstGeom prst="line">
              <a:avLst/>
            </a:prstGeom>
            <a:ln w="63500">
              <a:solidFill>
                <a:srgbClr val="00B050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FA0E19DE-501A-FDB7-362C-5F97AE63BF11}"/>
              </a:ext>
            </a:extLst>
          </p:cNvPr>
          <p:cNvGrpSpPr/>
          <p:nvPr/>
        </p:nvGrpSpPr>
        <p:grpSpPr>
          <a:xfrm>
            <a:off x="8501484" y="2383955"/>
            <a:ext cx="2390234" cy="2236672"/>
            <a:chOff x="2923682" y="3381230"/>
            <a:chExt cx="2390234" cy="2236672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75D07E62-B7EF-4D93-A9BA-8DF42FF85B69}"/>
                </a:ext>
              </a:extLst>
            </p:cNvPr>
            <p:cNvGrpSpPr/>
            <p:nvPr/>
          </p:nvGrpSpPr>
          <p:grpSpPr>
            <a:xfrm>
              <a:off x="2923682" y="3381230"/>
              <a:ext cx="2341491" cy="2236672"/>
              <a:chOff x="5544883" y="3951351"/>
              <a:chExt cx="2341491" cy="2236672"/>
            </a:xfrm>
          </p:grpSpPr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515DF421-E55D-21D4-92F0-96B1B04029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44883" y="3951351"/>
                <a:ext cx="0" cy="1064058"/>
              </a:xfrm>
              <a:prstGeom prst="line">
                <a:avLst/>
              </a:prstGeom>
              <a:ln w="63500">
                <a:solidFill>
                  <a:srgbClr val="C0000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Straight Connector 1035">
                <a:extLst>
                  <a:ext uri="{FF2B5EF4-FFF2-40B4-BE49-F238E27FC236}">
                    <a16:creationId xmlns:a16="http://schemas.microsoft.com/office/drawing/2014/main" id="{8544727E-9808-03DC-704F-92B36D08B7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75764" y="5869617"/>
                <a:ext cx="1437197" cy="318406"/>
              </a:xfrm>
              <a:prstGeom prst="line">
                <a:avLst/>
              </a:prstGeom>
              <a:ln w="63500">
                <a:solidFill>
                  <a:srgbClr val="C0000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Straight Connector 1036">
                <a:extLst>
                  <a:ext uri="{FF2B5EF4-FFF2-40B4-BE49-F238E27FC236}">
                    <a16:creationId xmlns:a16="http://schemas.microsoft.com/office/drawing/2014/main" id="{8E80FF13-4BF3-5C23-0E47-42F29AEA8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3627" y="3951351"/>
                <a:ext cx="2292747" cy="396763"/>
              </a:xfrm>
              <a:prstGeom prst="line">
                <a:avLst/>
              </a:prstGeom>
              <a:ln w="63500">
                <a:solidFill>
                  <a:srgbClr val="C0000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4584D5C3-4233-E442-19B0-8FE70A88D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1762" y="3753849"/>
              <a:ext cx="122154" cy="1864053"/>
            </a:xfrm>
            <a:prstGeom prst="line">
              <a:avLst/>
            </a:prstGeom>
            <a:ln w="63500">
              <a:solidFill>
                <a:srgbClr val="C00000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4410CC6F-1779-89BA-D82E-4B48A4E20429}"/>
              </a:ext>
            </a:extLst>
          </p:cNvPr>
          <p:cNvGrpSpPr/>
          <p:nvPr/>
        </p:nvGrpSpPr>
        <p:grpSpPr>
          <a:xfrm>
            <a:off x="6806600" y="5135628"/>
            <a:ext cx="5614517" cy="1168298"/>
            <a:chOff x="6806600" y="5135628"/>
            <a:chExt cx="5614517" cy="1168298"/>
          </a:xfrm>
        </p:grpSpPr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F9CE742C-9FFB-A199-3A09-733BE2B87656}"/>
                </a:ext>
              </a:extLst>
            </p:cNvPr>
            <p:cNvSpPr txBox="1"/>
            <p:nvPr/>
          </p:nvSpPr>
          <p:spPr>
            <a:xfrm rot="19015918">
              <a:off x="10088898" y="5135628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42 volumes</a:t>
              </a:r>
            </a:p>
          </p:txBody>
        </p:sp>
        <p:sp>
          <p:nvSpPr>
            <p:cNvPr id="1045" name="TextBox 1044">
              <a:extLst>
                <a:ext uri="{FF2B5EF4-FFF2-40B4-BE49-F238E27FC236}">
                  <a16:creationId xmlns:a16="http://schemas.microsoft.com/office/drawing/2014/main" id="{22AF883F-7F6A-5A57-2A79-89534C7C72B9}"/>
                </a:ext>
              </a:extLst>
            </p:cNvPr>
            <p:cNvSpPr txBox="1"/>
            <p:nvPr/>
          </p:nvSpPr>
          <p:spPr>
            <a:xfrm rot="977598">
              <a:off x="6806600" y="5934594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50 temperatures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679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B6FF27-9AE9-0B41-8BEE-C1D4F183A8A2}"/>
                  </a:ext>
                </a:extLst>
              </p:cNvPr>
              <p:cNvSpPr txBox="1"/>
              <p:nvPr/>
            </p:nvSpPr>
            <p:spPr>
              <a:xfrm>
                <a:off x="0" y="23449"/>
                <a:ext cx="11898592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of the entire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surface when you have an </a:t>
                </a:r>
                <a:r>
                  <a:rPr lang="en-US" sz="2400" b="1" i="1" dirty="0"/>
                  <a:t>analytical</a:t>
                </a:r>
                <a:r>
                  <a:rPr lang="en-US" sz="2400" b="1" dirty="0"/>
                  <a:t> representation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B6FF27-9AE9-0B41-8BEE-C1D4F183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449"/>
                <a:ext cx="11898592" cy="69313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18A9549-E639-1842-909A-51C9EDAFB1C7}"/>
              </a:ext>
            </a:extLst>
          </p:cNvPr>
          <p:cNvGrpSpPr/>
          <p:nvPr/>
        </p:nvGrpSpPr>
        <p:grpSpPr>
          <a:xfrm>
            <a:off x="280416" y="2503853"/>
            <a:ext cx="7624874" cy="3884193"/>
            <a:chOff x="280416" y="2503853"/>
            <a:chExt cx="7624874" cy="388419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8D4585F-C0D0-FD48-B220-DE17314C9EF7}"/>
                </a:ext>
              </a:extLst>
            </p:cNvPr>
            <p:cNvGrpSpPr/>
            <p:nvPr/>
          </p:nvGrpSpPr>
          <p:grpSpPr>
            <a:xfrm>
              <a:off x="280416" y="2503853"/>
              <a:ext cx="7624874" cy="3884193"/>
              <a:chOff x="-701281" y="901022"/>
              <a:chExt cx="12751851" cy="5597024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2A5BF619-65B2-5249-9E4B-EA43D8326D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01281" y="1088136"/>
                <a:ext cx="7147673" cy="5364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8" name="Picture 2">
                <a:extLst>
                  <a:ext uri="{FF2B5EF4-FFF2-40B4-BE49-F238E27FC236}">
                    <a16:creationId xmlns:a16="http://schemas.microsoft.com/office/drawing/2014/main" id="{F02FA2D7-0C46-ED4D-A2D6-56ED806BEC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3156" y="1426464"/>
                <a:ext cx="6757414" cy="50715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Curved Left Arrow 34">
                <a:extLst>
                  <a:ext uri="{FF2B5EF4-FFF2-40B4-BE49-F238E27FC236}">
                    <a16:creationId xmlns:a16="http://schemas.microsoft.com/office/drawing/2014/main" id="{C7CA8443-5A35-4642-9477-FE99FE0994A0}"/>
                  </a:ext>
                </a:extLst>
              </p:cNvPr>
              <p:cNvSpPr/>
              <p:nvPr/>
            </p:nvSpPr>
            <p:spPr>
              <a:xfrm rot="16200000">
                <a:off x="5737020" y="107259"/>
                <a:ext cx="973325" cy="2560851"/>
              </a:xfrm>
              <a:prstGeom prst="curvedLeftArrow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55494CC-7D07-B649-82DF-6691E99D6867}"/>
                    </a:ext>
                  </a:extLst>
                </p:cNvPr>
                <p:cNvSpPr/>
                <p:nvPr/>
              </p:nvSpPr>
              <p:spPr>
                <a:xfrm>
                  <a:off x="1522515" y="3600100"/>
                  <a:ext cx="122719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55494CC-7D07-B649-82DF-6691E99D68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515" y="3600100"/>
                  <a:ext cx="122719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F7E93DBF-E228-4740-9BBE-629345FC2715}"/>
                    </a:ext>
                  </a:extLst>
                </p:cNvPr>
                <p:cNvSpPr/>
                <p:nvPr/>
              </p:nvSpPr>
              <p:spPr>
                <a:xfrm>
                  <a:off x="6047174" y="2841585"/>
                  <a:ext cx="997709" cy="6931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</m:t>
                                  </m:r>
                                </m:num>
                                <m:den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a14:m>
                  <a:r>
                    <a:rPr lang="en-US" sz="2400" b="1" dirty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F7E93DBF-E228-4740-9BBE-629345FC27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174" y="2841585"/>
                  <a:ext cx="997709" cy="693138"/>
                </a:xfrm>
                <a:prstGeom prst="rect">
                  <a:avLst/>
                </a:prstGeom>
                <a:blipFill>
                  <a:blip r:embed="rId6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FB28B6-664C-DC43-B7AE-4A1F8AD59EA5}"/>
                  </a:ext>
                </a:extLst>
              </p:cNvPr>
              <p:cNvSpPr txBox="1"/>
              <p:nvPr/>
            </p:nvSpPr>
            <p:spPr>
              <a:xfrm>
                <a:off x="877824" y="853440"/>
                <a:ext cx="5352288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𝒏𝑹𝑻</m:t>
                        </m:r>
                      </m:num>
                      <m:den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den>
                    </m:f>
                  </m:oMath>
                </a14:m>
                <a:r>
                  <a:rPr lang="en-US" sz="2400" dirty="0">
                    <a:sym typeface="Wingdings" pitchFamily="2" charset="2"/>
                  </a:rPr>
                  <a:t>   means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 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FB28B6-664C-DC43-B7AE-4A1F8AD59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24" y="853440"/>
                <a:ext cx="5352288" cy="693138"/>
              </a:xfrm>
              <a:prstGeom prst="rect">
                <a:avLst/>
              </a:prstGeom>
              <a:blipFill>
                <a:blip r:embed="rId7"/>
                <a:stretch>
                  <a:fillRect l="-237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738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C00AEE-D571-E949-9480-B9731F59BFBE}"/>
              </a:ext>
            </a:extLst>
          </p:cNvPr>
          <p:cNvSpPr txBox="1"/>
          <p:nvPr/>
        </p:nvSpPr>
        <p:spPr>
          <a:xfrm>
            <a:off x="6230112" y="795560"/>
            <a:ext cx="5514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could plot this too (for comparison to the numerical result)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B6FF27-9AE9-0B41-8BEE-C1D4F183A8A2}"/>
                  </a:ext>
                </a:extLst>
              </p:cNvPr>
              <p:cNvSpPr txBox="1"/>
              <p:nvPr/>
            </p:nvSpPr>
            <p:spPr>
              <a:xfrm>
                <a:off x="0" y="23449"/>
                <a:ext cx="11898592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of the entire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surface when you have an </a:t>
                </a:r>
                <a:r>
                  <a:rPr lang="en-US" sz="2400" b="1" i="1" dirty="0"/>
                  <a:t>analytical</a:t>
                </a:r>
                <a:r>
                  <a:rPr lang="en-US" sz="2400" b="1" dirty="0"/>
                  <a:t> representation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B6FF27-9AE9-0B41-8BEE-C1D4F183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449"/>
                <a:ext cx="11898592" cy="69313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8D4585F-C0D0-FD48-B220-DE17314C9EF7}"/>
              </a:ext>
            </a:extLst>
          </p:cNvPr>
          <p:cNvGrpSpPr/>
          <p:nvPr/>
        </p:nvGrpSpPr>
        <p:grpSpPr>
          <a:xfrm>
            <a:off x="280416" y="2503853"/>
            <a:ext cx="7624874" cy="3884193"/>
            <a:chOff x="-701281" y="901022"/>
            <a:chExt cx="12751851" cy="559702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A5BF619-65B2-5249-9E4B-EA43D8326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01281" y="1088136"/>
              <a:ext cx="7147673" cy="536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F02FA2D7-0C46-ED4D-A2D6-56ED806BE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3156" y="1426464"/>
              <a:ext cx="6757414" cy="5071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Curved Left Arrow 34">
              <a:extLst>
                <a:ext uri="{FF2B5EF4-FFF2-40B4-BE49-F238E27FC236}">
                  <a16:creationId xmlns:a16="http://schemas.microsoft.com/office/drawing/2014/main" id="{C7CA8443-5A35-4642-9477-FE99FE0994A0}"/>
                </a:ext>
              </a:extLst>
            </p:cNvPr>
            <p:cNvSpPr/>
            <p:nvPr/>
          </p:nvSpPr>
          <p:spPr>
            <a:xfrm rot="16200000">
              <a:off x="5737020" y="107259"/>
              <a:ext cx="973325" cy="2560851"/>
            </a:xfrm>
            <a:prstGeom prst="curvedLef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FB28B6-664C-DC43-B7AE-4A1F8AD59EA5}"/>
                  </a:ext>
                </a:extLst>
              </p:cNvPr>
              <p:cNvSpPr txBox="1"/>
              <p:nvPr/>
            </p:nvSpPr>
            <p:spPr>
              <a:xfrm>
                <a:off x="877824" y="853440"/>
                <a:ext cx="5352288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𝒏𝑹𝑻</m:t>
                        </m:r>
                      </m:num>
                      <m:den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den>
                    </m:f>
                  </m:oMath>
                </a14:m>
                <a:r>
                  <a:rPr lang="en-US" sz="2400" dirty="0">
                    <a:sym typeface="Wingdings" pitchFamily="2" charset="2"/>
                  </a:rPr>
                  <a:t>   means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𝒏𝑹𝑻</m:t>
                        </m:r>
                      </m:num>
                      <m:den>
                        <m:sSup>
                          <m:sSup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FB28B6-664C-DC43-B7AE-4A1F8AD59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24" y="853440"/>
                <a:ext cx="5352288" cy="693138"/>
              </a:xfrm>
              <a:prstGeom prst="rect">
                <a:avLst/>
              </a:prstGeom>
              <a:blipFill>
                <a:blip r:embed="rId7"/>
                <a:stretch>
                  <a:fillRect l="-237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09AC0DA-430F-D74A-8A99-BD35D39BD5BD}"/>
                  </a:ext>
                </a:extLst>
              </p:cNvPr>
              <p:cNvSpPr/>
              <p:nvPr/>
            </p:nvSpPr>
            <p:spPr>
              <a:xfrm>
                <a:off x="1522515" y="3600100"/>
                <a:ext cx="1227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09AC0DA-430F-D74A-8A99-BD35D39BD5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15" y="3600100"/>
                <a:ext cx="122719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C62A981-5730-0D4D-9EC1-8F50A29565E3}"/>
                  </a:ext>
                </a:extLst>
              </p:cNvPr>
              <p:cNvSpPr/>
              <p:nvPr/>
            </p:nvSpPr>
            <p:spPr>
              <a:xfrm>
                <a:off x="6047174" y="2841585"/>
                <a:ext cx="997709" cy="693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C62A981-5730-0D4D-9EC1-8F50A2956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174" y="2841585"/>
                <a:ext cx="997709" cy="693138"/>
              </a:xfrm>
              <a:prstGeom prst="rect">
                <a:avLst/>
              </a:prstGeom>
              <a:blipFill>
                <a:blip r:embed="rId9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823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C00AEE-D571-E949-9480-B9731F59BFBE}"/>
              </a:ext>
            </a:extLst>
          </p:cNvPr>
          <p:cNvSpPr txBox="1"/>
          <p:nvPr/>
        </p:nvSpPr>
        <p:spPr>
          <a:xfrm>
            <a:off x="6230112" y="795560"/>
            <a:ext cx="5514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could plot this too (for comparison to the numerical result)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B6FF27-9AE9-0B41-8BEE-C1D4F183A8A2}"/>
                  </a:ext>
                </a:extLst>
              </p:cNvPr>
              <p:cNvSpPr txBox="1"/>
              <p:nvPr/>
            </p:nvSpPr>
            <p:spPr>
              <a:xfrm>
                <a:off x="0" y="23449"/>
                <a:ext cx="11898592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of the entire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surface when you have an </a:t>
                </a:r>
                <a:r>
                  <a:rPr lang="en-US" sz="2400" b="1" i="1" dirty="0"/>
                  <a:t>analytical</a:t>
                </a:r>
                <a:r>
                  <a:rPr lang="en-US" sz="2400" b="1" dirty="0"/>
                  <a:t> representation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B6FF27-9AE9-0B41-8BEE-C1D4F183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449"/>
                <a:ext cx="11898592" cy="69313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8D4585F-C0D0-FD48-B220-DE17314C9EF7}"/>
              </a:ext>
            </a:extLst>
          </p:cNvPr>
          <p:cNvGrpSpPr/>
          <p:nvPr/>
        </p:nvGrpSpPr>
        <p:grpSpPr>
          <a:xfrm>
            <a:off x="280416" y="2503853"/>
            <a:ext cx="4906351" cy="3852666"/>
            <a:chOff x="-701281" y="901022"/>
            <a:chExt cx="8205389" cy="555159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A5BF619-65B2-5249-9E4B-EA43D8326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01281" y="1088136"/>
              <a:ext cx="7147673" cy="536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Curved Left Arrow 34">
              <a:extLst>
                <a:ext uri="{FF2B5EF4-FFF2-40B4-BE49-F238E27FC236}">
                  <a16:creationId xmlns:a16="http://schemas.microsoft.com/office/drawing/2014/main" id="{C7CA8443-5A35-4642-9477-FE99FE0994A0}"/>
                </a:ext>
              </a:extLst>
            </p:cNvPr>
            <p:cNvSpPr/>
            <p:nvPr/>
          </p:nvSpPr>
          <p:spPr>
            <a:xfrm rot="16200000">
              <a:off x="5737020" y="107259"/>
              <a:ext cx="973325" cy="2560851"/>
            </a:xfrm>
            <a:prstGeom prst="curvedLef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FB28B6-664C-DC43-B7AE-4A1F8AD59EA5}"/>
                  </a:ext>
                </a:extLst>
              </p:cNvPr>
              <p:cNvSpPr txBox="1"/>
              <p:nvPr/>
            </p:nvSpPr>
            <p:spPr>
              <a:xfrm>
                <a:off x="877824" y="853440"/>
                <a:ext cx="5352288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𝒏𝑹𝑻</m:t>
                        </m:r>
                      </m:num>
                      <m:den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den>
                    </m:f>
                  </m:oMath>
                </a14:m>
                <a:r>
                  <a:rPr lang="en-US" sz="2400" dirty="0">
                    <a:sym typeface="Wingdings" pitchFamily="2" charset="2"/>
                  </a:rPr>
                  <a:t>   means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𝒏𝑹𝑻</m:t>
                        </m:r>
                      </m:num>
                      <m:den>
                        <m:sSup>
                          <m:sSup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FB28B6-664C-DC43-B7AE-4A1F8AD59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24" y="853440"/>
                <a:ext cx="5352288" cy="693138"/>
              </a:xfrm>
              <a:prstGeom prst="rect">
                <a:avLst/>
              </a:prstGeom>
              <a:blipFill>
                <a:blip r:embed="rId5"/>
                <a:stretch>
                  <a:fillRect l="-237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09AC0DA-430F-D74A-8A99-BD35D39BD5BD}"/>
                  </a:ext>
                </a:extLst>
              </p:cNvPr>
              <p:cNvSpPr/>
              <p:nvPr/>
            </p:nvSpPr>
            <p:spPr>
              <a:xfrm>
                <a:off x="1522515" y="3600100"/>
                <a:ext cx="1227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09AC0DA-430F-D74A-8A99-BD35D39BD5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15" y="3600100"/>
                <a:ext cx="122719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C62A981-5730-0D4D-9EC1-8F50A29565E3}"/>
                  </a:ext>
                </a:extLst>
              </p:cNvPr>
              <p:cNvSpPr/>
              <p:nvPr/>
            </p:nvSpPr>
            <p:spPr>
              <a:xfrm>
                <a:off x="6047174" y="2841585"/>
                <a:ext cx="997709" cy="693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C62A981-5730-0D4D-9EC1-8F50A2956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174" y="2841585"/>
                <a:ext cx="997709" cy="693138"/>
              </a:xfrm>
              <a:prstGeom prst="rect">
                <a:avLst/>
              </a:prstGeom>
              <a:blipFill>
                <a:blip r:embed="rId7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F33DAF1-08A8-2039-F75F-5294CD73A1B1}"/>
              </a:ext>
            </a:extLst>
          </p:cNvPr>
          <p:cNvSpPr txBox="1"/>
          <p:nvPr/>
        </p:nvSpPr>
        <p:spPr>
          <a:xfrm>
            <a:off x="7929423" y="2261272"/>
            <a:ext cx="39231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</a:t>
            </a:r>
            <a:r>
              <a:rPr lang="en-US" sz="2400" dirty="0"/>
              <a:t>: Why is Nesh having me learn both an </a:t>
            </a:r>
            <a:r>
              <a:rPr lang="en-US" sz="2400" b="1" dirty="0"/>
              <a:t>analytical</a:t>
            </a:r>
            <a:r>
              <a:rPr lang="en-US" sz="2400" dirty="0"/>
              <a:t> </a:t>
            </a:r>
            <a:r>
              <a:rPr lang="en-US" sz="2400" b="1" dirty="0"/>
              <a:t>method</a:t>
            </a:r>
            <a:r>
              <a:rPr lang="en-US" sz="2400" dirty="0"/>
              <a:t> (like this) to a </a:t>
            </a:r>
            <a:r>
              <a:rPr lang="en-US" sz="2400" b="1" dirty="0"/>
              <a:t>numerical</a:t>
            </a:r>
            <a:r>
              <a:rPr lang="en-US" sz="2400" dirty="0"/>
              <a:t> one (what we got using </a:t>
            </a:r>
            <a:r>
              <a:rPr lang="en-US" sz="2400" dirty="0" err="1"/>
              <a:t>PL.df_dx</a:t>
            </a:r>
            <a:r>
              <a:rPr lang="en-US" sz="2400" dirty="0"/>
              <a:t>)?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367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C00AEE-D571-E949-9480-B9731F59BFBE}"/>
              </a:ext>
            </a:extLst>
          </p:cNvPr>
          <p:cNvSpPr txBox="1"/>
          <p:nvPr/>
        </p:nvSpPr>
        <p:spPr>
          <a:xfrm>
            <a:off x="6230112" y="795560"/>
            <a:ext cx="5514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could plot this too (for comparison to the numerical result)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B6FF27-9AE9-0B41-8BEE-C1D4F183A8A2}"/>
                  </a:ext>
                </a:extLst>
              </p:cNvPr>
              <p:cNvSpPr txBox="1"/>
              <p:nvPr/>
            </p:nvSpPr>
            <p:spPr>
              <a:xfrm>
                <a:off x="0" y="23449"/>
                <a:ext cx="11898592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of the entire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surface when you have an </a:t>
                </a:r>
                <a:r>
                  <a:rPr lang="en-US" sz="2400" b="1" i="1" dirty="0"/>
                  <a:t>analytical</a:t>
                </a:r>
                <a:r>
                  <a:rPr lang="en-US" sz="2400" b="1" dirty="0"/>
                  <a:t> representation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B6FF27-9AE9-0B41-8BEE-C1D4F183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449"/>
                <a:ext cx="11898592" cy="69313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8D4585F-C0D0-FD48-B220-DE17314C9EF7}"/>
              </a:ext>
            </a:extLst>
          </p:cNvPr>
          <p:cNvGrpSpPr/>
          <p:nvPr/>
        </p:nvGrpSpPr>
        <p:grpSpPr>
          <a:xfrm>
            <a:off x="280416" y="2503853"/>
            <a:ext cx="4906351" cy="3852666"/>
            <a:chOff x="-701281" y="901022"/>
            <a:chExt cx="8205389" cy="555159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A5BF619-65B2-5249-9E4B-EA43D8326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01281" y="1088136"/>
              <a:ext cx="7147673" cy="536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Curved Left Arrow 34">
              <a:extLst>
                <a:ext uri="{FF2B5EF4-FFF2-40B4-BE49-F238E27FC236}">
                  <a16:creationId xmlns:a16="http://schemas.microsoft.com/office/drawing/2014/main" id="{C7CA8443-5A35-4642-9477-FE99FE0994A0}"/>
                </a:ext>
              </a:extLst>
            </p:cNvPr>
            <p:cNvSpPr/>
            <p:nvPr/>
          </p:nvSpPr>
          <p:spPr>
            <a:xfrm rot="16200000">
              <a:off x="5737020" y="107259"/>
              <a:ext cx="973325" cy="2560851"/>
            </a:xfrm>
            <a:prstGeom prst="curvedLef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FB28B6-664C-DC43-B7AE-4A1F8AD59EA5}"/>
                  </a:ext>
                </a:extLst>
              </p:cNvPr>
              <p:cNvSpPr txBox="1"/>
              <p:nvPr/>
            </p:nvSpPr>
            <p:spPr>
              <a:xfrm>
                <a:off x="877824" y="853440"/>
                <a:ext cx="5352288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𝒏𝑹𝑻</m:t>
                        </m:r>
                      </m:num>
                      <m:den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den>
                    </m:f>
                  </m:oMath>
                </a14:m>
                <a:r>
                  <a:rPr lang="en-US" sz="2400" dirty="0">
                    <a:sym typeface="Wingdings" pitchFamily="2" charset="2"/>
                  </a:rPr>
                  <a:t>   means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𝒏𝑹𝑻</m:t>
                        </m:r>
                      </m:num>
                      <m:den>
                        <m:sSup>
                          <m:sSup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FB28B6-664C-DC43-B7AE-4A1F8AD59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24" y="853440"/>
                <a:ext cx="5352288" cy="693138"/>
              </a:xfrm>
              <a:prstGeom prst="rect">
                <a:avLst/>
              </a:prstGeom>
              <a:blipFill>
                <a:blip r:embed="rId5"/>
                <a:stretch>
                  <a:fillRect l="-237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09AC0DA-430F-D74A-8A99-BD35D39BD5BD}"/>
                  </a:ext>
                </a:extLst>
              </p:cNvPr>
              <p:cNvSpPr/>
              <p:nvPr/>
            </p:nvSpPr>
            <p:spPr>
              <a:xfrm>
                <a:off x="1522515" y="3600100"/>
                <a:ext cx="1227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09AC0DA-430F-D74A-8A99-BD35D39BD5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15" y="3600100"/>
                <a:ext cx="122719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C62A981-5730-0D4D-9EC1-8F50A29565E3}"/>
                  </a:ext>
                </a:extLst>
              </p:cNvPr>
              <p:cNvSpPr/>
              <p:nvPr/>
            </p:nvSpPr>
            <p:spPr>
              <a:xfrm>
                <a:off x="6047174" y="2841585"/>
                <a:ext cx="997709" cy="693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C62A981-5730-0D4D-9EC1-8F50A2956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174" y="2841585"/>
                <a:ext cx="997709" cy="693138"/>
              </a:xfrm>
              <a:prstGeom prst="rect">
                <a:avLst/>
              </a:prstGeom>
              <a:blipFill>
                <a:blip r:embed="rId7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33DAF1-08A8-2039-F75F-5294CD73A1B1}"/>
                  </a:ext>
                </a:extLst>
              </p:cNvPr>
              <p:cNvSpPr txBox="1"/>
              <p:nvPr/>
            </p:nvSpPr>
            <p:spPr>
              <a:xfrm>
                <a:off x="7929423" y="2261272"/>
                <a:ext cx="392316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Question</a:t>
                </a:r>
                <a:r>
                  <a:rPr lang="en-US" sz="2400" dirty="0"/>
                  <a:t>: Why is Nesh having me learn both an </a:t>
                </a:r>
                <a:r>
                  <a:rPr lang="en-US" sz="2400" b="1" dirty="0"/>
                  <a:t>analytical</a:t>
                </a:r>
                <a:r>
                  <a:rPr lang="en-US" sz="2400" dirty="0"/>
                  <a:t> </a:t>
                </a:r>
                <a:r>
                  <a:rPr lang="en-US" sz="2400" b="1" dirty="0"/>
                  <a:t>method</a:t>
                </a:r>
                <a:r>
                  <a:rPr lang="en-US" sz="2400" dirty="0"/>
                  <a:t> (like this) to a </a:t>
                </a:r>
                <a:r>
                  <a:rPr lang="en-US" sz="2400" b="1" dirty="0"/>
                  <a:t>numerical</a:t>
                </a:r>
                <a:r>
                  <a:rPr lang="en-US" sz="2400" dirty="0"/>
                  <a:t> one (what we got using </a:t>
                </a:r>
                <a:r>
                  <a:rPr lang="en-US" sz="2400" dirty="0" err="1"/>
                  <a:t>PL.df_dx</a:t>
                </a:r>
                <a:r>
                  <a:rPr lang="en-US" sz="2400" dirty="0"/>
                  <a:t>)?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expression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dirty="0"/>
                  <a:t> is long (like vdw), so you’d like to double-check your calculus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You got only a numerical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dirty="0"/>
                  <a:t> in the first place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33DAF1-08A8-2039-F75F-5294CD73A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423" y="2261272"/>
                <a:ext cx="3923161" cy="4524315"/>
              </a:xfrm>
              <a:prstGeom prst="rect">
                <a:avLst/>
              </a:prstGeom>
              <a:blipFill>
                <a:blip r:embed="rId8"/>
                <a:stretch>
                  <a:fillRect l="-2581" t="-1120" r="-3226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45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5B6FF27-9AE9-0B41-8BEE-C1D4F183A8A2}"/>
              </a:ext>
            </a:extLst>
          </p:cNvPr>
          <p:cNvSpPr txBox="1"/>
          <p:nvPr/>
        </p:nvSpPr>
        <p:spPr>
          <a:xfrm>
            <a:off x="0" y="23449"/>
            <a:ext cx="118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The “no-brainer” rules of partial derivatives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9D5B0-F303-0042-8A8A-55FDAD4D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0" y="1119251"/>
            <a:ext cx="5070125" cy="3985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DABBF-CD96-D94C-AD66-460F71C52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845" y="1044702"/>
            <a:ext cx="5538984" cy="4134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/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/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33D3C62-AB4C-6042-9966-428D7772EBC9}"/>
              </a:ext>
            </a:extLst>
          </p:cNvPr>
          <p:cNvGrpSpPr/>
          <p:nvPr/>
        </p:nvGrpSpPr>
        <p:grpSpPr>
          <a:xfrm>
            <a:off x="1143304" y="5179314"/>
            <a:ext cx="1441869" cy="1483975"/>
            <a:chOff x="1143304" y="5179314"/>
            <a:chExt cx="1441869" cy="1483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18420D14-0B3A-6948-8933-0D9EF998CBDC}"/>
                    </a:ext>
                  </a:extLst>
                </p:cNvPr>
                <p:cNvSpPr/>
                <p:nvPr/>
              </p:nvSpPr>
              <p:spPr>
                <a:xfrm>
                  <a:off x="1143305" y="5179314"/>
                  <a:ext cx="1396985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18420D14-0B3A-6948-8933-0D9EF998CB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5" y="5179314"/>
                  <a:ext cx="1396985" cy="661015"/>
                </a:xfrm>
                <a:prstGeom prst="rect">
                  <a:avLst/>
                </a:prstGeom>
                <a:blipFill>
                  <a:blip r:embed="rId6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9989C4F-2B29-5848-B21D-DE139A7BE00A}"/>
                    </a:ext>
                  </a:extLst>
                </p:cNvPr>
                <p:cNvSpPr/>
                <p:nvPr/>
              </p:nvSpPr>
              <p:spPr>
                <a:xfrm>
                  <a:off x="1143304" y="6002274"/>
                  <a:ext cx="1441869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9989C4F-2B29-5848-B21D-DE139A7BE0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4" y="6002274"/>
                  <a:ext cx="1441869" cy="661015"/>
                </a:xfrm>
                <a:prstGeom prst="rect">
                  <a:avLst/>
                </a:prstGeom>
                <a:blipFill>
                  <a:blip r:embed="rId7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838897-076E-1D4E-9BA6-8F9EF0E33D70}"/>
              </a:ext>
            </a:extLst>
          </p:cNvPr>
          <p:cNvGrpSpPr/>
          <p:nvPr/>
        </p:nvGrpSpPr>
        <p:grpSpPr>
          <a:xfrm>
            <a:off x="7570967" y="5179314"/>
            <a:ext cx="1441869" cy="1483975"/>
            <a:chOff x="1143304" y="5179314"/>
            <a:chExt cx="1441869" cy="1483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/>
                <p:nvPr/>
              </p:nvSpPr>
              <p:spPr>
                <a:xfrm>
                  <a:off x="1143305" y="5179314"/>
                  <a:ext cx="1396985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5" y="5179314"/>
                  <a:ext cx="1396985" cy="661015"/>
                </a:xfrm>
                <a:prstGeom prst="rect">
                  <a:avLst/>
                </a:prstGeom>
                <a:blipFill>
                  <a:blip r:embed="rId8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/>
                <p:nvPr/>
              </p:nvSpPr>
              <p:spPr>
                <a:xfrm>
                  <a:off x="1143304" y="6002274"/>
                  <a:ext cx="1441869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4" y="6002274"/>
                  <a:ext cx="1441869" cy="661015"/>
                </a:xfrm>
                <a:prstGeom prst="rect">
                  <a:avLst/>
                </a:prstGeom>
                <a:blipFill>
                  <a:blip r:embed="rId9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0916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2D449E-43A1-7E45-8DE5-612DC27EC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80" y="2243328"/>
            <a:ext cx="11488432" cy="222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0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5B6FF27-9AE9-0B41-8BEE-C1D4F183A8A2}"/>
              </a:ext>
            </a:extLst>
          </p:cNvPr>
          <p:cNvSpPr txBox="1"/>
          <p:nvPr/>
        </p:nvSpPr>
        <p:spPr>
          <a:xfrm>
            <a:off x="0" y="23449"/>
            <a:ext cx="118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The “no-brainer” rules of partial derivatives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9D5B0-F303-0042-8A8A-55FDAD4D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0" y="1119251"/>
            <a:ext cx="5070125" cy="3985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DABBF-CD96-D94C-AD66-460F71C52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845" y="1044702"/>
            <a:ext cx="5538984" cy="4134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/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/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989C4F-2B29-5848-B21D-DE139A7BE00A}"/>
                  </a:ext>
                </a:extLst>
              </p:cNvPr>
              <p:cNvSpPr/>
              <p:nvPr/>
            </p:nvSpPr>
            <p:spPr>
              <a:xfrm>
                <a:off x="1143304" y="6002274"/>
                <a:ext cx="1441869" cy="661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num>
                                <m:den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 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989C4F-2B29-5848-B21D-DE139A7BE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304" y="6002274"/>
                <a:ext cx="1441869" cy="661015"/>
              </a:xfrm>
              <a:prstGeom prst="rect">
                <a:avLst/>
              </a:prstGeom>
              <a:blipFill>
                <a:blip r:embed="rId6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4838897-076E-1D4E-9BA6-8F9EF0E33D70}"/>
              </a:ext>
            </a:extLst>
          </p:cNvPr>
          <p:cNvGrpSpPr/>
          <p:nvPr/>
        </p:nvGrpSpPr>
        <p:grpSpPr>
          <a:xfrm>
            <a:off x="7570967" y="5179314"/>
            <a:ext cx="1441869" cy="1483975"/>
            <a:chOff x="1143304" y="5179314"/>
            <a:chExt cx="1441869" cy="1483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/>
                <p:nvPr/>
              </p:nvSpPr>
              <p:spPr>
                <a:xfrm>
                  <a:off x="1143305" y="5179314"/>
                  <a:ext cx="1396985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5" y="5179314"/>
                  <a:ext cx="1396985" cy="661015"/>
                </a:xfrm>
                <a:prstGeom prst="rect">
                  <a:avLst/>
                </a:prstGeom>
                <a:blipFill>
                  <a:blip r:embed="rId7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/>
                <p:nvPr/>
              </p:nvSpPr>
              <p:spPr>
                <a:xfrm>
                  <a:off x="1143304" y="6002274"/>
                  <a:ext cx="1441869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4" y="6002274"/>
                  <a:ext cx="1441869" cy="661015"/>
                </a:xfrm>
                <a:prstGeom prst="rect">
                  <a:avLst/>
                </a:prstGeom>
                <a:blipFill>
                  <a:blip r:embed="rId8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B951BE-35F5-4DA1-9DFC-075D110F9992}"/>
                  </a:ext>
                </a:extLst>
              </p:cNvPr>
              <p:cNvSpPr/>
              <p:nvPr/>
            </p:nvSpPr>
            <p:spPr>
              <a:xfrm>
                <a:off x="1143305" y="5179314"/>
                <a:ext cx="1310423" cy="661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num>
                                <m:den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B951BE-35F5-4DA1-9DFC-075D110F99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305" y="5179314"/>
                <a:ext cx="1310423" cy="661015"/>
              </a:xfrm>
              <a:prstGeom prst="rect">
                <a:avLst/>
              </a:prstGeom>
              <a:blipFill>
                <a:blip r:embed="rId9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46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5B6FF27-9AE9-0B41-8BEE-C1D4F183A8A2}"/>
              </a:ext>
            </a:extLst>
          </p:cNvPr>
          <p:cNvSpPr txBox="1"/>
          <p:nvPr/>
        </p:nvSpPr>
        <p:spPr>
          <a:xfrm>
            <a:off x="0" y="23449"/>
            <a:ext cx="118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The “no-brainer” rules of partial derivatives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9D5B0-F303-0042-8A8A-55FDAD4D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0" y="1119251"/>
            <a:ext cx="5070125" cy="3985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DABBF-CD96-D94C-AD66-460F71C52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845" y="1044702"/>
            <a:ext cx="5538984" cy="4134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/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/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4838897-076E-1D4E-9BA6-8F9EF0E33D70}"/>
              </a:ext>
            </a:extLst>
          </p:cNvPr>
          <p:cNvGrpSpPr/>
          <p:nvPr/>
        </p:nvGrpSpPr>
        <p:grpSpPr>
          <a:xfrm>
            <a:off x="7570967" y="5179314"/>
            <a:ext cx="1441869" cy="1483975"/>
            <a:chOff x="1143304" y="5179314"/>
            <a:chExt cx="1441869" cy="1483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/>
                <p:nvPr/>
              </p:nvSpPr>
              <p:spPr>
                <a:xfrm>
                  <a:off x="1143305" y="5179314"/>
                  <a:ext cx="1396985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5" y="5179314"/>
                  <a:ext cx="1396985" cy="661015"/>
                </a:xfrm>
                <a:prstGeom prst="rect">
                  <a:avLst/>
                </a:prstGeom>
                <a:blipFill>
                  <a:blip r:embed="rId6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/>
                <p:nvPr/>
              </p:nvSpPr>
              <p:spPr>
                <a:xfrm>
                  <a:off x="1143304" y="6002274"/>
                  <a:ext cx="1441869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4" y="6002274"/>
                  <a:ext cx="1441869" cy="661015"/>
                </a:xfrm>
                <a:prstGeom prst="rect">
                  <a:avLst/>
                </a:prstGeom>
                <a:blipFill>
                  <a:blip r:embed="rId7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B951BE-35F5-4DA1-9DFC-075D110F9992}"/>
                  </a:ext>
                </a:extLst>
              </p:cNvPr>
              <p:cNvSpPr/>
              <p:nvPr/>
            </p:nvSpPr>
            <p:spPr>
              <a:xfrm>
                <a:off x="1143305" y="5179314"/>
                <a:ext cx="1310423" cy="661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num>
                                <m:den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B951BE-35F5-4DA1-9DFC-075D110F99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305" y="5179314"/>
                <a:ext cx="1310423" cy="661015"/>
              </a:xfrm>
              <a:prstGeom prst="rect">
                <a:avLst/>
              </a:prstGeom>
              <a:blipFill>
                <a:blip r:embed="rId8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F1B33EE-F7B4-09B0-B8DF-564834ACFE31}"/>
                  </a:ext>
                </a:extLst>
              </p:cNvPr>
              <p:cNvSpPr/>
              <p:nvPr/>
            </p:nvSpPr>
            <p:spPr>
              <a:xfrm>
                <a:off x="1167368" y="6002274"/>
                <a:ext cx="1308820" cy="661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num>
                                <m:den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F1B33EE-F7B4-09B0-B8DF-564834ACF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368" y="6002274"/>
                <a:ext cx="1308820" cy="661591"/>
              </a:xfrm>
              <a:prstGeom prst="rect">
                <a:avLst/>
              </a:prstGeom>
              <a:blipFill>
                <a:blip r:embed="rId9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86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5B6FF27-9AE9-0B41-8BEE-C1D4F183A8A2}"/>
              </a:ext>
            </a:extLst>
          </p:cNvPr>
          <p:cNvSpPr txBox="1"/>
          <p:nvPr/>
        </p:nvSpPr>
        <p:spPr>
          <a:xfrm>
            <a:off x="0" y="23449"/>
            <a:ext cx="118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The “no-brainer” rules of partial derivatives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9D5B0-F303-0042-8A8A-55FDAD4D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0" y="1119251"/>
            <a:ext cx="5070125" cy="3985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DABBF-CD96-D94C-AD66-460F71C52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845" y="1044702"/>
            <a:ext cx="5538984" cy="4134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/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/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33D3C62-AB4C-6042-9966-428D7772EBC9}"/>
              </a:ext>
            </a:extLst>
          </p:cNvPr>
          <p:cNvGrpSpPr/>
          <p:nvPr/>
        </p:nvGrpSpPr>
        <p:grpSpPr>
          <a:xfrm>
            <a:off x="1143305" y="5179314"/>
            <a:ext cx="1332883" cy="1484551"/>
            <a:chOff x="1143305" y="5179314"/>
            <a:chExt cx="1332883" cy="1484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18420D14-0B3A-6948-8933-0D9EF998CBDC}"/>
                    </a:ext>
                  </a:extLst>
                </p:cNvPr>
                <p:cNvSpPr/>
                <p:nvPr/>
              </p:nvSpPr>
              <p:spPr>
                <a:xfrm>
                  <a:off x="1143305" y="5179314"/>
                  <a:ext cx="1310423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18420D14-0B3A-6948-8933-0D9EF998CB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5" y="5179314"/>
                  <a:ext cx="1310423" cy="661015"/>
                </a:xfrm>
                <a:prstGeom prst="rect">
                  <a:avLst/>
                </a:prstGeom>
                <a:blipFill>
                  <a:blip r:embed="rId6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9989C4F-2B29-5848-B21D-DE139A7BE00A}"/>
                    </a:ext>
                  </a:extLst>
                </p:cNvPr>
                <p:cNvSpPr/>
                <p:nvPr/>
              </p:nvSpPr>
              <p:spPr>
                <a:xfrm>
                  <a:off x="1167368" y="6002274"/>
                  <a:ext cx="1308820" cy="6615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9989C4F-2B29-5848-B21D-DE139A7BE0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368" y="6002274"/>
                  <a:ext cx="1308820" cy="661591"/>
                </a:xfrm>
                <a:prstGeom prst="rect">
                  <a:avLst/>
                </a:prstGeom>
                <a:blipFill>
                  <a:blip r:embed="rId7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838897-076E-1D4E-9BA6-8F9EF0E33D70}"/>
              </a:ext>
            </a:extLst>
          </p:cNvPr>
          <p:cNvGrpSpPr/>
          <p:nvPr/>
        </p:nvGrpSpPr>
        <p:grpSpPr>
          <a:xfrm>
            <a:off x="7570968" y="5179314"/>
            <a:ext cx="1424255" cy="1484551"/>
            <a:chOff x="1143305" y="5179314"/>
            <a:chExt cx="1424255" cy="1484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/>
                <p:nvPr/>
              </p:nvSpPr>
              <p:spPr>
                <a:xfrm>
                  <a:off x="1143305" y="5179314"/>
                  <a:ext cx="1310423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5" y="5179314"/>
                  <a:ext cx="1310423" cy="661015"/>
                </a:xfrm>
                <a:prstGeom prst="rect">
                  <a:avLst/>
                </a:prstGeom>
                <a:blipFill>
                  <a:blip r:embed="rId8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/>
                <p:nvPr/>
              </p:nvSpPr>
              <p:spPr>
                <a:xfrm>
                  <a:off x="1167368" y="6002274"/>
                  <a:ext cx="1400192" cy="6615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368" y="6002274"/>
                  <a:ext cx="1400192" cy="661591"/>
                </a:xfrm>
                <a:prstGeom prst="rect">
                  <a:avLst/>
                </a:prstGeom>
                <a:blipFill>
                  <a:blip r:embed="rId9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997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5B6FF27-9AE9-0B41-8BEE-C1D4F183A8A2}"/>
              </a:ext>
            </a:extLst>
          </p:cNvPr>
          <p:cNvSpPr txBox="1"/>
          <p:nvPr/>
        </p:nvSpPr>
        <p:spPr>
          <a:xfrm>
            <a:off x="0" y="23449"/>
            <a:ext cx="118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The “no-brainer” rules of partial derivatives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9D5B0-F303-0042-8A8A-55FDAD4D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0" y="1119251"/>
            <a:ext cx="5070125" cy="3985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DABBF-CD96-D94C-AD66-460F71C52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845" y="1044702"/>
            <a:ext cx="5538984" cy="4134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/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/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33D3C62-AB4C-6042-9966-428D7772EBC9}"/>
              </a:ext>
            </a:extLst>
          </p:cNvPr>
          <p:cNvGrpSpPr/>
          <p:nvPr/>
        </p:nvGrpSpPr>
        <p:grpSpPr>
          <a:xfrm>
            <a:off x="1143305" y="5179314"/>
            <a:ext cx="1332883" cy="1484551"/>
            <a:chOff x="1143305" y="5179314"/>
            <a:chExt cx="1332883" cy="1484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18420D14-0B3A-6948-8933-0D9EF998CBDC}"/>
                    </a:ext>
                  </a:extLst>
                </p:cNvPr>
                <p:cNvSpPr/>
                <p:nvPr/>
              </p:nvSpPr>
              <p:spPr>
                <a:xfrm>
                  <a:off x="1143305" y="5179314"/>
                  <a:ext cx="1310423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18420D14-0B3A-6948-8933-0D9EF998CB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5" y="5179314"/>
                  <a:ext cx="1310423" cy="661015"/>
                </a:xfrm>
                <a:prstGeom prst="rect">
                  <a:avLst/>
                </a:prstGeom>
                <a:blipFill>
                  <a:blip r:embed="rId6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9989C4F-2B29-5848-B21D-DE139A7BE00A}"/>
                    </a:ext>
                  </a:extLst>
                </p:cNvPr>
                <p:cNvSpPr/>
                <p:nvPr/>
              </p:nvSpPr>
              <p:spPr>
                <a:xfrm>
                  <a:off x="1167368" y="6002274"/>
                  <a:ext cx="1308820" cy="6615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9989C4F-2B29-5848-B21D-DE139A7BE0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368" y="6002274"/>
                  <a:ext cx="1308820" cy="661591"/>
                </a:xfrm>
                <a:prstGeom prst="rect">
                  <a:avLst/>
                </a:prstGeom>
                <a:blipFill>
                  <a:blip r:embed="rId7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838897-076E-1D4E-9BA6-8F9EF0E33D70}"/>
              </a:ext>
            </a:extLst>
          </p:cNvPr>
          <p:cNvGrpSpPr/>
          <p:nvPr/>
        </p:nvGrpSpPr>
        <p:grpSpPr>
          <a:xfrm>
            <a:off x="7570968" y="5179314"/>
            <a:ext cx="1337691" cy="1484551"/>
            <a:chOff x="1143305" y="5179314"/>
            <a:chExt cx="1337691" cy="1484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/>
                <p:nvPr/>
              </p:nvSpPr>
              <p:spPr>
                <a:xfrm>
                  <a:off x="1143305" y="5179314"/>
                  <a:ext cx="1310423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5" y="5179314"/>
                  <a:ext cx="1310423" cy="661015"/>
                </a:xfrm>
                <a:prstGeom prst="rect">
                  <a:avLst/>
                </a:prstGeom>
                <a:blipFill>
                  <a:blip r:embed="rId8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/>
                <p:nvPr/>
              </p:nvSpPr>
              <p:spPr>
                <a:xfrm>
                  <a:off x="1167368" y="6002274"/>
                  <a:ext cx="1313628" cy="6615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368" y="6002274"/>
                  <a:ext cx="1313628" cy="661591"/>
                </a:xfrm>
                <a:prstGeom prst="rect">
                  <a:avLst/>
                </a:prstGeom>
                <a:blipFill>
                  <a:blip r:embed="rId9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6612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/>
              <p:nvPr/>
            </p:nvSpPr>
            <p:spPr>
              <a:xfrm>
                <a:off x="134912" y="213950"/>
                <a:ext cx="11898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Recap: Slices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2" y="213950"/>
                <a:ext cx="11898592" cy="461665"/>
              </a:xfrm>
              <a:prstGeom prst="rect">
                <a:avLst/>
              </a:prstGeom>
              <a:blipFill>
                <a:blip r:embed="rId2"/>
                <a:stretch>
                  <a:fillRect l="-853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A5BF619-65B2-5249-9E4B-EA43D832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3" y="1088136"/>
            <a:ext cx="7147673" cy="53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07CB1DA5-5655-5B4A-90E7-D56D95CF8D27}"/>
              </a:ext>
            </a:extLst>
          </p:cNvPr>
          <p:cNvGrpSpPr/>
          <p:nvPr/>
        </p:nvGrpSpPr>
        <p:grpSpPr>
          <a:xfrm>
            <a:off x="5242560" y="1919950"/>
            <a:ext cx="1680754" cy="3676178"/>
            <a:chOff x="5242560" y="1919950"/>
            <a:chExt cx="1680754" cy="367617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1C0D51-F48E-5146-A64A-DE84E52E99BB}"/>
                </a:ext>
              </a:extLst>
            </p:cNvPr>
            <p:cNvCxnSpPr/>
            <p:nvPr/>
          </p:nvCxnSpPr>
          <p:spPr>
            <a:xfrm flipV="1">
              <a:off x="5242560" y="3060192"/>
              <a:ext cx="0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2E68881-69E6-D043-8FA6-B3C4B6498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1" y="4455886"/>
              <a:ext cx="1550125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E22016C-8220-5A4D-8D86-262223A83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1919950"/>
              <a:ext cx="1680752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4131585-9D9D-0A4E-81E2-115DCC30D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1919950"/>
              <a:ext cx="130628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FDD8008-6BC1-2542-AF9E-59DA3BD90F1B}"/>
              </a:ext>
            </a:extLst>
          </p:cNvPr>
          <p:cNvGrpSpPr/>
          <p:nvPr/>
        </p:nvGrpSpPr>
        <p:grpSpPr>
          <a:xfrm>
            <a:off x="7759528" y="1646978"/>
            <a:ext cx="3814583" cy="3564044"/>
            <a:chOff x="1267328" y="891841"/>
            <a:chExt cx="6765756" cy="5074317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87DE8750-A14C-3E42-A59F-AF0119FD32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328" y="891841"/>
              <a:ext cx="6765756" cy="5074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FA9F952-17E4-D148-A947-1EFD5873A712}"/>
                </a:ext>
              </a:extLst>
            </p:cNvPr>
            <p:cNvSpPr txBox="1"/>
            <p:nvPr/>
          </p:nvSpPr>
          <p:spPr>
            <a:xfrm>
              <a:off x="3459078" y="2779175"/>
              <a:ext cx="3404514" cy="65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isotherms</a:t>
              </a:r>
            </a:p>
          </p:txBody>
        </p:sp>
      </p:grpSp>
      <p:sp>
        <p:nvSpPr>
          <p:cNvPr id="63" name="Curved Left Arrow 62">
            <a:extLst>
              <a:ext uri="{FF2B5EF4-FFF2-40B4-BE49-F238E27FC236}">
                <a16:creationId xmlns:a16="http://schemas.microsoft.com/office/drawing/2014/main" id="{B06C39F6-5D2B-2045-9090-9D9B6BEB509D}"/>
              </a:ext>
            </a:extLst>
          </p:cNvPr>
          <p:cNvSpPr/>
          <p:nvPr/>
        </p:nvSpPr>
        <p:spPr>
          <a:xfrm rot="16463792">
            <a:off x="6343883" y="-544721"/>
            <a:ext cx="1480457" cy="326571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B79B7-1282-4F43-8A90-93BE569C889F}"/>
              </a:ext>
            </a:extLst>
          </p:cNvPr>
          <p:cNvGrpSpPr/>
          <p:nvPr/>
        </p:nvGrpSpPr>
        <p:grpSpPr>
          <a:xfrm>
            <a:off x="2594112" y="1767840"/>
            <a:ext cx="1639263" cy="3258167"/>
            <a:chOff x="5153423" y="2337961"/>
            <a:chExt cx="1639263" cy="32581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7BC71F1-B0B1-7F4A-A2A3-4E0E5A862A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423" y="3191401"/>
              <a:ext cx="89137" cy="240472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747DA4-F96F-B14D-B846-3E269FB4B4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5258031"/>
              <a:ext cx="484952" cy="33809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D700BF-DF56-384F-9E50-A58B732952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3423" y="2337961"/>
              <a:ext cx="1639263" cy="853440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6430E0-01D2-3142-974F-52D283126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5" y="2337962"/>
              <a:ext cx="1" cy="1941274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A0BED1-2458-C1F2-2694-BD97C2F0181C}"/>
              </a:ext>
            </a:extLst>
          </p:cNvPr>
          <p:cNvSpPr txBox="1"/>
          <p:nvPr/>
        </p:nvSpPr>
        <p:spPr>
          <a:xfrm>
            <a:off x="8940825" y="5211022"/>
            <a:ext cx="1973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42 volumes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456FE6-9F2D-428E-8AF5-DC0E53F8112C}"/>
              </a:ext>
            </a:extLst>
          </p:cNvPr>
          <p:cNvSpPr txBox="1"/>
          <p:nvPr/>
        </p:nvSpPr>
        <p:spPr>
          <a:xfrm rot="18799331">
            <a:off x="6027498" y="5020310"/>
            <a:ext cx="1973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42 volumes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8046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CF1E4C9-94B3-3240-9852-70F940CC2277}"/>
              </a:ext>
            </a:extLst>
          </p:cNvPr>
          <p:cNvGrpSpPr/>
          <p:nvPr/>
        </p:nvGrpSpPr>
        <p:grpSpPr>
          <a:xfrm>
            <a:off x="-92701" y="1429583"/>
            <a:ext cx="6188701" cy="3407229"/>
            <a:chOff x="1267328" y="891841"/>
            <a:chExt cx="6765756" cy="5074317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FB02150-7FA5-374B-BB05-567F909058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328" y="891841"/>
              <a:ext cx="6765756" cy="5074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A07FE33-5559-8D40-9F0F-FB51869739FA}"/>
                    </a:ext>
                  </a:extLst>
                </p:cNvPr>
                <p:cNvSpPr txBox="1"/>
                <p:nvPr/>
              </p:nvSpPr>
              <p:spPr>
                <a:xfrm>
                  <a:off x="3459078" y="2779175"/>
                  <a:ext cx="3404514" cy="6875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isotherms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A07FE33-5559-8D40-9F0F-FB51869739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9078" y="2779175"/>
                  <a:ext cx="3404514" cy="687548"/>
                </a:xfrm>
                <a:prstGeom prst="rect">
                  <a:avLst/>
                </a:prstGeom>
                <a:blipFill>
                  <a:blip r:embed="rId3"/>
                  <a:stretch>
                    <a:fillRect l="-407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291B8EB-1669-5D4F-B437-7CA82D0AE33B}"/>
              </a:ext>
            </a:extLst>
          </p:cNvPr>
          <p:cNvSpPr txBox="1"/>
          <p:nvPr/>
        </p:nvSpPr>
        <p:spPr>
          <a:xfrm>
            <a:off x="36576" y="0"/>
            <a:ext cx="118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are numerical derivatives calculated?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6FE4163-3387-1A42-BC27-ED30605469FB}"/>
                  </a:ext>
                </a:extLst>
              </p:cNvPr>
              <p:cNvSpPr/>
              <p:nvPr/>
            </p:nvSpPr>
            <p:spPr>
              <a:xfrm>
                <a:off x="5804007" y="1258519"/>
                <a:ext cx="6188701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Start with the </a:t>
                </a:r>
                <a:r>
                  <a:rPr lang="en-US" sz="2400" b="1" dirty="0"/>
                  <a:t>numerator</a:t>
                </a:r>
                <a:r>
                  <a:rPr lang="en-US" sz="2400" dirty="0"/>
                  <a:t> (the “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𝝏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dirty="0"/>
                  <a:t>” part):</a:t>
                </a:r>
                <a:endParaRPr lang="en-US" sz="2400" b="1" dirty="0"/>
              </a:p>
              <a:p>
                <a:endParaRPr lang="en-US" sz="2400" dirty="0"/>
              </a:p>
              <a:p>
                <a:r>
                  <a:rPr lang="en-US" sz="2400" dirty="0" err="1"/>
                  <a:t>Pisothermlast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32     16      11      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    -16      -5        …    (pressure differences)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Some comments about this in Python: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This is done w/</a:t>
                </a:r>
                <a:r>
                  <a:rPr lang="en-US" sz="2400" b="1" dirty="0" err="1"/>
                  <a:t>np.diff</a:t>
                </a:r>
                <a:r>
                  <a:rPr lang="en-US" sz="2400" b="1" dirty="0"/>
                  <a:t>(</a:t>
                </a:r>
                <a:r>
                  <a:rPr lang="en-US" sz="2400" b="1" dirty="0" err="1"/>
                  <a:t>Pisothermlast</a:t>
                </a:r>
                <a:r>
                  <a:rPr lang="en-US" sz="2400" b="1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Since </a:t>
                </a:r>
                <a:r>
                  <a:rPr lang="en-US" sz="2400" b="1" dirty="0" err="1"/>
                  <a:t>Pisothermlast</a:t>
                </a:r>
                <a:r>
                  <a:rPr lang="en-US" sz="2400" b="1" dirty="0"/>
                  <a:t> </a:t>
                </a:r>
                <a:r>
                  <a:rPr lang="en-US" sz="2400" dirty="0"/>
                  <a:t>had </a:t>
                </a:r>
                <a:r>
                  <a:rPr lang="en-US" sz="2400" b="1" dirty="0"/>
                  <a:t>42</a:t>
                </a:r>
                <a:r>
                  <a:rPr lang="en-US" sz="2400" dirty="0"/>
                  <a:t> values,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𝝏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dirty="0"/>
                  <a:t> will have </a:t>
                </a:r>
                <a:r>
                  <a:rPr lang="en-US" sz="2400" b="1" dirty="0"/>
                  <a:t>41</a:t>
                </a:r>
                <a:r>
                  <a:rPr lang="en-US" sz="2400" dirty="0"/>
                  <a:t> values [-16, -5, …].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6FE4163-3387-1A42-BC27-ED3060546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007" y="1258519"/>
                <a:ext cx="6188701" cy="4154984"/>
              </a:xfrm>
              <a:prstGeom prst="rect">
                <a:avLst/>
              </a:prstGeom>
              <a:blipFill>
                <a:blip r:embed="rId4"/>
                <a:stretch>
                  <a:fillRect l="-1431" t="-608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585ECA49-BDCF-AF3A-A88D-A2C5BC32E8E1}"/>
              </a:ext>
            </a:extLst>
          </p:cNvPr>
          <p:cNvSpPr>
            <a:spLocks noChangeAspect="1"/>
          </p:cNvSpPr>
          <p:nvPr/>
        </p:nvSpPr>
        <p:spPr>
          <a:xfrm>
            <a:off x="794083" y="1876925"/>
            <a:ext cx="180473" cy="180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7A1227-3453-DE9A-E7D1-B55EC04A10BE}"/>
              </a:ext>
            </a:extLst>
          </p:cNvPr>
          <p:cNvSpPr>
            <a:spLocks noChangeAspect="1"/>
          </p:cNvSpPr>
          <p:nvPr/>
        </p:nvSpPr>
        <p:spPr>
          <a:xfrm>
            <a:off x="953887" y="3068291"/>
            <a:ext cx="180473" cy="180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987207-18B0-C241-9F43-DFF975B0AA29}"/>
              </a:ext>
            </a:extLst>
          </p:cNvPr>
          <p:cNvSpPr>
            <a:spLocks noChangeAspect="1"/>
          </p:cNvSpPr>
          <p:nvPr/>
        </p:nvSpPr>
        <p:spPr>
          <a:xfrm>
            <a:off x="1046128" y="3473357"/>
            <a:ext cx="180473" cy="180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21429-94DF-8E98-4C7F-B06E69D0DB9C}"/>
              </a:ext>
            </a:extLst>
          </p:cNvPr>
          <p:cNvSpPr txBox="1"/>
          <p:nvPr/>
        </p:nvSpPr>
        <p:spPr>
          <a:xfrm>
            <a:off x="1044123" y="1782495"/>
            <a:ext cx="523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32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5B7243-015C-5A2A-DE13-085817D0DBC4}"/>
              </a:ext>
            </a:extLst>
          </p:cNvPr>
          <p:cNvSpPr txBox="1"/>
          <p:nvPr/>
        </p:nvSpPr>
        <p:spPr>
          <a:xfrm>
            <a:off x="1153410" y="2897297"/>
            <a:ext cx="523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C5835-3FFF-8711-0AD8-3B2183F1C558}"/>
              </a:ext>
            </a:extLst>
          </p:cNvPr>
          <p:cNvSpPr txBox="1"/>
          <p:nvPr/>
        </p:nvSpPr>
        <p:spPr>
          <a:xfrm>
            <a:off x="1273105" y="3315670"/>
            <a:ext cx="523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4E21E3-57EA-C3F2-04E0-2FC1959403CC}"/>
              </a:ext>
            </a:extLst>
          </p:cNvPr>
          <p:cNvSpPr>
            <a:spLocks noChangeAspect="1"/>
          </p:cNvSpPr>
          <p:nvPr/>
        </p:nvSpPr>
        <p:spPr>
          <a:xfrm>
            <a:off x="1218577" y="3778157"/>
            <a:ext cx="180473" cy="180473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5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0E79CB3C-444D-3332-0FA4-AEAFF30C44B5}"/>
              </a:ext>
            </a:extLst>
          </p:cNvPr>
          <p:cNvSpPr/>
          <p:nvPr/>
        </p:nvSpPr>
        <p:spPr>
          <a:xfrm rot="5400000">
            <a:off x="6217030" y="2611091"/>
            <a:ext cx="228600" cy="685800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E346AF1F-EAD6-3E5D-3DD6-DBBB52ABA1CC}"/>
              </a:ext>
            </a:extLst>
          </p:cNvPr>
          <p:cNvSpPr/>
          <p:nvPr/>
        </p:nvSpPr>
        <p:spPr>
          <a:xfrm rot="5400000">
            <a:off x="6982276" y="2634679"/>
            <a:ext cx="214928" cy="652295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BB0F452B-8936-958A-CF62-6D49885A5689}"/>
              </a:ext>
            </a:extLst>
          </p:cNvPr>
          <p:cNvSpPr/>
          <p:nvPr/>
        </p:nvSpPr>
        <p:spPr>
          <a:xfrm rot="5400000">
            <a:off x="7692773" y="2660249"/>
            <a:ext cx="228600" cy="587483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DA6937-6D11-68C5-F0A2-9ADE20E2E1CD}"/>
              </a:ext>
            </a:extLst>
          </p:cNvPr>
          <p:cNvSpPr>
            <a:spLocks noChangeAspect="1"/>
          </p:cNvSpPr>
          <p:nvPr/>
        </p:nvSpPr>
        <p:spPr>
          <a:xfrm>
            <a:off x="1346913" y="3894461"/>
            <a:ext cx="180473" cy="180473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5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0534885-532C-64E5-697A-69178AB72A78}"/>
              </a:ext>
            </a:extLst>
          </p:cNvPr>
          <p:cNvSpPr>
            <a:spLocks noChangeAspect="1"/>
          </p:cNvSpPr>
          <p:nvPr/>
        </p:nvSpPr>
        <p:spPr>
          <a:xfrm>
            <a:off x="1475254" y="3950605"/>
            <a:ext cx="180473" cy="180473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5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CD30D52-AE77-AD1F-24D7-E592B12D3EBF}"/>
              </a:ext>
            </a:extLst>
          </p:cNvPr>
          <p:cNvSpPr>
            <a:spLocks noChangeAspect="1"/>
          </p:cNvSpPr>
          <p:nvPr/>
        </p:nvSpPr>
        <p:spPr>
          <a:xfrm>
            <a:off x="1603590" y="4006749"/>
            <a:ext cx="180473" cy="180473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5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75C013E-6AD4-8AEF-0841-14C256F81F96}"/>
              </a:ext>
            </a:extLst>
          </p:cNvPr>
          <p:cNvSpPr>
            <a:spLocks noChangeAspect="1"/>
          </p:cNvSpPr>
          <p:nvPr/>
        </p:nvSpPr>
        <p:spPr>
          <a:xfrm>
            <a:off x="1768022" y="4038829"/>
            <a:ext cx="180473" cy="180473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5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E1B91-61E9-4FC2-9F4D-EB7154EA2D9F}"/>
              </a:ext>
            </a:extLst>
          </p:cNvPr>
          <p:cNvSpPr>
            <a:spLocks noChangeAspect="1"/>
          </p:cNvSpPr>
          <p:nvPr/>
        </p:nvSpPr>
        <p:spPr>
          <a:xfrm>
            <a:off x="1130345" y="3665861"/>
            <a:ext cx="180473" cy="180473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5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F5CEBF-D507-32B1-0615-1CE0C5E0A909}"/>
                  </a:ext>
                </a:extLst>
              </p:cNvPr>
              <p:cNvSpPr txBox="1"/>
              <p:nvPr/>
            </p:nvSpPr>
            <p:spPr>
              <a:xfrm>
                <a:off x="5804007" y="513250"/>
                <a:ext cx="3781926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Say 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F5CEBF-D507-32B1-0615-1CE0C5E0A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007" y="513250"/>
                <a:ext cx="3781926" cy="693138"/>
              </a:xfrm>
              <a:prstGeom prst="rect">
                <a:avLst/>
              </a:prstGeom>
              <a:blipFill>
                <a:blip r:embed="rId5"/>
                <a:stretch>
                  <a:fillRect l="-2341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598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CF1E4C9-94B3-3240-9852-70F940CC2277}"/>
              </a:ext>
            </a:extLst>
          </p:cNvPr>
          <p:cNvGrpSpPr/>
          <p:nvPr/>
        </p:nvGrpSpPr>
        <p:grpSpPr>
          <a:xfrm>
            <a:off x="-92701" y="1429583"/>
            <a:ext cx="6188701" cy="3407229"/>
            <a:chOff x="1267328" y="891841"/>
            <a:chExt cx="6765756" cy="5074317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FB02150-7FA5-374B-BB05-567F909058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328" y="891841"/>
              <a:ext cx="6765756" cy="5074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A07FE33-5559-8D40-9F0F-FB51869739FA}"/>
                    </a:ext>
                  </a:extLst>
                </p:cNvPr>
                <p:cNvSpPr txBox="1"/>
                <p:nvPr/>
              </p:nvSpPr>
              <p:spPr>
                <a:xfrm>
                  <a:off x="3459078" y="2779175"/>
                  <a:ext cx="3404514" cy="6875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isotherms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A07FE33-5559-8D40-9F0F-FB51869739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9078" y="2779175"/>
                  <a:ext cx="3404514" cy="687548"/>
                </a:xfrm>
                <a:prstGeom prst="rect">
                  <a:avLst/>
                </a:prstGeom>
                <a:blipFill>
                  <a:blip r:embed="rId3"/>
                  <a:stretch>
                    <a:fillRect l="-407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291B8EB-1669-5D4F-B437-7CA82D0AE33B}"/>
              </a:ext>
            </a:extLst>
          </p:cNvPr>
          <p:cNvSpPr txBox="1"/>
          <p:nvPr/>
        </p:nvSpPr>
        <p:spPr>
          <a:xfrm>
            <a:off x="36576" y="0"/>
            <a:ext cx="118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are numerical derivatives calculated?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6FE4163-3387-1A42-BC27-ED30605469FB}"/>
                  </a:ext>
                </a:extLst>
              </p:cNvPr>
              <p:cNvSpPr/>
              <p:nvPr/>
            </p:nvSpPr>
            <p:spPr>
              <a:xfrm>
                <a:off x="5804007" y="1258519"/>
                <a:ext cx="6188701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Next let’s go for the </a:t>
                </a:r>
                <a:r>
                  <a:rPr lang="en-US" sz="2400" b="1" dirty="0"/>
                  <a:t>denominator </a:t>
                </a:r>
                <a:r>
                  <a:rPr lang="en-US" sz="2400" dirty="0"/>
                  <a:t>(the “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400" dirty="0"/>
                  <a:t>”)</a:t>
                </a:r>
                <a:endParaRPr lang="en-US" sz="2400" b="1" dirty="0"/>
              </a:p>
              <a:p>
                <a:endParaRPr lang="en-US" sz="2400" dirty="0"/>
              </a:p>
              <a:p>
                <a:r>
                  <a:rPr lang="en-US" sz="2400" dirty="0" err="1"/>
                  <a:t>Visothermlast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1        2         3        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     1         1        …       (volume differences)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Some comments about this in Python: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This is done w/</a:t>
                </a:r>
                <a:r>
                  <a:rPr lang="en-US" sz="2400" b="1" dirty="0" err="1"/>
                  <a:t>np.diff</a:t>
                </a:r>
                <a:r>
                  <a:rPr lang="en-US" sz="2400" b="1" dirty="0"/>
                  <a:t>(</a:t>
                </a:r>
                <a:r>
                  <a:rPr lang="en-US" sz="2400" b="1" dirty="0" err="1"/>
                  <a:t>Visothermlast</a:t>
                </a:r>
                <a:r>
                  <a:rPr lang="en-US" sz="2400" b="1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Since </a:t>
                </a:r>
                <a:r>
                  <a:rPr lang="en-US" sz="2400" b="1" dirty="0" err="1"/>
                  <a:t>Visothermlast</a:t>
                </a:r>
                <a:r>
                  <a:rPr lang="en-US" sz="2400" dirty="0"/>
                  <a:t> had </a:t>
                </a:r>
                <a:r>
                  <a:rPr lang="en-US" sz="2400" b="1" dirty="0"/>
                  <a:t>42 </a:t>
                </a:r>
                <a:r>
                  <a:rPr lang="en-US" sz="2400" dirty="0"/>
                  <a:t>values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𝝏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400" dirty="0"/>
                  <a:t> will have </a:t>
                </a:r>
                <a:r>
                  <a:rPr lang="en-US" sz="2400" b="1" dirty="0"/>
                  <a:t>41 </a:t>
                </a:r>
                <a:r>
                  <a:rPr lang="en-US" sz="2400" dirty="0"/>
                  <a:t>values.</a:t>
                </a:r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6FE4163-3387-1A42-BC27-ED3060546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007" y="1258519"/>
                <a:ext cx="6188701" cy="4154984"/>
              </a:xfrm>
              <a:prstGeom prst="rect">
                <a:avLst/>
              </a:prstGeom>
              <a:blipFill>
                <a:blip r:embed="rId4"/>
                <a:stretch>
                  <a:fillRect l="-1431" t="-608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585ECA49-BDCF-AF3A-A88D-A2C5BC32E8E1}"/>
              </a:ext>
            </a:extLst>
          </p:cNvPr>
          <p:cNvSpPr>
            <a:spLocks noChangeAspect="1"/>
          </p:cNvSpPr>
          <p:nvPr/>
        </p:nvSpPr>
        <p:spPr>
          <a:xfrm>
            <a:off x="794083" y="1876925"/>
            <a:ext cx="180473" cy="180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7A1227-3453-DE9A-E7D1-B55EC04A10BE}"/>
              </a:ext>
            </a:extLst>
          </p:cNvPr>
          <p:cNvSpPr>
            <a:spLocks noChangeAspect="1"/>
          </p:cNvSpPr>
          <p:nvPr/>
        </p:nvSpPr>
        <p:spPr>
          <a:xfrm>
            <a:off x="953887" y="3068291"/>
            <a:ext cx="180473" cy="180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987207-18B0-C241-9F43-DFF975B0AA29}"/>
              </a:ext>
            </a:extLst>
          </p:cNvPr>
          <p:cNvSpPr>
            <a:spLocks noChangeAspect="1"/>
          </p:cNvSpPr>
          <p:nvPr/>
        </p:nvSpPr>
        <p:spPr>
          <a:xfrm>
            <a:off x="1046128" y="3473357"/>
            <a:ext cx="180473" cy="180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21429-94DF-8E98-4C7F-B06E69D0DB9C}"/>
              </a:ext>
            </a:extLst>
          </p:cNvPr>
          <p:cNvSpPr txBox="1"/>
          <p:nvPr/>
        </p:nvSpPr>
        <p:spPr>
          <a:xfrm>
            <a:off x="1044123" y="1782495"/>
            <a:ext cx="523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32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5B7243-015C-5A2A-DE13-085817D0DBC4}"/>
              </a:ext>
            </a:extLst>
          </p:cNvPr>
          <p:cNvSpPr txBox="1"/>
          <p:nvPr/>
        </p:nvSpPr>
        <p:spPr>
          <a:xfrm>
            <a:off x="1153410" y="2897297"/>
            <a:ext cx="523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C5835-3FFF-8711-0AD8-3B2183F1C558}"/>
              </a:ext>
            </a:extLst>
          </p:cNvPr>
          <p:cNvSpPr txBox="1"/>
          <p:nvPr/>
        </p:nvSpPr>
        <p:spPr>
          <a:xfrm>
            <a:off x="1273105" y="3315670"/>
            <a:ext cx="523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4E21E3-57EA-C3F2-04E0-2FC1959403CC}"/>
              </a:ext>
            </a:extLst>
          </p:cNvPr>
          <p:cNvSpPr>
            <a:spLocks noChangeAspect="1"/>
          </p:cNvSpPr>
          <p:nvPr/>
        </p:nvSpPr>
        <p:spPr>
          <a:xfrm>
            <a:off x="1218577" y="3778157"/>
            <a:ext cx="180473" cy="180473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5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0E79CB3C-444D-3332-0FA4-AEAFF30C44B5}"/>
              </a:ext>
            </a:extLst>
          </p:cNvPr>
          <p:cNvSpPr/>
          <p:nvPr/>
        </p:nvSpPr>
        <p:spPr>
          <a:xfrm rot="5400000">
            <a:off x="6217030" y="2611091"/>
            <a:ext cx="228600" cy="685800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E346AF1F-EAD6-3E5D-3DD6-DBBB52ABA1CC}"/>
              </a:ext>
            </a:extLst>
          </p:cNvPr>
          <p:cNvSpPr/>
          <p:nvPr/>
        </p:nvSpPr>
        <p:spPr>
          <a:xfrm rot="5400000">
            <a:off x="6982276" y="2634679"/>
            <a:ext cx="214928" cy="652295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BB0F452B-8936-958A-CF62-6D49885A5689}"/>
              </a:ext>
            </a:extLst>
          </p:cNvPr>
          <p:cNvSpPr/>
          <p:nvPr/>
        </p:nvSpPr>
        <p:spPr>
          <a:xfrm rot="5400000">
            <a:off x="7692773" y="2660249"/>
            <a:ext cx="228600" cy="587483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DA6937-6D11-68C5-F0A2-9ADE20E2E1CD}"/>
              </a:ext>
            </a:extLst>
          </p:cNvPr>
          <p:cNvSpPr>
            <a:spLocks noChangeAspect="1"/>
          </p:cNvSpPr>
          <p:nvPr/>
        </p:nvSpPr>
        <p:spPr>
          <a:xfrm>
            <a:off x="1346913" y="3894461"/>
            <a:ext cx="180473" cy="180473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5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0534885-532C-64E5-697A-69178AB72A78}"/>
              </a:ext>
            </a:extLst>
          </p:cNvPr>
          <p:cNvSpPr>
            <a:spLocks noChangeAspect="1"/>
          </p:cNvSpPr>
          <p:nvPr/>
        </p:nvSpPr>
        <p:spPr>
          <a:xfrm>
            <a:off x="1475254" y="3950605"/>
            <a:ext cx="180473" cy="180473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5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CD30D52-AE77-AD1F-24D7-E592B12D3EBF}"/>
              </a:ext>
            </a:extLst>
          </p:cNvPr>
          <p:cNvSpPr>
            <a:spLocks noChangeAspect="1"/>
          </p:cNvSpPr>
          <p:nvPr/>
        </p:nvSpPr>
        <p:spPr>
          <a:xfrm>
            <a:off x="1603590" y="4006749"/>
            <a:ext cx="180473" cy="180473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5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75C013E-6AD4-8AEF-0841-14C256F81F96}"/>
              </a:ext>
            </a:extLst>
          </p:cNvPr>
          <p:cNvSpPr>
            <a:spLocks noChangeAspect="1"/>
          </p:cNvSpPr>
          <p:nvPr/>
        </p:nvSpPr>
        <p:spPr>
          <a:xfrm>
            <a:off x="1768022" y="4038829"/>
            <a:ext cx="180473" cy="180473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5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AE21CE-73FE-BBB4-CD22-C79A0D41002A}"/>
              </a:ext>
            </a:extLst>
          </p:cNvPr>
          <p:cNvSpPr txBox="1"/>
          <p:nvPr/>
        </p:nvSpPr>
        <p:spPr>
          <a:xfrm>
            <a:off x="749732" y="4836812"/>
            <a:ext cx="1198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1,2,3,…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879D4C-6495-0AF3-B69B-925ACDA38C57}"/>
              </a:ext>
            </a:extLst>
          </p:cNvPr>
          <p:cNvSpPr>
            <a:spLocks noChangeAspect="1"/>
          </p:cNvSpPr>
          <p:nvPr/>
        </p:nvSpPr>
        <p:spPr>
          <a:xfrm>
            <a:off x="1130345" y="3665861"/>
            <a:ext cx="180473" cy="180473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5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366F6E-DE2B-024D-785F-E82DC61DF36B}"/>
                  </a:ext>
                </a:extLst>
              </p:cNvPr>
              <p:cNvSpPr txBox="1"/>
              <p:nvPr/>
            </p:nvSpPr>
            <p:spPr>
              <a:xfrm>
                <a:off x="5804007" y="513250"/>
                <a:ext cx="3781926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Say 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366F6E-DE2B-024D-785F-E82DC61DF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007" y="513250"/>
                <a:ext cx="3781926" cy="693138"/>
              </a:xfrm>
              <a:prstGeom prst="rect">
                <a:avLst/>
              </a:prstGeom>
              <a:blipFill>
                <a:blip r:embed="rId5"/>
                <a:stretch>
                  <a:fillRect l="-2341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302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723</Words>
  <Application>Microsoft Macintosh PowerPoint</Application>
  <PresentationFormat>Widescreen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93</cp:revision>
  <dcterms:created xsi:type="dcterms:W3CDTF">2018-08-07T04:05:17Z</dcterms:created>
  <dcterms:modified xsi:type="dcterms:W3CDTF">2022-09-08T22:39:50Z</dcterms:modified>
</cp:coreProperties>
</file>