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93" r:id="rId2"/>
    <p:sldId id="290" r:id="rId3"/>
    <p:sldId id="294" r:id="rId4"/>
    <p:sldId id="295" r:id="rId5"/>
    <p:sldId id="359" r:id="rId6"/>
    <p:sldId id="3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7"/>
    <p:restoredTop sz="94675"/>
  </p:normalViewPr>
  <p:slideViewPr>
    <p:cSldViewPr snapToGrid="0" snapToObjects="1">
      <p:cViewPr>
        <p:scale>
          <a:sx n="100" d="100"/>
          <a:sy n="100" d="100"/>
        </p:scale>
        <p:origin x="92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0B69E-D9B9-0444-BCC8-1C1CD9965834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F870A-492B-184A-B701-AD81EED7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57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F870A-492B-184A-B701-AD81EED752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0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AC5-8408-0C43-AB39-DDB88E48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FC6F-BB5C-0A48-A8A0-D6FD941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9F2-B6FF-9E42-9A5B-4D6C301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FD46-BC7C-2540-A352-8B235E7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FCC-A17E-2F4B-9816-171EF87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B64-C7B8-5348-85F3-6458617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75B7-DB58-7844-86B3-23F0FBA1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74D-ABFD-9546-9FF5-9E87A8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1D09-8997-0145-A869-084126E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DBB6-BAEF-5246-B40E-D650F33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3836-E09C-8A45-B943-CED54C12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2D9A-B163-3744-9195-6B9DA44D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F41-9424-2F44-9DA5-3494AA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259C-07E5-104E-A20C-4F7767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6BD5-2A9C-2A4B-8707-1A8D4AB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771-0FCB-1849-97C5-15DEF91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CCB-6D65-444B-90BF-E52B5E1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7CE-7845-124E-8006-FDE3973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6F0-F3EC-0740-8E59-8E07B86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5EE6-B37C-A14F-9F8D-626A1A6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AE-1DF0-0A45-A49E-054838A2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473B-B4CD-F146-8D7B-136AC5CC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E9E-3458-2249-A417-D16310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904-C1CA-B845-9A35-0C669BD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D05C-2B9E-7540-B264-B6CA1BC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C57-90BD-3241-814F-BB89C53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678-2512-5641-AAD6-87CA9EAC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9819-4193-9A4B-B2CA-1DC70FD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32BF-9CE8-E845-A024-E84DFEE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A64C-77F1-B348-921B-3C7672BD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2C7-413E-A747-B152-9B86A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9EC-4BEF-7943-B721-5A64C2F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98B3-8552-CB40-A76E-CF7B590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7982-ABA9-ED49-9BDE-FD5F3AD7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983A5-59AA-3D46-A493-E19EC5D8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1B4F-A726-1943-9A11-A6AB19F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D71D-9D68-0042-95F4-00A97F3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3355-33F6-4E49-BECA-36338E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1BAE-3E2E-7A41-B67B-8360766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A99-3127-D041-8B28-9BB8EAA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A1FC8-A284-574E-8B44-F8FCBD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A7701-E120-C546-B253-E793ACE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63F5-7D25-B14B-9F02-39518AB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9B1-EF5E-744E-BA01-D757DF7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7D91-975F-7C4C-9155-B4ECCC6A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B2B3-E388-4644-9D61-330A5CE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CD4-5E72-E145-9D54-3E9A77B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BAA-5BAA-C744-A4B4-6AE5693C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FF3E-91C8-FC4A-9F2B-4DC79F64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D91-29EC-EF47-A7AF-62E4EE3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B4AA-A905-BA49-AD8A-4CA03B0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BAF-2D8E-2344-BA91-FCE4129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A47-DE99-164D-B67E-8812CA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0BA5-9A7E-834F-92BD-D9376C9B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8FB2-5936-644B-A189-5D66795A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6BAB-FFAA-B14A-9889-2DAE142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C1E7-38A2-1A4E-B910-287FF62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FCC8-8F6E-3B4A-ADD7-73B94A3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524F-5BC8-F049-914A-A2995F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1C70-C5C8-5248-B978-45E99089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A288-F7FC-0840-AD58-2BD8253A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814-64FE-A046-86EF-08998BAE6296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DD0-8084-3D4D-B4F5-A2C2941F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D72A-71AB-744A-AB70-74F9513F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2563" y="-5886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Thermodynamic surfaces of a gas - the big picture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5752E69-93E3-5E40-A5C7-EC2A6A0461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6" t="14335" r="6659" b="6851"/>
          <a:stretch/>
        </p:blipFill>
        <p:spPr bwMode="auto">
          <a:xfrm>
            <a:off x="524692" y="2121409"/>
            <a:ext cx="4071691" cy="325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E8321F6-D1B9-3E47-9A1D-F109645DD398}"/>
                  </a:ext>
                </a:extLst>
              </p:cNvPr>
              <p:cNvSpPr/>
              <p:nvPr/>
            </p:nvSpPr>
            <p:spPr>
              <a:xfrm>
                <a:off x="1695273" y="1483852"/>
                <a:ext cx="1227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E8321F6-D1B9-3E47-9A1D-F109645DD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273" y="1483852"/>
                <a:ext cx="122719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36110DD-1D77-FA4D-BB52-CA966BA9B865}"/>
              </a:ext>
            </a:extLst>
          </p:cNvPr>
          <p:cNvGrpSpPr/>
          <p:nvPr/>
        </p:nvGrpSpPr>
        <p:grpSpPr>
          <a:xfrm>
            <a:off x="6321874" y="213950"/>
            <a:ext cx="4858773" cy="3088169"/>
            <a:chOff x="6321874" y="213950"/>
            <a:chExt cx="4858773" cy="3088169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DE3F2CA-EC2E-5041-8DE1-A9C33510E7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28" t="13703" r="6284" b="5637"/>
            <a:stretch/>
          </p:blipFill>
          <p:spPr bwMode="auto">
            <a:xfrm>
              <a:off x="7411378" y="213950"/>
              <a:ext cx="3769269" cy="3088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B866648-4D77-8240-AE2D-87CB981A0B5A}"/>
                    </a:ext>
                  </a:extLst>
                </p:cNvPr>
                <p:cNvSpPr/>
                <p:nvPr/>
              </p:nvSpPr>
              <p:spPr>
                <a:xfrm>
                  <a:off x="6321874" y="1325019"/>
                  <a:ext cx="997709" cy="6931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</m:t>
                                  </m:r>
                                </m:num>
                                <m:den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a14:m>
                  <a:r>
                    <a:rPr lang="en-US" sz="2400" b="1" dirty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B866648-4D77-8240-AE2D-87CB981A0B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1874" y="1325019"/>
                  <a:ext cx="997709" cy="693138"/>
                </a:xfrm>
                <a:prstGeom prst="rect">
                  <a:avLst/>
                </a:prstGeom>
                <a:blipFill>
                  <a:blip r:embed="rId5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6A278D-EA63-AB48-81D6-5F2634F7890E}"/>
              </a:ext>
            </a:extLst>
          </p:cNvPr>
          <p:cNvGrpSpPr/>
          <p:nvPr/>
        </p:nvGrpSpPr>
        <p:grpSpPr>
          <a:xfrm>
            <a:off x="6321874" y="3555882"/>
            <a:ext cx="4977155" cy="3048451"/>
            <a:chOff x="6321874" y="3555882"/>
            <a:chExt cx="4977155" cy="3048451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9CFF463D-D0BD-BB4D-B3CB-1A2C1F1026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13" t="14871" r="6173" b="5970"/>
            <a:stretch/>
          </p:blipFill>
          <p:spPr bwMode="auto">
            <a:xfrm>
              <a:off x="7411378" y="3555882"/>
              <a:ext cx="3887651" cy="3048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D1529EC-82CD-C645-8133-F63E08D4873B}"/>
                    </a:ext>
                  </a:extLst>
                </p:cNvPr>
                <p:cNvSpPr/>
                <p:nvPr/>
              </p:nvSpPr>
              <p:spPr>
                <a:xfrm>
                  <a:off x="6321874" y="4386969"/>
                  <a:ext cx="1004121" cy="69390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</m:t>
                                  </m:r>
                                </m:num>
                                <m:den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</m:oMath>
                  </a14:m>
                  <a:r>
                    <a:rPr lang="en-US" sz="2400" b="1" dirty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D1529EC-82CD-C645-8133-F63E08D487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1874" y="4386969"/>
                  <a:ext cx="1004121" cy="693908"/>
                </a:xfrm>
                <a:prstGeom prst="rect">
                  <a:avLst/>
                </a:prstGeom>
                <a:blipFill>
                  <a:blip r:embed="rId7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Arc 13">
            <a:extLst>
              <a:ext uri="{FF2B5EF4-FFF2-40B4-BE49-F238E27FC236}">
                <a16:creationId xmlns:a16="http://schemas.microsoft.com/office/drawing/2014/main" id="{2AF3875F-0986-8D46-B5D1-F3F18DB90BC9}"/>
              </a:ext>
            </a:extLst>
          </p:cNvPr>
          <p:cNvSpPr/>
          <p:nvPr/>
        </p:nvSpPr>
        <p:spPr>
          <a:xfrm>
            <a:off x="4452885" y="1688313"/>
            <a:ext cx="2814995" cy="975361"/>
          </a:xfrm>
          <a:prstGeom prst="arc">
            <a:avLst>
              <a:gd name="adj1" fmla="val 11218272"/>
              <a:gd name="adj2" fmla="val 17574835"/>
            </a:avLst>
          </a:prstGeom>
          <a:ln w="50800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1EBADDB9-58AB-C042-BC04-F13D03668D7C}"/>
              </a:ext>
            </a:extLst>
          </p:cNvPr>
          <p:cNvSpPr/>
          <p:nvPr/>
        </p:nvSpPr>
        <p:spPr>
          <a:xfrm flipV="1">
            <a:off x="4452884" y="3747778"/>
            <a:ext cx="2814995" cy="975361"/>
          </a:xfrm>
          <a:prstGeom prst="arc">
            <a:avLst>
              <a:gd name="adj1" fmla="val 11218272"/>
              <a:gd name="adj2" fmla="val 17574835"/>
            </a:avLst>
          </a:prstGeom>
          <a:ln w="50800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8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981A0A-D446-B44B-B745-114B08165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30"/>
          <a:stretch/>
        </p:blipFill>
        <p:spPr>
          <a:xfrm>
            <a:off x="427759" y="4513962"/>
            <a:ext cx="11336482" cy="1625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6A6B0B-C8BD-5749-9958-655EB8490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2" t="24199"/>
          <a:stretch/>
        </p:blipFill>
        <p:spPr>
          <a:xfrm>
            <a:off x="461553" y="1803483"/>
            <a:ext cx="8605770" cy="1854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85824B-E4E6-F249-8048-1EF16CC644AE}"/>
              </a:ext>
            </a:extLst>
          </p:cNvPr>
          <p:cNvSpPr txBox="1"/>
          <p:nvPr/>
        </p:nvSpPr>
        <p:spPr>
          <a:xfrm>
            <a:off x="608438" y="1215164"/>
            <a:ext cx="53424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Learning Goals (Wednesday)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368F9-6AF6-AE43-A552-11D4CC9FF0C4}"/>
              </a:ext>
            </a:extLst>
          </p:cNvPr>
          <p:cNvSpPr txBox="1"/>
          <p:nvPr/>
        </p:nvSpPr>
        <p:spPr>
          <a:xfrm>
            <a:off x="608438" y="3959964"/>
            <a:ext cx="43403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Learning Goals (Thursday)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A2E561-B7AA-BD43-B8D2-8AE7BC8406EA}"/>
              </a:ext>
            </a:extLst>
          </p:cNvPr>
          <p:cNvSpPr txBox="1"/>
          <p:nvPr/>
        </p:nvSpPr>
        <p:spPr>
          <a:xfrm>
            <a:off x="-21500" y="9411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Thermodynamic surfaces of a gas - the goals</a:t>
            </a:r>
          </a:p>
        </p:txBody>
      </p:sp>
    </p:spTree>
    <p:extLst>
      <p:ext uri="{BB962C8B-B14F-4D97-AF65-F5344CB8AC3E}">
        <p14:creationId xmlns:p14="http://schemas.microsoft.com/office/powerpoint/2010/main" val="368046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38128-7832-7C4E-9BD7-7E3C832DD903}"/>
                  </a:ext>
                </a:extLst>
              </p:cNvPr>
              <p:cNvSpPr txBox="1"/>
              <p:nvPr/>
            </p:nvSpPr>
            <p:spPr>
              <a:xfrm>
                <a:off x="15460" y="0"/>
                <a:ext cx="11908414" cy="693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Analytical challenge #1: 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b="1" dirty="0"/>
                  <a:t> depend on temperature and volume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38128-7832-7C4E-9BD7-7E3C832DD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0" y="0"/>
                <a:ext cx="11908414" cy="693908"/>
              </a:xfrm>
              <a:prstGeom prst="rect">
                <a:avLst/>
              </a:prstGeom>
              <a:blipFill>
                <a:blip r:embed="rId2"/>
                <a:stretch>
                  <a:fillRect l="-853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4CDFE4C-FC54-2B4F-BF5A-CFB14FCFDF00}"/>
              </a:ext>
            </a:extLst>
          </p:cNvPr>
          <p:cNvSpPr/>
          <p:nvPr/>
        </p:nvSpPr>
        <p:spPr>
          <a:xfrm>
            <a:off x="15461" y="737360"/>
            <a:ext cx="11908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 are slopes of the pressure of an ideal gas, depicted as thermodynamic surfaces: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1EB48C-AA1E-4DAF-27D2-1BF41DD46CCD}"/>
              </a:ext>
            </a:extLst>
          </p:cNvPr>
          <p:cNvGrpSpPr/>
          <p:nvPr/>
        </p:nvGrpSpPr>
        <p:grpSpPr>
          <a:xfrm>
            <a:off x="844417" y="1730286"/>
            <a:ext cx="9592559" cy="2776738"/>
            <a:chOff x="844417" y="2752970"/>
            <a:chExt cx="9592559" cy="277673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A571695-FF64-0847-9214-DB75E98E46C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4417" y="2776379"/>
              <a:ext cx="4212418" cy="2637180"/>
              <a:chOff x="6247855" y="213950"/>
              <a:chExt cx="4932792" cy="3088169"/>
            </a:xfrm>
          </p:grpSpPr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5C590606-1872-144C-9E86-F3863AAD6D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828" t="13703" r="6284" b="5637"/>
              <a:stretch/>
            </p:blipFill>
            <p:spPr bwMode="auto">
              <a:xfrm>
                <a:off x="7411378" y="213950"/>
                <a:ext cx="3769269" cy="30881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4462591F-2362-2749-828C-D83363E6E18E}"/>
                      </a:ext>
                    </a:extLst>
                  </p:cNvPr>
                  <p:cNvSpPr/>
                  <p:nvPr/>
                </p:nvSpPr>
                <p:spPr>
                  <a:xfrm>
                    <a:off x="6247855" y="1007044"/>
                    <a:ext cx="1168329" cy="81167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num>
                                  <m:den>
                                    <m:r>
                                      <a:rPr lang="en-US" sz="2400" b="1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oMath>
                    </a14:m>
                    <a:r>
                      <a:rPr lang="en-US" sz="2400" b="1" dirty="0">
                        <a:solidFill>
                          <a:srgbClr val="7030A0"/>
                        </a:solidFill>
                      </a:rPr>
                      <a:t> </a:t>
                    </a:r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4462591F-2362-2749-828C-D83363E6E1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7855" y="1007044"/>
                    <a:ext cx="1168329" cy="81167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688BC7-0A8B-8948-81B0-57E7667DCF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36490" y="2752970"/>
              <a:ext cx="4200486" cy="2776738"/>
              <a:chOff x="6687511" y="3555882"/>
              <a:chExt cx="4611518" cy="3048451"/>
            </a:xfrm>
          </p:grpSpPr>
          <p:pic>
            <p:nvPicPr>
              <p:cNvPr id="11" name="Picture 4">
                <a:extLst>
                  <a:ext uri="{FF2B5EF4-FFF2-40B4-BE49-F238E27FC236}">
                    <a16:creationId xmlns:a16="http://schemas.microsoft.com/office/drawing/2014/main" id="{B8559398-2E75-6F4A-96C2-B3B4495FBA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13" t="14871" r="6173" b="5970"/>
              <a:stretch/>
            </p:blipFill>
            <p:spPr bwMode="auto">
              <a:xfrm>
                <a:off x="7411378" y="3555882"/>
                <a:ext cx="3887651" cy="30484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86189A47-8A6C-4A47-B60B-FF81EFAF78AE}"/>
                      </a:ext>
                    </a:extLst>
                  </p:cNvPr>
                  <p:cNvSpPr/>
                  <p:nvPr/>
                </p:nvSpPr>
                <p:spPr>
                  <a:xfrm>
                    <a:off x="6687511" y="4437379"/>
                    <a:ext cx="1102378" cy="7618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num>
                                  <m:den>
                                    <m:r>
                                      <a:rPr lang="en-US" sz="24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</m:oMath>
                    </a14:m>
                    <a:r>
                      <a:rPr lang="en-US" sz="2400" b="1" dirty="0">
                        <a:solidFill>
                          <a:srgbClr val="00B050"/>
                        </a:solidFill>
                      </a:rPr>
                      <a:t> </a:t>
                    </a:r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86189A47-8A6C-4A47-B60B-FF81EFAF78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7511" y="4437379"/>
                    <a:ext cx="1102378" cy="76180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C0E76FA-AE93-C6AB-F2F6-269CE1E07B3E}"/>
                  </a:ext>
                </a:extLst>
              </p:cNvPr>
              <p:cNvSpPr/>
              <p:nvPr/>
            </p:nvSpPr>
            <p:spPr>
              <a:xfrm>
                <a:off x="0" y="4356047"/>
                <a:ext cx="12087640" cy="24027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These figures suggest the following claims: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i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depends on </a:t>
                </a:r>
                <a:r>
                  <a:rPr lang="en-US" sz="2400" b="1" dirty="0"/>
                  <a:t>both volume and temperature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b="1" i="1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is</a:t>
                </a:r>
                <a:r>
                  <a:rPr lang="en-US" sz="2400" b="1" dirty="0"/>
                  <a:t> strictly a function of volume (ideal gas)</a:t>
                </a:r>
                <a:endParaRPr lang="en-US" sz="2400" dirty="0"/>
              </a:p>
              <a:p>
                <a:endParaRPr lang="en-US" sz="2400" b="1" dirty="0"/>
              </a:p>
              <a:p>
                <a:r>
                  <a:rPr lang="en-US" sz="2400" dirty="0"/>
                  <a:t>Use your calculus skills to support claim #2.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C0E76FA-AE93-C6AB-F2F6-269CE1E07B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56047"/>
                <a:ext cx="12087640" cy="2402709"/>
              </a:xfrm>
              <a:prstGeom prst="rect">
                <a:avLst/>
              </a:prstGeom>
              <a:blipFill>
                <a:blip r:embed="rId7"/>
                <a:stretch>
                  <a:fillRect l="-840" t="-2632" b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05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38128-7832-7C4E-9BD7-7E3C832DD903}"/>
                  </a:ext>
                </a:extLst>
              </p:cNvPr>
              <p:cNvSpPr txBox="1"/>
              <p:nvPr/>
            </p:nvSpPr>
            <p:spPr>
              <a:xfrm>
                <a:off x="15461" y="0"/>
                <a:ext cx="80878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Analytical challenge #2: Derivation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38128-7832-7C4E-9BD7-7E3C832DD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1" y="0"/>
                <a:ext cx="8087874" cy="461665"/>
              </a:xfrm>
              <a:prstGeom prst="rect">
                <a:avLst/>
              </a:prstGeom>
              <a:blipFill>
                <a:blip r:embed="rId2"/>
                <a:stretch>
                  <a:fillRect l="-1256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CDFE4C-FC54-2B4F-BF5A-CFB14FCFDF00}"/>
                  </a:ext>
                </a:extLst>
              </p:cNvPr>
              <p:cNvSpPr/>
              <p:nvPr/>
            </p:nvSpPr>
            <p:spPr>
              <a:xfrm>
                <a:off x="304221" y="928596"/>
                <a:ext cx="10705155" cy="4176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Turns out, a pretty important quantity in thermodynamics is a quantity called the “internal pressure,” given the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. The internal pressure can be measured, but it can also be obtained analytically, according to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Use this equation to come up with an </a:t>
                </a:r>
                <a:r>
                  <a:rPr lang="en-US" sz="2400" b="1" dirty="0"/>
                  <a:t>algebraic expression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/>
                  <a:t> for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an </a:t>
                </a:r>
                <a:r>
                  <a:rPr lang="en-US" sz="2400" b="1" dirty="0"/>
                  <a:t>ideal gas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a </a:t>
                </a:r>
                <a:r>
                  <a:rPr lang="en-US" sz="2400" b="1" dirty="0"/>
                  <a:t>vdw gas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CDFE4C-FC54-2B4F-BF5A-CFB14FCFD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21" y="928596"/>
                <a:ext cx="10705155" cy="4176656"/>
              </a:xfrm>
              <a:prstGeom prst="rect">
                <a:avLst/>
              </a:prstGeom>
              <a:blipFill>
                <a:blip r:embed="rId3"/>
                <a:stretch>
                  <a:fillRect l="-949" t="-909" r="-1423" b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74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E238128-7832-7C4E-9BD7-7E3C832DD903}"/>
              </a:ext>
            </a:extLst>
          </p:cNvPr>
          <p:cNvSpPr txBox="1"/>
          <p:nvPr/>
        </p:nvSpPr>
        <p:spPr>
          <a:xfrm>
            <a:off x="-1" y="22403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Analytical challenge #3: Return to the Boyle temperature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2F3AC64-583D-A5FF-EB8D-8853614DFF55}"/>
                  </a:ext>
                </a:extLst>
              </p:cNvPr>
              <p:cNvSpPr/>
              <p:nvPr/>
            </p:nvSpPr>
            <p:spPr>
              <a:xfrm>
                <a:off x="0" y="508124"/>
                <a:ext cx="12100336" cy="12295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“crossover temperature” is the temperature at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𝑣𝑑𝑤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𝑖𝑑𝑒𝑎𝑙</m:t>
                        </m:r>
                      </m:sub>
                    </m:sSub>
                  </m:oMath>
                </a14:m>
                <a:r>
                  <a:rPr lang="en-US" sz="2400" dirty="0"/>
                  <a:t>. You can see from the graph on the left that this temperature gets a little higher at higher volumes, flattening out asymptotically to a temperature called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𝐵𝑜𝑦𝑙𝑒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2F3AC64-583D-A5FF-EB8D-8853614DF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124"/>
                <a:ext cx="12100336" cy="1229504"/>
              </a:xfrm>
              <a:prstGeom prst="rect">
                <a:avLst/>
              </a:prstGeom>
              <a:blipFill>
                <a:blip r:embed="rId3"/>
                <a:stretch>
                  <a:fillRect l="-839" t="-3061"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6458463E-7A0C-82D8-07D6-5708EF20FD31}"/>
              </a:ext>
            </a:extLst>
          </p:cNvPr>
          <p:cNvGrpSpPr>
            <a:grpSpLocks noChangeAspect="1"/>
          </p:cNvGrpSpPr>
          <p:nvPr/>
        </p:nvGrpSpPr>
        <p:grpSpPr>
          <a:xfrm>
            <a:off x="209103" y="2248756"/>
            <a:ext cx="5271319" cy="4287408"/>
            <a:chOff x="7124403" y="2131685"/>
            <a:chExt cx="4746444" cy="386050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AC9867C-DA52-3F68-7F20-1B4124FA35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52" t="21942" r="18560" b="11235"/>
            <a:stretch/>
          </p:blipFill>
          <p:spPr bwMode="auto">
            <a:xfrm>
              <a:off x="7124403" y="2314861"/>
              <a:ext cx="4746444" cy="3677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4FAB91-1A40-EC89-9273-1C1788BBD669}"/>
                    </a:ext>
                  </a:extLst>
                </p:cNvPr>
                <p:cNvSpPr txBox="1"/>
                <p:nvPr/>
              </p:nvSpPr>
              <p:spPr>
                <a:xfrm>
                  <a:off x="8109639" y="2131685"/>
                  <a:ext cx="36551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𝑣𝑑𝑤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b>
                      </m:sSub>
                    </m:oMath>
                  </a14:m>
                  <a:r>
                    <a:rPr lang="en-US" sz="2400" dirty="0"/>
                    <a:t> (Argon)</a:t>
                  </a: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4FAB91-1A40-EC89-9273-1C1788BBD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639" y="2131685"/>
                  <a:ext cx="365519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312" t="-7317" b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7F774B2-9284-9EDF-8FBA-FEC55D3683DE}"/>
              </a:ext>
            </a:extLst>
          </p:cNvPr>
          <p:cNvGrpSpPr/>
          <p:nvPr/>
        </p:nvGrpSpPr>
        <p:grpSpPr>
          <a:xfrm>
            <a:off x="3825667" y="3346932"/>
            <a:ext cx="355010" cy="2118316"/>
            <a:chOff x="3482767" y="3423132"/>
            <a:chExt cx="355010" cy="2118316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3760FF5-81ED-45A7-0FA6-6FAD85DF5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7237" y="3870122"/>
              <a:ext cx="40540" cy="1572047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59770DA-19C3-06B8-23B0-CC9E2CA97466}"/>
                </a:ext>
              </a:extLst>
            </p:cNvPr>
            <p:cNvSpPr/>
            <p:nvPr/>
          </p:nvSpPr>
          <p:spPr>
            <a:xfrm>
              <a:off x="3510667" y="3423132"/>
              <a:ext cx="321104" cy="434765"/>
            </a:xfrm>
            <a:custGeom>
              <a:avLst/>
              <a:gdLst>
                <a:gd name="connsiteX0" fmla="*/ 321104 w 321104"/>
                <a:gd name="connsiteY0" fmla="*/ 434765 h 434765"/>
                <a:gd name="connsiteX1" fmla="*/ 308042 w 321104"/>
                <a:gd name="connsiteY1" fmla="*/ 317199 h 434765"/>
                <a:gd name="connsiteX2" fmla="*/ 277562 w 321104"/>
                <a:gd name="connsiteY2" fmla="*/ 256239 h 434765"/>
                <a:gd name="connsiteX3" fmla="*/ 234019 w 321104"/>
                <a:gd name="connsiteY3" fmla="*/ 190925 h 434765"/>
                <a:gd name="connsiteX4" fmla="*/ 125162 w 321104"/>
                <a:gd name="connsiteY4" fmla="*/ 95131 h 434765"/>
                <a:gd name="connsiteX5" fmla="*/ 33722 w 321104"/>
                <a:gd name="connsiteY5" fmla="*/ 25462 h 434765"/>
                <a:gd name="connsiteX6" fmla="*/ 3242 w 321104"/>
                <a:gd name="connsiteY6" fmla="*/ 3691 h 43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104" h="434765">
                  <a:moveTo>
                    <a:pt x="321104" y="434765"/>
                  </a:moveTo>
                  <a:cubicBezTo>
                    <a:pt x="318201" y="390859"/>
                    <a:pt x="315299" y="346953"/>
                    <a:pt x="308042" y="317199"/>
                  </a:cubicBezTo>
                  <a:cubicBezTo>
                    <a:pt x="300785" y="287445"/>
                    <a:pt x="289899" y="277285"/>
                    <a:pt x="277562" y="256239"/>
                  </a:cubicBezTo>
                  <a:cubicBezTo>
                    <a:pt x="265225" y="235193"/>
                    <a:pt x="259419" y="217776"/>
                    <a:pt x="234019" y="190925"/>
                  </a:cubicBezTo>
                  <a:cubicBezTo>
                    <a:pt x="208619" y="164074"/>
                    <a:pt x="158545" y="122708"/>
                    <a:pt x="125162" y="95131"/>
                  </a:cubicBezTo>
                  <a:cubicBezTo>
                    <a:pt x="91779" y="67554"/>
                    <a:pt x="54042" y="40702"/>
                    <a:pt x="33722" y="25462"/>
                  </a:cubicBezTo>
                  <a:cubicBezTo>
                    <a:pt x="13402" y="10222"/>
                    <a:pt x="-8369" y="-7920"/>
                    <a:pt x="3242" y="3691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F396307-5003-CE85-DD51-0419056D85F8}"/>
                </a:ext>
              </a:extLst>
            </p:cNvPr>
            <p:cNvSpPr/>
            <p:nvPr/>
          </p:nvSpPr>
          <p:spPr>
            <a:xfrm>
              <a:off x="3482767" y="5106683"/>
              <a:ext cx="321104" cy="434765"/>
            </a:xfrm>
            <a:custGeom>
              <a:avLst/>
              <a:gdLst>
                <a:gd name="connsiteX0" fmla="*/ 321104 w 321104"/>
                <a:gd name="connsiteY0" fmla="*/ 434765 h 434765"/>
                <a:gd name="connsiteX1" fmla="*/ 308042 w 321104"/>
                <a:gd name="connsiteY1" fmla="*/ 317199 h 434765"/>
                <a:gd name="connsiteX2" fmla="*/ 277562 w 321104"/>
                <a:gd name="connsiteY2" fmla="*/ 256239 h 434765"/>
                <a:gd name="connsiteX3" fmla="*/ 234019 w 321104"/>
                <a:gd name="connsiteY3" fmla="*/ 190925 h 434765"/>
                <a:gd name="connsiteX4" fmla="*/ 125162 w 321104"/>
                <a:gd name="connsiteY4" fmla="*/ 95131 h 434765"/>
                <a:gd name="connsiteX5" fmla="*/ 33722 w 321104"/>
                <a:gd name="connsiteY5" fmla="*/ 25462 h 434765"/>
                <a:gd name="connsiteX6" fmla="*/ 3242 w 321104"/>
                <a:gd name="connsiteY6" fmla="*/ 3691 h 43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104" h="434765">
                  <a:moveTo>
                    <a:pt x="321104" y="434765"/>
                  </a:moveTo>
                  <a:cubicBezTo>
                    <a:pt x="318201" y="390859"/>
                    <a:pt x="315299" y="346953"/>
                    <a:pt x="308042" y="317199"/>
                  </a:cubicBezTo>
                  <a:cubicBezTo>
                    <a:pt x="300785" y="287445"/>
                    <a:pt x="289899" y="277285"/>
                    <a:pt x="277562" y="256239"/>
                  </a:cubicBezTo>
                  <a:cubicBezTo>
                    <a:pt x="265225" y="235193"/>
                    <a:pt x="259419" y="217776"/>
                    <a:pt x="234019" y="190925"/>
                  </a:cubicBezTo>
                  <a:cubicBezTo>
                    <a:pt x="208619" y="164074"/>
                    <a:pt x="158545" y="122708"/>
                    <a:pt x="125162" y="95131"/>
                  </a:cubicBezTo>
                  <a:cubicBezTo>
                    <a:pt x="91779" y="67554"/>
                    <a:pt x="54042" y="40702"/>
                    <a:pt x="33722" y="25462"/>
                  </a:cubicBezTo>
                  <a:cubicBezTo>
                    <a:pt x="13402" y="10222"/>
                    <a:pt x="-8369" y="-7920"/>
                    <a:pt x="3242" y="3691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D7361E9-D497-BE49-0BA0-91DD5C128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2767" y="4178699"/>
              <a:ext cx="14908" cy="864484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27CCB28-ABA9-2BD2-20BA-07F756B91470}"/>
              </a:ext>
            </a:extLst>
          </p:cNvPr>
          <p:cNvGrpSpPr/>
          <p:nvPr/>
        </p:nvGrpSpPr>
        <p:grpSpPr>
          <a:xfrm>
            <a:off x="5879483" y="2109055"/>
            <a:ext cx="6844007" cy="4407725"/>
            <a:chOff x="5587383" y="2109055"/>
            <a:chExt cx="6844007" cy="440772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8C4545B-66A8-830B-2BC7-F3276C9CD4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7383" y="2109055"/>
              <a:ext cx="5866764" cy="440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F335FFE-BD0E-2114-F86E-7695167F79A1}"/>
                    </a:ext>
                  </a:extLst>
                </p:cNvPr>
                <p:cNvSpPr txBox="1"/>
                <p:nvPr/>
              </p:nvSpPr>
              <p:spPr>
                <a:xfrm>
                  <a:off x="10476904" y="2548936"/>
                  <a:ext cx="1954486" cy="4575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𝐵𝑜𝑦𝑙𝑒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F335FFE-BD0E-2114-F86E-7695167F79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6904" y="2548936"/>
                  <a:ext cx="1954486" cy="457561"/>
                </a:xfrm>
                <a:prstGeom prst="rect">
                  <a:avLst/>
                </a:prstGeom>
                <a:blipFill>
                  <a:blip r:embed="rId7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442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E238128-7832-7C4E-9BD7-7E3C832DD903}"/>
              </a:ext>
            </a:extLst>
          </p:cNvPr>
          <p:cNvSpPr txBox="1"/>
          <p:nvPr/>
        </p:nvSpPr>
        <p:spPr>
          <a:xfrm>
            <a:off x="-1" y="22403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Analytical challenge #3: Return to the Boyle temperature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2F3AC64-583D-A5FF-EB8D-8853614DFF55}"/>
                  </a:ext>
                </a:extLst>
              </p:cNvPr>
              <p:cNvSpPr/>
              <p:nvPr/>
            </p:nvSpPr>
            <p:spPr>
              <a:xfrm>
                <a:off x="241300" y="508124"/>
                <a:ext cx="11859036" cy="5651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Theory says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𝐵𝑜𝑦𝑙𝑒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𝑏𝑅</m:t>
                        </m:r>
                      </m:den>
                    </m:f>
                  </m:oMath>
                </a14:m>
                <a:r>
                  <a:rPr lang="en-US" sz="2400" dirty="0"/>
                  <a:t> for a vdw gas. To prove this, write the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𝑖𝑑𝑒𝑎𝑙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𝑣𝑑𝑤</m:t>
                        </m:r>
                      </m:sub>
                    </m:sSub>
                  </m:oMath>
                </a14:m>
                <a:r>
                  <a:rPr lang="en-US" sz="2400" dirty="0"/>
                  <a:t>, and solve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. You’ll need the approximation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which is valid when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small (it’s a truncated version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Challenges …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Recognizing how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/>
                  <a:t> appears in your equation (after solving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Identifying how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related to the volume of the gas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Defending the argument “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small”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Have fun!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2F3AC64-583D-A5FF-EB8D-8853614DF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508124"/>
                <a:ext cx="11859036" cy="5651484"/>
              </a:xfrm>
              <a:prstGeom prst="rect">
                <a:avLst/>
              </a:prstGeom>
              <a:blipFill>
                <a:blip r:embed="rId2"/>
                <a:stretch>
                  <a:fillRect l="-857" b="-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12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339</Words>
  <Application>Microsoft Macintosh PowerPoint</Application>
  <PresentationFormat>Widescreen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63</cp:revision>
  <dcterms:created xsi:type="dcterms:W3CDTF">2018-08-07T04:05:17Z</dcterms:created>
  <dcterms:modified xsi:type="dcterms:W3CDTF">2022-09-09T15:02:35Z</dcterms:modified>
</cp:coreProperties>
</file>