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8" r:id="rId2"/>
    <p:sldId id="311" r:id="rId3"/>
    <p:sldId id="315" r:id="rId4"/>
    <p:sldId id="264" r:id="rId5"/>
    <p:sldId id="323" r:id="rId6"/>
    <p:sldId id="265" r:id="rId7"/>
    <p:sldId id="312" r:id="rId8"/>
    <p:sldId id="328" r:id="rId9"/>
    <p:sldId id="327" r:id="rId10"/>
    <p:sldId id="314" r:id="rId11"/>
    <p:sldId id="324" r:id="rId12"/>
    <p:sldId id="325" r:id="rId13"/>
    <p:sldId id="321" r:id="rId14"/>
    <p:sldId id="322" r:id="rId15"/>
    <p:sldId id="326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2F67-8FCB-1044-8D19-C9FDFDA7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D1394-13AA-E04D-A681-DEF4F390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9EB6-9BB7-8F4F-B351-5174E471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9755-8B51-D947-BAFD-08AB5BD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9822E-28A5-E34E-B894-5347E298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9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2ED4-C3D6-6641-AE8C-E44E678C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6D0F-500E-1B45-B646-0480F5563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6DEC-05E2-9942-8A5C-2DAF65E9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DB9C-EFAA-4A4E-811D-C9478B36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7C71-D117-DE48-8363-AD85B2D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6F6E4-0524-4C40-9495-3CD53DEE2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D08EA-10F7-E844-9F18-EDFBF5AEC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3B4C-258D-BD40-B894-F6ABAD7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B0D0-91B8-C240-ACC0-08E1AEB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67A4-594D-FC4C-A62B-0C9D01A8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C4CA-BE6A-854C-8BE5-9E01E133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01EA-BA64-844B-A0CC-650F0F11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D610-CC57-D848-A2DE-7D2F1F68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1C5A-11D8-844D-9DCB-92316F08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567DD-5711-984C-B814-B264289C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23A3-A301-BA46-B140-72C54316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0834D-9305-F547-90B9-B358435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094C-6505-6E4C-9D80-C2004CC4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7CA8-6678-7E47-892A-03EDD0F2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126F4-ED03-954F-9885-0E5258B4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AF1-3CC8-FC4D-AE3F-EB83B082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014C-032E-FC4C-80CA-7FCF31D19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F37D-F314-974F-858C-1EDBEF3E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DF8F-9F2B-1A4E-B932-AE8BBEB8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AB33-6C3D-DB48-84C7-4853D121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8CF1-8DEC-5941-BC05-6F04BBF6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2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1985-2C25-CE4A-8034-1A89DEF88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A7BD-D61D-614C-936D-C5A9458F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9D855-3061-414E-B192-4891105D5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A570-C69D-B248-911C-61309B04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3162D-60E8-E44C-852E-EA528F82E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98DE1-EAE3-F542-A006-DF7D4032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5B7A5-0AA5-F046-8373-E5943E86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066CE-002F-2147-A106-89F73A03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21-22DB-B04D-9323-B1EDADE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FF2FE-CDE5-754E-9A5C-09CC1030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470B0-9066-824D-A096-02CA266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86FE-2355-6F47-982C-F7E74B4C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5E850-2693-6A40-8D11-FE0CF0D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07BA-CDC9-0B44-B139-F900CC26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2D64-BEB6-8449-B39C-828AE89C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3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7FE-A5FE-9F41-AB3D-40F81F90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A09B-FF7E-174C-A098-3B06632D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D0B9D-3AF7-1041-A4D5-DC8E6182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F66CE-7B26-E54A-A828-99531693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0A970-C306-4B46-8539-B7CE8042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60B5F-9A6F-2B42-9D3A-52995C1D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5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644F-6AAE-1644-909E-1E183FF4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3D83C-754D-6C4B-B444-E427514FE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07CA-3860-6740-A646-979DFB01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E796C-81AE-C342-8982-81C3CFA4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833E9-6B8F-C34F-B1D7-2BA4C52D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5DD75-FE27-A84B-9F09-968356A0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CB9EB-515A-2247-BEC1-D5DBDBAD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F6E0-E522-3D48-94C5-C6731F58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CA27-86B3-4F46-B1BA-44C69F304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527-0F98-C146-9AA5-592AE02837F5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9B72-B8DE-F848-8DBC-C53EA3D7A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5EC9-B837-DB4C-AA18-03B3F696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AE22-9C12-E744-B034-EADC3912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0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more precise statement of the Ergodic hypothesis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C64D4-4953-4C4D-8245-C893E135C394}"/>
              </a:ext>
            </a:extLst>
          </p:cNvPr>
          <p:cNvSpPr txBox="1"/>
          <p:nvPr/>
        </p:nvSpPr>
        <p:spPr>
          <a:xfrm>
            <a:off x="168872" y="671701"/>
            <a:ext cx="62613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Thermodynamics offers two equivalent ways to think about averages: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</a:t>
            </a:r>
            <a:r>
              <a:rPr lang="en-US" sz="2400" b="1" dirty="0"/>
              <a:t>one molecule over time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a </a:t>
            </a:r>
            <a:r>
              <a:rPr lang="en-US" sz="2400" b="1" dirty="0"/>
              <a:t>snapshot of a bunch of molecules</a:t>
            </a:r>
            <a:r>
              <a:rPr lang="en-US" sz="2400" dirty="0"/>
              <a:t> at a given instant</a:t>
            </a:r>
          </a:p>
          <a:p>
            <a:endParaRPr lang="en-US" sz="2400" dirty="0"/>
          </a:p>
          <a:p>
            <a:r>
              <a:rPr lang="en-US" sz="2400" dirty="0"/>
              <a:t>Asserting the equivalence of #1 and #2 is the precise formulation of the </a:t>
            </a:r>
            <a:r>
              <a:rPr lang="en-US" sz="2400" b="1" dirty="0"/>
              <a:t>ergodic hypothesis</a:t>
            </a:r>
            <a:r>
              <a:rPr lang="en-US" sz="24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FB82A-13FA-074B-AE5A-42FD69FB89BE}"/>
              </a:ext>
            </a:extLst>
          </p:cNvPr>
          <p:cNvGrpSpPr/>
          <p:nvPr/>
        </p:nvGrpSpPr>
        <p:grpSpPr>
          <a:xfrm>
            <a:off x="6478488" y="2584562"/>
            <a:ext cx="3268765" cy="571347"/>
            <a:chOff x="7167656" y="2710114"/>
            <a:chExt cx="3891433" cy="7970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ADC5E0-8816-234D-B691-2C1C3C828D54}"/>
                </a:ext>
              </a:extLst>
            </p:cNvPr>
            <p:cNvGrpSpPr/>
            <p:nvPr/>
          </p:nvGrpSpPr>
          <p:grpSpPr>
            <a:xfrm>
              <a:off x="7167656" y="2963120"/>
              <a:ext cx="2012723" cy="544010"/>
              <a:chOff x="7274976" y="518402"/>
              <a:chExt cx="4108457" cy="9719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0E871B-B4D8-544A-A35B-24D7AFE854EA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C60501-500C-0047-AA1A-9F746CC9490D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99E14D-0F29-EB4D-BD6D-ED609DC0FF1E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753BD4-3578-514F-85BC-69D423DAC55A}"/>
                  </a:ext>
                </a:extLst>
              </p:cNvPr>
              <p:cNvGrpSpPr/>
              <p:nvPr/>
            </p:nvGrpSpPr>
            <p:grpSpPr>
              <a:xfrm>
                <a:off x="7274976" y="518402"/>
                <a:ext cx="1365821" cy="682345"/>
                <a:chOff x="5387676" y="1658983"/>
                <a:chExt cx="1365821" cy="68234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248A872-8C94-D840-830A-8A9477397764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562E96D-B35A-F243-8122-29EDBB6C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87676" y="1987647"/>
                  <a:ext cx="864982" cy="35368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5CFC53E-AF3F-A04B-BE65-AD57B88AB447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852E53C-60F8-DB47-9914-3F49F68FA7E5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0AFD022-DD4F-2442-9293-097D9E040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BA2FC4-271D-C24F-A67D-5DAE8AFBD3F4}"/>
                </a:ext>
              </a:extLst>
            </p:cNvPr>
            <p:cNvGrpSpPr/>
            <p:nvPr/>
          </p:nvGrpSpPr>
          <p:grpSpPr>
            <a:xfrm>
              <a:off x="9201030" y="2710114"/>
              <a:ext cx="1858059" cy="778272"/>
              <a:chOff x="7590683" y="99883"/>
              <a:chExt cx="3792750" cy="13904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FD29309-1820-1B48-B83F-4804DCBC464B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9BDE47-11DF-9643-9D78-75E6C1134070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CAD1E09-E30A-8B41-AF90-3CE450468396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996227-AD1D-4749-8AFE-D912389E702C}"/>
                  </a:ext>
                </a:extLst>
              </p:cNvPr>
              <p:cNvGrpSpPr/>
              <p:nvPr/>
            </p:nvGrpSpPr>
            <p:grpSpPr>
              <a:xfrm>
                <a:off x="7590683" y="99883"/>
                <a:ext cx="1050114" cy="823467"/>
                <a:chOff x="5703383" y="1240464"/>
                <a:chExt cx="1050114" cy="8234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F22071-D185-E14F-B433-891C9D4D369B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F1E4BE9-72EF-1C42-9650-1EB26AAC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03383" y="1240464"/>
                  <a:ext cx="521146" cy="42986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14DF1AF-35DC-D148-81C2-771AD7BB439A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9363C4B-C815-F444-AFAF-32EDF4E9F0EF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235BF55-E66E-8C44-935A-5C20D4E87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8ADCE-3B81-C44D-9EDD-7AB0489A9C92}"/>
              </a:ext>
            </a:extLst>
          </p:cNvPr>
          <p:cNvGrpSpPr/>
          <p:nvPr/>
        </p:nvGrpSpPr>
        <p:grpSpPr>
          <a:xfrm rot="546582">
            <a:off x="5238685" y="1150714"/>
            <a:ext cx="4087433" cy="1203328"/>
            <a:chOff x="5275529" y="501933"/>
            <a:chExt cx="5387286" cy="17722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609FB-046D-144D-8236-B2F33D0742E3}"/>
                </a:ext>
              </a:extLst>
            </p:cNvPr>
            <p:cNvGrpSpPr/>
            <p:nvPr/>
          </p:nvGrpSpPr>
          <p:grpSpPr>
            <a:xfrm rot="756156">
              <a:off x="5275529" y="1083770"/>
              <a:ext cx="2534429" cy="1190452"/>
              <a:chOff x="7672628" y="828845"/>
              <a:chExt cx="2534429" cy="119045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C6C94D-7512-7C44-83BB-D8D79D69B0F3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CF984B8-3101-D44C-9805-303F84A34B9C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8A31135-A1E1-214D-8816-A03C2C206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5693049-D1D8-C742-A00C-491FE83BC68D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666B558-E2B4-AB42-B64E-9C47F39B4600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9459EF-D91A-4C45-A018-1DF9B12A0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63A12EF-6BB3-0647-8DAF-7652225A7F7F}"/>
                  </a:ext>
                </a:extLst>
              </p:cNvPr>
              <p:cNvGrpSpPr/>
              <p:nvPr/>
            </p:nvGrpSpPr>
            <p:grpSpPr>
              <a:xfrm>
                <a:off x="9549889" y="1292203"/>
                <a:ext cx="226587" cy="628275"/>
                <a:chOff x="7559240" y="1501435"/>
                <a:chExt cx="226587" cy="628275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50FA93-F050-614D-BEE6-66E12742E205}"/>
                    </a:ext>
                  </a:extLst>
                </p:cNvPr>
                <p:cNvSpPr/>
                <p:nvPr/>
              </p:nvSpPr>
              <p:spPr>
                <a:xfrm>
                  <a:off x="7559240" y="1903047"/>
                  <a:ext cx="211182" cy="2266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425B5796-AE0C-384D-8AEE-5D5C5A509D49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rot="20297262" flipV="1">
                  <a:off x="7595908" y="1501435"/>
                  <a:ext cx="189919" cy="37568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3553A39-25A6-5F45-98B8-8CC8A774382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F94BEFA-EDC9-FA4B-8B80-3663624DCFA6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E7196089-8C64-D046-8AC3-581B5F634B3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14D6E0-C53B-E243-889F-C80476649218}"/>
                </a:ext>
              </a:extLst>
            </p:cNvPr>
            <p:cNvGrpSpPr/>
            <p:nvPr/>
          </p:nvGrpSpPr>
          <p:grpSpPr>
            <a:xfrm rot="756156">
              <a:off x="8128386" y="501933"/>
              <a:ext cx="2534429" cy="1190452"/>
              <a:chOff x="7672628" y="828845"/>
              <a:chExt cx="2534429" cy="1190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FAE8E3-D9C5-214A-A3DC-6DB71E9299B0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54089C-1092-1944-8852-D53F5165A29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6C2061D6-9122-5245-91BB-D0960143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ED7F0BD-DBF7-2A4E-98DC-2EDBEF5E7BD3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51BCAE4-1042-5C4C-B185-31E9B231FD95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492FB82-1410-9743-95CE-ED202AD84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C0AC7BD-6CCB-BF42-8D87-F0D331768A48}"/>
                  </a:ext>
                </a:extLst>
              </p:cNvPr>
              <p:cNvGrpSpPr/>
              <p:nvPr/>
            </p:nvGrpSpPr>
            <p:grpSpPr>
              <a:xfrm>
                <a:off x="9663277" y="1266274"/>
                <a:ext cx="211182" cy="603751"/>
                <a:chOff x="7672628" y="1475506"/>
                <a:chExt cx="211182" cy="603751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E9C6C27-1709-1940-8CAF-285A85E79FA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B6EE7E8-4795-5843-97F0-29A370BF6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16903" y="1475506"/>
                  <a:ext cx="43499" cy="28915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AA7039-52E6-FD4F-8A55-783B12EBBB4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3065B47-5248-A340-98FD-BBDC5DAC5F29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F433666-4557-434C-8B7A-7C4FBDC1079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/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  <a:blipFill>
                <a:blip r:embed="rId7"/>
                <a:stretch>
                  <a:fillRect l="-79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/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𝑝𝑎𝑟𝑡𝑖𝑐𝑙𝑒𝑠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68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blipFill>
                <a:blip r:embed="rId2"/>
                <a:stretch>
                  <a:fillRect l="-87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09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=0.5×30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…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blipFill>
                <a:blip r:embed="rId2"/>
                <a:stretch>
                  <a:fillRect l="-87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01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50%</a:t>
                </a:r>
                <a:r>
                  <a:rPr lang="en-US" sz="2400" dirty="0"/>
                  <a:t> of cars go by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=0.5×30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mph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2677656"/>
              </a:xfrm>
              <a:prstGeom prst="rect">
                <a:avLst/>
              </a:prstGeom>
              <a:blipFill>
                <a:blip r:embed="rId2"/>
                <a:stretch>
                  <a:fillRect l="-87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7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>
                    <a:sym typeface="Wingdings" pitchFamily="2" charset="2"/>
                  </a:rPr>
                  <a:t> at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50</a:t>
                </a:r>
                <a:r>
                  <a:rPr lang="en-US" sz="2400" dirty="0">
                    <a:sym typeface="Wingdings" pitchFamily="2" charset="2"/>
                  </a:rPr>
                  <a:t> mph 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=…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3046988"/>
              </a:xfrm>
              <a:prstGeom prst="rect">
                <a:avLst/>
              </a:prstGeom>
              <a:blipFill>
                <a:blip r:embed="rId2"/>
                <a:stretch>
                  <a:fillRect l="-871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9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>
                    <a:sym typeface="Wingdings" pitchFamily="2" charset="2"/>
                  </a:rPr>
                  <a:t> at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50</a:t>
                </a:r>
                <a:r>
                  <a:rPr lang="en-US" sz="2400" dirty="0">
                    <a:sym typeface="Wingdings" pitchFamily="2" charset="2"/>
                  </a:rPr>
                  <a:t> mph 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=0.33×3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.33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.33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0=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3416320"/>
              </a:xfrm>
              <a:prstGeom prst="rect">
                <a:avLst/>
              </a:prstGeom>
              <a:blipFill>
                <a:blip r:embed="rId2"/>
                <a:stretch>
                  <a:fillRect l="-871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41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– cars passing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/>
              <p:nvPr/>
            </p:nvSpPr>
            <p:spPr>
              <a:xfrm>
                <a:off x="273934" y="752652"/>
                <a:ext cx="1164413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wanted to find the average speed of cars on Union Ave 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30</a:t>
                </a:r>
                <a:r>
                  <a:rPr lang="en-US" sz="2400" dirty="0"/>
                  <a:t> mph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/>
                  <a:t> 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40</a:t>
                </a:r>
                <a:r>
                  <a:rPr lang="en-US" sz="2400" dirty="0"/>
                  <a:t> mph </a:t>
                </a:r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33.3%</a:t>
                </a:r>
                <a:r>
                  <a:rPr lang="en-US" sz="2400" dirty="0">
                    <a:sym typeface="Wingdings" pitchFamily="2" charset="2"/>
                  </a:rPr>
                  <a:t> at </a:t>
                </a:r>
                <a:r>
                  <a:rPr lang="en-US" sz="2400" dirty="0">
                    <a:solidFill>
                      <a:srgbClr val="FF0000"/>
                    </a:solidFill>
                    <a:sym typeface="Wingdings" pitchFamily="2" charset="2"/>
                  </a:rPr>
                  <a:t>50</a:t>
                </a:r>
                <a:r>
                  <a:rPr lang="en-US" sz="2400" dirty="0">
                    <a:sym typeface="Wingdings" pitchFamily="2" charset="2"/>
                  </a:rPr>
                  <a:t> mph 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=0.33×30+0.33×40+0.</m:t>
                      </m:r>
                      <m:r>
                        <a:rPr lang="en-US" sz="2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33×50=40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mph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12CF42-EEB4-6949-BBF5-AB12E11A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4" y="752652"/>
                <a:ext cx="11644132" cy="3416320"/>
              </a:xfrm>
              <a:prstGeom prst="rect">
                <a:avLst/>
              </a:prstGeom>
              <a:blipFill>
                <a:blip r:embed="rId2"/>
                <a:stretch>
                  <a:fillRect l="-871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87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Probability-weighted averaging yields “speed moments”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/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D0ACA97-3FDB-144D-B3B0-9EAB7D9BF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29" y="660040"/>
                <a:ext cx="3669338" cy="562655"/>
              </a:xfrm>
              <a:prstGeom prst="rect">
                <a:avLst/>
              </a:prstGeom>
              <a:blipFill>
                <a:blip r:embed="rId2"/>
                <a:stretch>
                  <a:fillRect l="-346" t="-117391" b="-18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D041A3E-D0A0-9A45-8B69-BF038DB5DE8F}"/>
              </a:ext>
            </a:extLst>
          </p:cNvPr>
          <p:cNvGrpSpPr/>
          <p:nvPr/>
        </p:nvGrpSpPr>
        <p:grpSpPr>
          <a:xfrm>
            <a:off x="4031714" y="1209323"/>
            <a:ext cx="2097578" cy="1083889"/>
            <a:chOff x="4515125" y="1194266"/>
            <a:chExt cx="2097578" cy="108388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CD9693F-DBFB-F944-9949-B6E1F7DE70C8}"/>
                </a:ext>
              </a:extLst>
            </p:cNvPr>
            <p:cNvSpPr/>
            <p:nvPr/>
          </p:nvSpPr>
          <p:spPr>
            <a:xfrm rot="5400000">
              <a:off x="5931805" y="978845"/>
              <a:ext cx="252892" cy="68373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240606-A737-434F-80DB-4E0C9B9002D8}"/>
                </a:ext>
              </a:extLst>
            </p:cNvPr>
            <p:cNvSpPr txBox="1"/>
            <p:nvPr/>
          </p:nvSpPr>
          <p:spPr>
            <a:xfrm>
              <a:off x="4515125" y="1447158"/>
              <a:ext cx="20975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probability density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0CC2FE-46A5-754A-83B6-7ACD4B2F8326}"/>
              </a:ext>
            </a:extLst>
          </p:cNvPr>
          <p:cNvGrpSpPr/>
          <p:nvPr/>
        </p:nvGrpSpPr>
        <p:grpSpPr>
          <a:xfrm>
            <a:off x="6230470" y="1224469"/>
            <a:ext cx="2097578" cy="705818"/>
            <a:chOff x="5759333" y="1175696"/>
            <a:chExt cx="2097578" cy="705818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B5857284-B4E1-5849-A877-FF0FDBAFB177}"/>
                </a:ext>
              </a:extLst>
            </p:cNvPr>
            <p:cNvSpPr/>
            <p:nvPr/>
          </p:nvSpPr>
          <p:spPr>
            <a:xfrm rot="5400000">
              <a:off x="5864627" y="1160457"/>
              <a:ext cx="218902" cy="249380"/>
            </a:xfrm>
            <a:prstGeom prst="righ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19ED7F-3936-2D46-A6BA-7C24E0476B1D}"/>
                </a:ext>
              </a:extLst>
            </p:cNvPr>
            <p:cNvSpPr txBox="1"/>
            <p:nvPr/>
          </p:nvSpPr>
          <p:spPr>
            <a:xfrm>
              <a:off x="5759333" y="1419849"/>
              <a:ext cx="2097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speed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/>
              <p:nvPr/>
            </p:nvSpPr>
            <p:spPr>
              <a:xfrm>
                <a:off x="1813494" y="2462978"/>
                <a:ext cx="10077225" cy="3719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 (and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= 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)		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sz="2400" dirty="0"/>
                  <a:t>)		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3</a:t>
                </a:r>
                <a:r>
                  <a:rPr lang="en-US" sz="2400" baseline="30000" dirty="0"/>
                  <a:t>rd</a:t>
                </a:r>
                <a:r>
                  <a:rPr lang="en-US" sz="2400" dirty="0"/>
                  <a:t> speed moment: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sz="2400" dirty="0"/>
                  <a:t> (and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)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94" y="2462978"/>
                <a:ext cx="10077225" cy="3719288"/>
              </a:xfrm>
              <a:prstGeom prst="rect">
                <a:avLst/>
              </a:prstGeom>
              <a:blipFill>
                <a:blip r:embed="rId3"/>
                <a:stretch>
                  <a:fillRect l="-881" t="-8844" b="-18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90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511745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1695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  <a:blipFill>
                  <a:blip r:embed="rId5"/>
                  <a:stretch>
                    <a:fillRect r="-1274" b="-205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7" y="4692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probability distributions and the three c’s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11372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/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&lt;…&gt; </m:t>
                    </m:r>
                  </m:oMath>
                </a14:m>
                <a:r>
                  <a:rPr lang="en-US" sz="2400" dirty="0"/>
                  <a:t>notation means “take the average of what’s inside the brackets”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E59D3E-7D0C-A041-8894-B0F8CA25C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71" y="4027411"/>
                <a:ext cx="5571656" cy="830997"/>
              </a:xfrm>
              <a:prstGeom prst="rect">
                <a:avLst/>
              </a:prstGeom>
              <a:blipFill>
                <a:blip r:embed="rId11"/>
                <a:stretch>
                  <a:fillRect l="-1591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86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we’re up to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B8F658-BA5A-C24A-9D9F-15416DD9E847}"/>
                  </a:ext>
                </a:extLst>
              </p:cNvPr>
              <p:cNvSpPr txBox="1"/>
              <p:nvPr/>
            </p:nvSpPr>
            <p:spPr>
              <a:xfrm>
                <a:off x="798653" y="1481560"/>
                <a:ext cx="90166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Python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Using Python to visualize them too.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B8F658-BA5A-C24A-9D9F-15416DD9E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3" y="1481560"/>
                <a:ext cx="9016679" cy="830997"/>
              </a:xfrm>
              <a:prstGeom prst="rect">
                <a:avLst/>
              </a:prstGeom>
              <a:blipFill>
                <a:blip r:embed="rId2"/>
                <a:stretch>
                  <a:fillRect l="-985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8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3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3209212"/>
              </a:xfrm>
              <a:prstGeom prst="rect">
                <a:avLst/>
              </a:prstGeom>
              <a:blipFill>
                <a:blip r:embed="rId4"/>
                <a:stretch>
                  <a:fillRect l="-1663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/>
              <p:nvPr/>
            </p:nvSpPr>
            <p:spPr>
              <a:xfrm>
                <a:off x="5886045" y="2906082"/>
                <a:ext cx="609599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higher temperatures and for lighter molecules</a:t>
                </a:r>
                <a:endParaRPr lang="en-US" sz="24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B3B843-F1BF-1849-9839-AE6067EDC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45" y="2906082"/>
                <a:ext cx="6095999" cy="1938992"/>
              </a:xfrm>
              <a:prstGeom prst="rect">
                <a:avLst/>
              </a:prstGeom>
              <a:blipFill>
                <a:blip r:embed="rId5"/>
                <a:stretch>
                  <a:fillRect l="-1455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58995E9-C55F-844B-8550-3624EAEB9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1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(grid)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46923"/>
                <a:ext cx="12132843" cy="461665"/>
              </a:xfrm>
              <a:prstGeom prst="rect">
                <a:avLst/>
              </a:prstGeom>
              <a:blipFill>
                <a:blip r:embed="rId2"/>
                <a:stretch>
                  <a:fillRect l="-7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A47AF19-303B-0A4A-8E05-CE31A31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311" y="1341216"/>
            <a:ext cx="5567423" cy="417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5098A2-FED0-18C5-D3C0-C31FDFCD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6" y="703612"/>
            <a:ext cx="7772400" cy="54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5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543"/>
                <a:ext cx="8694057" cy="461665"/>
              </a:xfrm>
              <a:prstGeom prst="rect">
                <a:avLst/>
              </a:prstGeom>
              <a:blipFill>
                <a:blip r:embed="rId2"/>
                <a:stretch>
                  <a:fillRect l="-116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/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/>
                  <a:t>Our notation: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EDEC6A-F6BB-2F42-9BC5-98AD5744C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64" y="2603491"/>
                <a:ext cx="6096000" cy="2663614"/>
              </a:xfrm>
              <a:prstGeom prst="rect">
                <a:avLst/>
              </a:prstGeom>
              <a:blipFill>
                <a:blip r:embed="rId3"/>
                <a:stretch>
                  <a:fillRect l="-1663" t="-1422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5406723" y="2748039"/>
                <a:ext cx="657466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Key points about this function: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also gets </a:t>
                </a:r>
                <a:r>
                  <a:rPr lang="en-US" sz="2400" b="1" dirty="0"/>
                  <a:t>wider</a:t>
                </a:r>
                <a:r>
                  <a:rPr lang="en-US" sz="2400" dirty="0"/>
                  <a:t> for higher temperatures and lighter molecules (smaller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)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also </a:t>
                </a:r>
                <a:r>
                  <a:rPr lang="en-US" sz="2400" b="1" dirty="0"/>
                  <a:t>normalized</a:t>
                </a:r>
                <a:r>
                  <a:rPr lang="en-US" sz="2400" dirty="0"/>
                  <a:t>, but </a:t>
                </a:r>
                <a:r>
                  <a:rPr lang="en-US" sz="2400" b="1" dirty="0"/>
                  <a:t>don’t forget that the range of speeds 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/>
                  <a:t>) is zero to infinity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723" y="2748039"/>
                <a:ext cx="6574667" cy="2677656"/>
              </a:xfrm>
              <a:prstGeom prst="rect">
                <a:avLst/>
              </a:prstGeom>
              <a:blipFill>
                <a:blip r:embed="rId6"/>
                <a:stretch>
                  <a:fillRect l="-1349" t="-1887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B2B0-4BE9-F647-9544-5F0F6F5F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920909"/>
            <a:ext cx="10613569" cy="28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2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Speeds and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/>
              <p:nvPr/>
            </p:nvSpPr>
            <p:spPr>
              <a:xfrm>
                <a:off x="1813494" y="2462978"/>
                <a:ext cx="10077225" cy="270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most probable speed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400" dirty="0"/>
                  <a:t>		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AC7C8-3917-A381-B216-ACC84994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494" y="2462978"/>
                <a:ext cx="10077225" cy="2705228"/>
              </a:xfrm>
              <a:prstGeom prst="rect">
                <a:avLst/>
              </a:prstGeom>
              <a:blipFill>
                <a:blip r:embed="rId2"/>
                <a:stretch>
                  <a:fillRect t="-930"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479E335-3179-49CF-D0E5-F01465F37864}"/>
              </a:ext>
            </a:extLst>
          </p:cNvPr>
          <p:cNvGrpSpPr/>
          <p:nvPr/>
        </p:nvGrpSpPr>
        <p:grpSpPr>
          <a:xfrm>
            <a:off x="5697762" y="539210"/>
            <a:ext cx="5389257" cy="5779579"/>
            <a:chOff x="6679398" y="400083"/>
            <a:chExt cx="5389257" cy="5779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D64F2-C27D-7725-F804-A6A0C17182DF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AE91F78-DE47-DCA6-EC6D-671D3C244997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A884F6-D8EE-5B17-EFCF-B2CB2AC516B0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5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C2C78854-A374-BD24-96EA-B0D0F7F138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7DAFD46F-B1F2-81E0-988B-84CF9436FF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914FFBDD-62DF-C88F-3466-BFB883D5FD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44D6568F-DD4D-2B0A-F742-7235601B8902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2141905" cy="869382"/>
                  <a:chOff x="5677860" y="3859968"/>
                  <a:chExt cx="214190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6EB765B-9E43-1D4D-5BBA-BFD1CAE139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214190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400" dirty="0">
                          <a:solidFill>
                            <a:srgbClr val="00B05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36EB765B-9E43-1D4D-5BBA-BFD1CAE1399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214190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82C44272-0353-6BC9-95ED-AD43BC6E8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4069C131-58DE-50FA-FBBB-9E722236CF2E}"/>
                      </a:ext>
                    </a:extLst>
                  </p:cNvPr>
                  <p:cNvCxnSpPr>
                    <a:cxnSpLocks/>
                    <a:stCxn id="21" idx="0"/>
                  </p:cNvCxnSpPr>
                  <p:nvPr/>
                </p:nvCxnSpPr>
                <p:spPr>
                  <a:xfrm flipH="1" flipV="1">
                    <a:off x="6511422" y="3859969"/>
                    <a:ext cx="237391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9D9BE493-6C99-4808-2158-AF49261C4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4CB488-8ECC-B073-77EE-A09D2DE1A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F8800AA-DDF2-3D1D-B53B-77B118A75050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1FBAC6-356E-775C-E07F-65ED08BDC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684A2BA-E0A8-2D04-A3DA-C7E4B231B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4A9B67A-D206-533B-8916-36C2CAD17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0872EF-5A1C-BA88-40FB-F463CA711E45}"/>
              </a:ext>
            </a:extLst>
          </p:cNvPr>
          <p:cNvCxnSpPr>
            <a:cxnSpLocks/>
          </p:cNvCxnSpPr>
          <p:nvPr/>
        </p:nvCxnSpPr>
        <p:spPr>
          <a:xfrm flipH="1" flipV="1">
            <a:off x="8566637" y="5193402"/>
            <a:ext cx="396123" cy="66372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7A240-E536-FAB8-C32A-3C18390C24B1}"/>
              </a:ext>
            </a:extLst>
          </p:cNvPr>
          <p:cNvCxnSpPr>
            <a:cxnSpLocks/>
          </p:cNvCxnSpPr>
          <p:nvPr/>
        </p:nvCxnSpPr>
        <p:spPr>
          <a:xfrm>
            <a:off x="8533294" y="4550638"/>
            <a:ext cx="6656" cy="587368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97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third way to calculate averages: probability-weighted averaging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C64D4-4953-4C4D-8245-C893E135C394}"/>
              </a:ext>
            </a:extLst>
          </p:cNvPr>
          <p:cNvSpPr txBox="1"/>
          <p:nvPr/>
        </p:nvSpPr>
        <p:spPr>
          <a:xfrm>
            <a:off x="241268" y="1100597"/>
            <a:ext cx="5420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Before, we talked about computing averages by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Following one molecule over time,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Averaging a bunch of molecules at an instant in time.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D36434-EBC9-5D48-B108-14415BF8F6D4}"/>
              </a:ext>
            </a:extLst>
          </p:cNvPr>
          <p:cNvGrpSpPr/>
          <p:nvPr/>
        </p:nvGrpSpPr>
        <p:grpSpPr>
          <a:xfrm>
            <a:off x="7370813" y="3928981"/>
            <a:ext cx="2832615" cy="2226924"/>
            <a:chOff x="6538393" y="1001977"/>
            <a:chExt cx="5564987" cy="53832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094A36E-59AD-4D4E-A1F3-0AADF7C3C57C}"/>
                </a:ext>
              </a:extLst>
            </p:cNvPr>
            <p:cNvGrpSpPr/>
            <p:nvPr/>
          </p:nvGrpSpPr>
          <p:grpSpPr>
            <a:xfrm>
              <a:off x="6538393" y="1001977"/>
              <a:ext cx="5564987" cy="5383268"/>
              <a:chOff x="1537284" y="1415748"/>
              <a:chExt cx="2940673" cy="1943030"/>
            </a:xfrm>
          </p:grpSpPr>
          <p:pic>
            <p:nvPicPr>
              <p:cNvPr id="49" name="Picture 2" descr="Maxwell-Boltzmann distribution pdf.svg">
                <a:extLst>
                  <a:ext uri="{FF2B5EF4-FFF2-40B4-BE49-F238E27FC236}">
                    <a16:creationId xmlns:a16="http://schemas.microsoft.com/office/drawing/2014/main" id="{DFCE706B-428B-5342-9E46-9C54C0E3F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22" b="9868"/>
              <a:stretch/>
            </p:blipFill>
            <p:spPr bwMode="auto">
              <a:xfrm>
                <a:off x="1917186" y="1415748"/>
                <a:ext cx="2560771" cy="1678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1F4868E-E896-2B40-BB91-A28B92DED8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811" y="3083850"/>
                    <a:ext cx="868289" cy="2749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1F4868E-E896-2B40-BB91-A28B92DED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811" y="3083850"/>
                    <a:ext cx="868289" cy="2749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5015480-3EF1-5945-8FE0-8DD31781BB9E}"/>
                      </a:ext>
                    </a:extLst>
                  </p:cNvPr>
                  <p:cNvSpPr txBox="1"/>
                  <p:nvPr/>
                </p:nvSpPr>
                <p:spPr>
                  <a:xfrm>
                    <a:off x="1537284" y="1808040"/>
                    <a:ext cx="287043" cy="166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5015480-3EF1-5945-8FE0-8DD31781BB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284" y="1808040"/>
                    <a:ext cx="287043" cy="1666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77273" b="-17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16680DE-9705-D549-A8FC-85F848C3F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76990" y="1222771"/>
              <a:ext cx="1537990" cy="1393107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F4FB82A-13FA-074B-AE5A-42FD69FB89BE}"/>
              </a:ext>
            </a:extLst>
          </p:cNvPr>
          <p:cNvGrpSpPr/>
          <p:nvPr/>
        </p:nvGrpSpPr>
        <p:grpSpPr>
          <a:xfrm>
            <a:off x="6478488" y="2584562"/>
            <a:ext cx="3268765" cy="571347"/>
            <a:chOff x="7167656" y="2710114"/>
            <a:chExt cx="3891433" cy="79701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ADC5E0-8816-234D-B691-2C1C3C828D54}"/>
                </a:ext>
              </a:extLst>
            </p:cNvPr>
            <p:cNvGrpSpPr/>
            <p:nvPr/>
          </p:nvGrpSpPr>
          <p:grpSpPr>
            <a:xfrm>
              <a:off x="7167656" y="2963120"/>
              <a:ext cx="2012723" cy="544010"/>
              <a:chOff x="7274976" y="518402"/>
              <a:chExt cx="4108457" cy="97190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60E871B-B4D8-544A-A35B-24D7AFE854EA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C60501-500C-0047-AA1A-9F746CC9490D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C799E14D-0F29-EB4D-BD6D-ED609DC0FF1E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F753BD4-3578-514F-85BC-69D423DAC55A}"/>
                  </a:ext>
                </a:extLst>
              </p:cNvPr>
              <p:cNvGrpSpPr/>
              <p:nvPr/>
            </p:nvGrpSpPr>
            <p:grpSpPr>
              <a:xfrm>
                <a:off x="7274976" y="518402"/>
                <a:ext cx="1365821" cy="682345"/>
                <a:chOff x="5387676" y="1658983"/>
                <a:chExt cx="1365821" cy="68234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248A872-8C94-D840-830A-8A9477397764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562E96D-B35A-F243-8122-29EDBB6C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87676" y="1987647"/>
                  <a:ext cx="864982" cy="35368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5CFC53E-AF3F-A04B-BE65-AD57B88AB447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852E53C-60F8-DB47-9914-3F49F68FA7E5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30AFD022-DD4F-2442-9293-097D9E0402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BA2FC4-271D-C24F-A67D-5DAE8AFBD3F4}"/>
                </a:ext>
              </a:extLst>
            </p:cNvPr>
            <p:cNvGrpSpPr/>
            <p:nvPr/>
          </p:nvGrpSpPr>
          <p:grpSpPr>
            <a:xfrm>
              <a:off x="9201030" y="2710114"/>
              <a:ext cx="1858059" cy="778272"/>
              <a:chOff x="7590683" y="99883"/>
              <a:chExt cx="3792750" cy="139042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FD29309-1820-1B48-B83F-4804DCBC464B}"/>
                  </a:ext>
                </a:extLst>
              </p:cNvPr>
              <p:cNvGrpSpPr/>
              <p:nvPr/>
            </p:nvGrpSpPr>
            <p:grpSpPr>
              <a:xfrm>
                <a:off x="8647612" y="786047"/>
                <a:ext cx="1133820" cy="704259"/>
                <a:chOff x="6322423" y="1359672"/>
                <a:chExt cx="1133820" cy="70425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399BDE47-11DF-9643-9D78-75E6C1134070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ECAD1E09-E30A-8B41-AF90-3CE450468396}"/>
                    </a:ext>
                  </a:extLst>
                </p:cNvPr>
                <p:cNvCxnSpPr/>
                <p:nvPr/>
              </p:nvCxnSpPr>
              <p:spPr>
                <a:xfrm flipV="1">
                  <a:off x="6776975" y="1359672"/>
                  <a:ext cx="679268" cy="37882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B996227-AD1D-4749-8AFE-D912389E702C}"/>
                  </a:ext>
                </a:extLst>
              </p:cNvPr>
              <p:cNvGrpSpPr/>
              <p:nvPr/>
            </p:nvGrpSpPr>
            <p:grpSpPr>
              <a:xfrm>
                <a:off x="7590683" y="99883"/>
                <a:ext cx="1050114" cy="823467"/>
                <a:chOff x="5703383" y="1240464"/>
                <a:chExt cx="1050114" cy="823467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8F22071-D185-E14F-B433-891C9D4D369B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F1E4BE9-72EF-1C42-9650-1EB26AAC5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03383" y="1240464"/>
                  <a:ext cx="521146" cy="42986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14DF1AF-35DC-D148-81C2-771AD7BB439A}"/>
                  </a:ext>
                </a:extLst>
              </p:cNvPr>
              <p:cNvGrpSpPr/>
              <p:nvPr/>
            </p:nvGrpSpPr>
            <p:grpSpPr>
              <a:xfrm>
                <a:off x="10361500" y="576667"/>
                <a:ext cx="1021933" cy="508691"/>
                <a:chOff x="6322423" y="1658983"/>
                <a:chExt cx="1021933" cy="508691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9363C4B-C815-F444-AFAF-32EDF4E9F0EF}"/>
                    </a:ext>
                  </a:extLst>
                </p:cNvPr>
                <p:cNvSpPr/>
                <p:nvPr/>
              </p:nvSpPr>
              <p:spPr>
                <a:xfrm>
                  <a:off x="6322423" y="1658983"/>
                  <a:ext cx="431074" cy="404948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E235BF55-E66E-8C44-935A-5C20D4E87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6975" y="1938691"/>
                  <a:ext cx="567381" cy="228983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8ADCE-3B81-C44D-9EDD-7AB0489A9C92}"/>
              </a:ext>
            </a:extLst>
          </p:cNvPr>
          <p:cNvGrpSpPr/>
          <p:nvPr/>
        </p:nvGrpSpPr>
        <p:grpSpPr>
          <a:xfrm rot="546582">
            <a:off x="5238685" y="1150714"/>
            <a:ext cx="4087433" cy="1203328"/>
            <a:chOff x="5275529" y="501933"/>
            <a:chExt cx="5387286" cy="17722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609FB-046D-144D-8236-B2F33D0742E3}"/>
                </a:ext>
              </a:extLst>
            </p:cNvPr>
            <p:cNvGrpSpPr/>
            <p:nvPr/>
          </p:nvGrpSpPr>
          <p:grpSpPr>
            <a:xfrm rot="756156">
              <a:off x="5275529" y="1083770"/>
              <a:ext cx="2534429" cy="1190452"/>
              <a:chOff x="7672628" y="828845"/>
              <a:chExt cx="2534429" cy="119045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C6C94D-7512-7C44-83BB-D8D79D69B0F3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CF984B8-3101-D44C-9805-303F84A34B9C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8A31135-A1E1-214D-8816-A03C2C206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5693049-D1D8-C742-A00C-491FE83BC68D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666B558-E2B4-AB42-B64E-9C47F39B4600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09459EF-D91A-4C45-A018-1DF9B12A0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63A12EF-6BB3-0647-8DAF-7652225A7F7F}"/>
                  </a:ext>
                </a:extLst>
              </p:cNvPr>
              <p:cNvGrpSpPr/>
              <p:nvPr/>
            </p:nvGrpSpPr>
            <p:grpSpPr>
              <a:xfrm>
                <a:off x="9549889" y="1292203"/>
                <a:ext cx="226587" cy="628275"/>
                <a:chOff x="7559240" y="1501435"/>
                <a:chExt cx="226587" cy="628275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50FA93-F050-614D-BEE6-66E12742E205}"/>
                    </a:ext>
                  </a:extLst>
                </p:cNvPr>
                <p:cNvSpPr/>
                <p:nvPr/>
              </p:nvSpPr>
              <p:spPr>
                <a:xfrm>
                  <a:off x="7559240" y="1903047"/>
                  <a:ext cx="211182" cy="2266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425B5796-AE0C-384D-8AEE-5D5C5A509D49}"/>
                    </a:ext>
                  </a:extLst>
                </p:cNvPr>
                <p:cNvCxnSpPr>
                  <a:cxnSpLocks/>
                  <a:stCxn id="45" idx="0"/>
                </p:cNvCxnSpPr>
                <p:nvPr/>
              </p:nvCxnSpPr>
              <p:spPr>
                <a:xfrm rot="20297262" flipV="1">
                  <a:off x="7595908" y="1501435"/>
                  <a:ext cx="189919" cy="37568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3553A39-25A6-5F45-98B8-8CC8A774382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F94BEFA-EDC9-FA4B-8B80-3663624DCFA6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E7196089-8C64-D046-8AC3-581B5F634B3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C14D6E0-C53B-E243-889F-C80476649218}"/>
                </a:ext>
              </a:extLst>
            </p:cNvPr>
            <p:cNvGrpSpPr/>
            <p:nvPr/>
          </p:nvGrpSpPr>
          <p:grpSpPr>
            <a:xfrm rot="756156">
              <a:off x="8128386" y="501933"/>
              <a:ext cx="2534429" cy="1190452"/>
              <a:chOff x="7672628" y="828845"/>
              <a:chExt cx="2534429" cy="11904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FAE8E3-D9C5-214A-A3DC-6DB71E9299B0}"/>
                  </a:ext>
                </a:extLst>
              </p:cNvPr>
              <p:cNvGrpSpPr/>
              <p:nvPr/>
            </p:nvGrpSpPr>
            <p:grpSpPr>
              <a:xfrm>
                <a:off x="7672628" y="1471833"/>
                <a:ext cx="731959" cy="547464"/>
                <a:chOff x="7672628" y="1531793"/>
                <a:chExt cx="731959" cy="547464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54089C-1092-1944-8852-D53F5165A29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6C2061D6-9122-5245-91BB-D0960143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25292" y="1531793"/>
                  <a:ext cx="479295" cy="367774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6ED7F0BD-DBF7-2A4E-98DC-2EDBEF5E7BD3}"/>
                  </a:ext>
                </a:extLst>
              </p:cNvPr>
              <p:cNvGrpSpPr/>
              <p:nvPr/>
            </p:nvGrpSpPr>
            <p:grpSpPr>
              <a:xfrm>
                <a:off x="8482241" y="1250638"/>
                <a:ext cx="913359" cy="423521"/>
                <a:chOff x="7672628" y="1852593"/>
                <a:chExt cx="913359" cy="423521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51BCAE4-1042-5C4C-B185-31E9B231FD95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492FB82-1410-9743-95CE-ED202AD84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292" y="2004497"/>
                  <a:ext cx="660695" cy="271617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C0AC7BD-6CCB-BF42-8D87-F0D331768A48}"/>
                  </a:ext>
                </a:extLst>
              </p:cNvPr>
              <p:cNvGrpSpPr/>
              <p:nvPr/>
            </p:nvGrpSpPr>
            <p:grpSpPr>
              <a:xfrm>
                <a:off x="9663277" y="1266274"/>
                <a:ext cx="211182" cy="603751"/>
                <a:chOff x="7672628" y="1475506"/>
                <a:chExt cx="211182" cy="603751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E9C6C27-1709-1940-8CAF-285A85E79FA7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B6EE7E8-4795-5843-97F0-29A370BF6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16903" y="1475506"/>
                  <a:ext cx="43499" cy="28915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1AA7039-52E6-FD4F-8A55-783B12EBBB42}"/>
                  </a:ext>
                </a:extLst>
              </p:cNvPr>
              <p:cNvGrpSpPr/>
              <p:nvPr/>
            </p:nvGrpSpPr>
            <p:grpSpPr>
              <a:xfrm>
                <a:off x="9621622" y="828845"/>
                <a:ext cx="585435" cy="391732"/>
                <a:chOff x="7672628" y="1687525"/>
                <a:chExt cx="585435" cy="391732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3065B47-5248-A340-98FD-BBDC5DAC5F29}"/>
                    </a:ext>
                  </a:extLst>
                </p:cNvPr>
                <p:cNvSpPr/>
                <p:nvPr/>
              </p:nvSpPr>
              <p:spPr>
                <a:xfrm>
                  <a:off x="7672628" y="1852593"/>
                  <a:ext cx="211182" cy="2266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F433666-4557-434C-8B7A-7C4FBDC10793}"/>
                    </a:ext>
                  </a:extLst>
                </p:cNvPr>
                <p:cNvCxnSpPr/>
                <p:nvPr/>
              </p:nvCxnSpPr>
              <p:spPr>
                <a:xfrm flipV="1">
                  <a:off x="7925292" y="1687525"/>
                  <a:ext cx="332771" cy="21204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/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A86DC36-DCD0-1F43-A16D-A5D972C04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94" y="1639346"/>
                <a:ext cx="1591269" cy="461665"/>
              </a:xfrm>
              <a:prstGeom prst="rect">
                <a:avLst/>
              </a:prstGeom>
              <a:blipFill>
                <a:blip r:embed="rId6"/>
                <a:stretch>
                  <a:fillRect l="-794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/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𝑝𝑎𝑟𝑡𝑖𝑐𝑙𝑒𝑠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B01A523-5AA4-7849-B4CC-0A424F8D4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03" y="2661328"/>
                <a:ext cx="2081211" cy="490199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35978E5-7F36-FE44-9463-97ADD599CCC5}"/>
                  </a:ext>
                </a:extLst>
              </p:cNvPr>
              <p:cNvSpPr/>
              <p:nvPr/>
            </p:nvSpPr>
            <p:spPr>
              <a:xfrm>
                <a:off x="9937003" y="4747481"/>
                <a:ext cx="2360967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𝑝𝑟𝑜𝑏𝑎𝑏𝑖𝑙𝑖𝑡𝑦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35978E5-7F36-FE44-9463-97ADD599C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003" y="4747481"/>
                <a:ext cx="2360967" cy="490840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CBA8E1-F9D4-548E-D7E3-1EEE43B1720A}"/>
              </a:ext>
            </a:extLst>
          </p:cNvPr>
          <p:cNvSpPr txBox="1"/>
          <p:nvPr/>
        </p:nvSpPr>
        <p:spPr>
          <a:xfrm>
            <a:off x="241267" y="4197374"/>
            <a:ext cx="6835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we’re going to use yet a third way, in which we weight each speed by its </a:t>
            </a:r>
            <a:r>
              <a:rPr lang="en-US" sz="2400" b="1" dirty="0"/>
              <a:t>probability</a:t>
            </a:r>
            <a:r>
              <a:rPr lang="en-US" sz="2400" dirty="0"/>
              <a:t>. Let’s see if we can attach some intuition to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186201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714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67</cp:revision>
  <dcterms:created xsi:type="dcterms:W3CDTF">2021-09-13T16:58:16Z</dcterms:created>
  <dcterms:modified xsi:type="dcterms:W3CDTF">2022-09-14T17:07:42Z</dcterms:modified>
</cp:coreProperties>
</file>