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9" r:id="rId2"/>
    <p:sldId id="312" r:id="rId3"/>
    <p:sldId id="317" r:id="rId4"/>
    <p:sldId id="316" r:id="rId5"/>
    <p:sldId id="318" r:id="rId6"/>
    <p:sldId id="329" r:id="rId7"/>
    <p:sldId id="330" r:id="rId8"/>
    <p:sldId id="280" r:id="rId9"/>
    <p:sldId id="331" r:id="rId10"/>
    <p:sldId id="31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08F1"/>
    <a:srgbClr val="1308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031"/>
    <p:restoredTop sz="95958"/>
  </p:normalViewPr>
  <p:slideViewPr>
    <p:cSldViewPr snapToGrid="0" snapToObjects="1">
      <p:cViewPr varScale="1">
        <p:scale>
          <a:sx n="61" d="100"/>
          <a:sy n="61" d="100"/>
        </p:scale>
        <p:origin x="240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9052-AB02-BA43-AEE8-6221B229A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06BA2-202E-594B-8CB5-EF0AF97B4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0E60D-356C-9C47-9559-570EF055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92E12-7699-744B-B01E-CF711B1A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B24FD-EFEF-E64A-AD24-F507C566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1557B-1850-F74A-AB3C-F5998DD8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5C37F-CF99-A243-87D5-B3340A8EC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1A9EA-077A-B745-A0EF-1A4CD966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F2503-4E28-9B4A-8D08-B7748C61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FB946-C90B-0244-8C63-7D3EF68F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8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53CE6-9539-9747-9636-117EFC106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42110-C260-3745-A2AD-61EE83031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66CDD-9344-E848-8953-070AC8F3E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FBD9C-E921-9142-80C7-4ABF7C79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F692B-9645-744C-97FE-3179352E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5DFE-E9E3-8F40-8480-CEF53C9B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B3D79-FA48-DE45-9A72-FA24D4931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9DAFF-90D1-2E47-82D4-1A7330A18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131E8-18CB-A14C-8256-8DC9A28C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1AF0C-292F-F94D-B3A7-86A46607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0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DE345-899A-294E-BD6A-9781F8AFE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ED5EE-BCC9-A545-B999-96E2E9F49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8A0BA-CE60-D742-9BFB-1033DE78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0F29D-9280-7C4C-BF38-419A5596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6966-1D4E-5841-8029-3A166D43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5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D1C2-B5A0-3D49-9AA6-7EC8574F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DA2E5-2F99-324A-94A6-C17DF3B52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B31DB-F4CF-BD4E-A652-CF20D8AF7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A3995-880F-024D-B6E7-35DCC76A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0A8A6-44A4-BD4E-9807-EB7319A8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7C30E-800F-E044-8279-1F94E54D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2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5CFD-E0D8-4644-A424-EB6AD89E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40BA-851F-1B47-A19D-1CB3A11F3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E5024-F29E-4F47-940D-8547F8554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8B0AC-BFBF-4C48-94BF-F2FB0E402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51FEAB-85BF-7F4C-A73D-857B201CD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84A09-4ACF-A447-B884-FB635A69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8D04C-3C97-924C-81D2-89DEE57E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47C4E-0AC1-6746-9E36-49A74301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5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AD17-D13D-6F4B-8E12-74226806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38CD55-5CA4-9848-A2C4-F24D126E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A0EB5-315B-194B-9A55-FAFC89CD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81565-0529-6C42-A7E3-C44D9DDC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7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0862B8-4CC5-854C-A37B-D16965D7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A2848B-89DD-AB4B-A7B8-3DA59413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A8735-E515-6247-BF4F-0CCEC923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8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3FBE-684D-D448-AAD6-998828DE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82415-87D1-9A4F-B9BF-977D39C89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D61EB-6777-9940-975E-39B5CC9E4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C78DC-7C1B-8049-BF8C-DE3BBE6F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5F487-29D8-F942-B146-E868C542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B70AF-BB2A-924F-A7FB-F93FFF49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FC16D-85CA-2D4C-AEEB-95D957B7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4FEC26-2E0F-9245-9D0B-FF6243D60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A40C8-F440-774C-8327-48B4FE8E0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6E6A3-5D22-8D46-8F32-AEF911F56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A13DA-CCC8-074C-A380-3F84913F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5B0D2-10DF-E64C-844A-C3AAA8B9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9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2CC679-9A41-BE47-88FE-AD4DF26C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67156-8082-BC45-B39B-B868355D2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52812-AA05-9E45-BEFE-49872E57E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983E4-F61B-1542-AB25-C66EF644964A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894DF-8D26-984E-ADF6-054AA9FFE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CB343-20AA-C141-A680-F6717AA2C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8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Recap: probability-weighted averaging yields “speed moments”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D0ACA97-3FDB-144D-B3B0-9EAB7D9BFAFB}"/>
                  </a:ext>
                </a:extLst>
              </p:cNvPr>
              <p:cNvSpPr/>
              <p:nvPr/>
            </p:nvSpPr>
            <p:spPr>
              <a:xfrm>
                <a:off x="3465629" y="660040"/>
                <a:ext cx="3669338" cy="5626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&gt; = </m:t>
                    </m:r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D0ACA97-3FDB-144D-B3B0-9EAB7D9BFA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629" y="660040"/>
                <a:ext cx="3669338" cy="562655"/>
              </a:xfrm>
              <a:prstGeom prst="rect">
                <a:avLst/>
              </a:prstGeom>
              <a:blipFill>
                <a:blip r:embed="rId2"/>
                <a:stretch>
                  <a:fillRect l="-346" t="-117391" b="-18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6D041A3E-D0A0-9A45-8B69-BF038DB5DE8F}"/>
              </a:ext>
            </a:extLst>
          </p:cNvPr>
          <p:cNvGrpSpPr/>
          <p:nvPr/>
        </p:nvGrpSpPr>
        <p:grpSpPr>
          <a:xfrm>
            <a:off x="4031714" y="1209323"/>
            <a:ext cx="2097578" cy="1083889"/>
            <a:chOff x="4515125" y="1194266"/>
            <a:chExt cx="2097578" cy="1083889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4CD9693F-DBFB-F944-9949-B6E1F7DE70C8}"/>
                </a:ext>
              </a:extLst>
            </p:cNvPr>
            <p:cNvSpPr/>
            <p:nvPr/>
          </p:nvSpPr>
          <p:spPr>
            <a:xfrm rot="5400000">
              <a:off x="5931805" y="978845"/>
              <a:ext cx="252892" cy="683733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240606-A737-434F-80DB-4E0C9B9002D8}"/>
                </a:ext>
              </a:extLst>
            </p:cNvPr>
            <p:cNvSpPr txBox="1"/>
            <p:nvPr/>
          </p:nvSpPr>
          <p:spPr>
            <a:xfrm>
              <a:off x="4515125" y="1447158"/>
              <a:ext cx="20975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probability density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D0CC2FE-46A5-754A-83B6-7ACD4B2F8326}"/>
              </a:ext>
            </a:extLst>
          </p:cNvPr>
          <p:cNvGrpSpPr/>
          <p:nvPr/>
        </p:nvGrpSpPr>
        <p:grpSpPr>
          <a:xfrm>
            <a:off x="6230470" y="1224469"/>
            <a:ext cx="2097578" cy="705818"/>
            <a:chOff x="5759333" y="1175696"/>
            <a:chExt cx="2097578" cy="705818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B5857284-B4E1-5849-A877-FF0FDBAFB177}"/>
                </a:ext>
              </a:extLst>
            </p:cNvPr>
            <p:cNvSpPr/>
            <p:nvPr/>
          </p:nvSpPr>
          <p:spPr>
            <a:xfrm rot="5400000">
              <a:off x="5864627" y="1160457"/>
              <a:ext cx="218902" cy="249380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19ED7F-3936-2D46-A6BA-7C24E0476B1D}"/>
                </a:ext>
              </a:extLst>
            </p:cNvPr>
            <p:cNvSpPr txBox="1"/>
            <p:nvPr/>
          </p:nvSpPr>
          <p:spPr>
            <a:xfrm>
              <a:off x="5759333" y="1419849"/>
              <a:ext cx="2097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speed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49AC7C8-3917-A381-B216-ACC849948A67}"/>
                  </a:ext>
                </a:extLst>
              </p:cNvPr>
              <p:cNvSpPr txBox="1"/>
              <p:nvPr/>
            </p:nvSpPr>
            <p:spPr>
              <a:xfrm>
                <a:off x="1813494" y="2462978"/>
                <a:ext cx="10077225" cy="3719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/>
              </a:p>
              <a:p>
                <a:r>
                  <a:rPr lang="en-US" sz="2400" dirty="0"/>
                  <a:t>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speed moment: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 = 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</m:oMath>
                </a14:m>
                <a:r>
                  <a:rPr lang="en-US" sz="2400" dirty="0"/>
                  <a:t>  (and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= &lt;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dirty="0"/>
                  <a:t>)			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2</a:t>
                </a:r>
                <a:r>
                  <a:rPr lang="en-US" sz="2400" baseline="30000" dirty="0"/>
                  <a:t>nd</a:t>
                </a:r>
                <a:r>
                  <a:rPr lang="en-US" sz="2400" dirty="0"/>
                  <a:t> speed moment: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</m:oMath>
                </a14:m>
                <a:r>
                  <a:rPr lang="en-US" sz="2400" dirty="0"/>
                  <a:t> (and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 &lt;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sz="2400" dirty="0"/>
                  <a:t>)		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3</a:t>
                </a:r>
                <a:r>
                  <a:rPr lang="en-US" sz="2400" baseline="30000" dirty="0"/>
                  <a:t>rd</a:t>
                </a:r>
                <a:r>
                  <a:rPr lang="en-US" sz="2400" dirty="0"/>
                  <a:t> speed moment: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&gt; =</m:t>
                    </m:r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</m:oMath>
                </a14:m>
                <a:r>
                  <a:rPr lang="en-US" sz="2400" dirty="0"/>
                  <a:t> (and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= &lt;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1/3</m:t>
                        </m:r>
                      </m:sup>
                    </m:sSup>
                  </m:oMath>
                </a14:m>
                <a:r>
                  <a:rPr lang="en-US" sz="2400" dirty="0"/>
                  <a:t>)		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49AC7C8-3917-A381-B216-ACC849948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494" y="2462978"/>
                <a:ext cx="10077225" cy="3719288"/>
              </a:xfrm>
              <a:prstGeom prst="rect">
                <a:avLst/>
              </a:prstGeom>
              <a:blipFill>
                <a:blip r:embed="rId3"/>
                <a:stretch>
                  <a:fillRect l="-881" t="-8844" b="-18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902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EA72C1-970A-D24B-BA52-267C03B1D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39" y="1851949"/>
            <a:ext cx="10439477" cy="310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0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to get those speed moments? A numerical approach is pretty easy: First we slice …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D67C96-0E24-2549-81BC-F7D2FF24B78D}"/>
              </a:ext>
            </a:extLst>
          </p:cNvPr>
          <p:cNvGrpSpPr/>
          <p:nvPr/>
        </p:nvGrpSpPr>
        <p:grpSpPr>
          <a:xfrm>
            <a:off x="330870" y="1273216"/>
            <a:ext cx="5660021" cy="4490977"/>
            <a:chOff x="740780" y="1273216"/>
            <a:chExt cx="5660021" cy="449097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6F8465B-DAA6-2941-AE4D-BCA37DE57A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81" t="15378" r="6702" b="6634"/>
            <a:stretch/>
          </p:blipFill>
          <p:spPr bwMode="auto">
            <a:xfrm>
              <a:off x="740780" y="1273216"/>
              <a:ext cx="5660021" cy="4490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4181DE7-D320-E840-8839-23000803BA56}"/>
                </a:ext>
              </a:extLst>
            </p:cNvPr>
            <p:cNvGrpSpPr/>
            <p:nvPr/>
          </p:nvGrpSpPr>
          <p:grpSpPr>
            <a:xfrm>
              <a:off x="879676" y="2118167"/>
              <a:ext cx="3076025" cy="3142514"/>
              <a:chOff x="879676" y="2118167"/>
              <a:chExt cx="3076025" cy="3142514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D9391C0-1B5A-DB4D-A461-A2B4A8A40DEF}"/>
                  </a:ext>
                </a:extLst>
              </p:cNvPr>
              <p:cNvCxnSpPr/>
              <p:nvPr/>
            </p:nvCxnSpPr>
            <p:spPr>
              <a:xfrm>
                <a:off x="879676" y="2118167"/>
                <a:ext cx="3044142" cy="59030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183C3A5-2860-D24B-A73C-C8E4F61310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86200" y="2708476"/>
                <a:ext cx="69501" cy="251200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40F3955-A958-5748-9FF0-EBD19E3075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6000" y="4546600"/>
                <a:ext cx="2907818" cy="71408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E6354D8-19ED-E04E-A47C-BFD85B6CA2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9676" y="2118167"/>
                <a:ext cx="104441" cy="242843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3527914-46EE-9C47-9B53-CEC5274384CE}"/>
                </a:ext>
              </a:extLst>
            </p:cNvPr>
            <p:cNvGrpSpPr/>
            <p:nvPr/>
          </p:nvGrpSpPr>
          <p:grpSpPr>
            <a:xfrm>
              <a:off x="2536543" y="1400537"/>
              <a:ext cx="2825337" cy="2744928"/>
              <a:chOff x="1117385" y="2515753"/>
              <a:chExt cx="2825337" cy="2744928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00F206D-7F79-3641-B983-64C7AC7CE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289" y="2515753"/>
                <a:ext cx="2778172" cy="49394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85BEA48-E2DD-8F43-B4EB-CFD3538067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86200" y="2994816"/>
                <a:ext cx="56522" cy="222566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D4E1BA9-3452-3F4D-A8DE-C0D470C1B7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2842" y="5220478"/>
                <a:ext cx="280976" cy="4020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14982E9-7DDD-5E45-A024-CBEF8C0E21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17385" y="2537616"/>
                <a:ext cx="37808" cy="180334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6" name="Picture 2">
            <a:extLst>
              <a:ext uri="{FF2B5EF4-FFF2-40B4-BE49-F238E27FC236}">
                <a16:creationId xmlns:a16="http://schemas.microsoft.com/office/drawing/2014/main" id="{32055B66-D7AC-1A4C-A77E-158FD6216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962" y="1188119"/>
            <a:ext cx="5718037" cy="4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11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 then we compute and plot the integrand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A8D2D66-42CF-D646-82E7-256C37BE5737}"/>
              </a:ext>
            </a:extLst>
          </p:cNvPr>
          <p:cNvGrpSpPr/>
          <p:nvPr/>
        </p:nvGrpSpPr>
        <p:grpSpPr>
          <a:xfrm>
            <a:off x="3100727" y="481982"/>
            <a:ext cx="6096000" cy="1630126"/>
            <a:chOff x="3100727" y="481982"/>
            <a:chExt cx="6096000" cy="1630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AEAC9A54-19B4-FC4F-9CD0-A57C9E136397}"/>
                    </a:ext>
                  </a:extLst>
                </p:cNvPr>
                <p:cNvSpPr/>
                <p:nvPr/>
              </p:nvSpPr>
              <p:spPr>
                <a:xfrm>
                  <a:off x="3100727" y="481982"/>
                  <a:ext cx="6096000" cy="1630126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 = </m:t>
                        </m:r>
                        <m:nary>
                          <m:nary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e>
                        </m:nary>
                      </m:oMath>
                    </m:oMathPara>
                  </a14:m>
                  <a:endParaRPr lang="en-US" sz="2400" dirty="0"/>
                </a:p>
                <a:p>
                  <a:endParaRPr lang="en-US" sz="2400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AEAC9A54-19B4-FC4F-9CD0-A57C9E1363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0727" y="481982"/>
                  <a:ext cx="6096000" cy="1630126"/>
                </a:xfrm>
                <a:prstGeom prst="rect">
                  <a:avLst/>
                </a:prstGeom>
                <a:blipFill>
                  <a:blip r:embed="rId2"/>
                  <a:stretch>
                    <a:fillRect t="-70000" b="-11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ight Brace 1">
              <a:extLst>
                <a:ext uri="{FF2B5EF4-FFF2-40B4-BE49-F238E27FC236}">
                  <a16:creationId xmlns:a16="http://schemas.microsoft.com/office/drawing/2014/main" id="{B04A7FD4-A2A0-7F4D-9CC1-4BD178AF43E5}"/>
                </a:ext>
              </a:extLst>
            </p:cNvPr>
            <p:cNvSpPr/>
            <p:nvPr/>
          </p:nvSpPr>
          <p:spPr>
            <a:xfrm rot="5400000">
              <a:off x="5329206" y="1104451"/>
              <a:ext cx="221789" cy="1134318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2">
            <a:extLst>
              <a:ext uri="{FF2B5EF4-FFF2-40B4-BE49-F238E27FC236}">
                <a16:creationId xmlns:a16="http://schemas.microsoft.com/office/drawing/2014/main" id="{2459D35B-C52D-736F-12B2-1F6138345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100" y="1921790"/>
            <a:ext cx="6190711" cy="464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8DDF6B-23A0-25B2-A550-4291C4221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028" y="2543012"/>
            <a:ext cx="5122072" cy="244328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FB0023-9BA9-0317-BE1F-A738ACB95E50}"/>
              </a:ext>
            </a:extLst>
          </p:cNvPr>
          <p:cNvCxnSpPr>
            <a:cxnSpLocks/>
          </p:cNvCxnSpPr>
          <p:nvPr/>
        </p:nvCxnSpPr>
        <p:spPr>
          <a:xfrm flipH="1">
            <a:off x="2663141" y="1921790"/>
            <a:ext cx="2776959" cy="1242445"/>
          </a:xfrm>
          <a:prstGeom prst="straightConnector1">
            <a:avLst/>
          </a:prstGeom>
          <a:ln w="63500">
            <a:solidFill>
              <a:schemeClr val="tx1">
                <a:alpha val="44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1D2010-022B-E324-1962-3DE9193E917A}"/>
              </a:ext>
            </a:extLst>
          </p:cNvPr>
          <p:cNvCxnSpPr>
            <a:cxnSpLocks/>
          </p:cNvCxnSpPr>
          <p:nvPr/>
        </p:nvCxnSpPr>
        <p:spPr>
          <a:xfrm>
            <a:off x="4107051" y="3740260"/>
            <a:ext cx="2386739" cy="0"/>
          </a:xfrm>
          <a:prstGeom prst="straightConnector1">
            <a:avLst/>
          </a:prstGeom>
          <a:ln w="63500">
            <a:solidFill>
              <a:schemeClr val="tx1">
                <a:alpha val="44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4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Then we use Python’s trapezoidal rule integrator!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E6164E-437A-9242-A206-153A3761A458}"/>
              </a:ext>
            </a:extLst>
          </p:cNvPr>
          <p:cNvGrpSpPr/>
          <p:nvPr/>
        </p:nvGrpSpPr>
        <p:grpSpPr>
          <a:xfrm>
            <a:off x="1376766" y="839975"/>
            <a:ext cx="8482362" cy="3910102"/>
            <a:chOff x="7269742" y="323922"/>
            <a:chExt cx="4567661" cy="1930843"/>
          </a:xfrm>
        </p:grpSpPr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ED2C797F-0AA9-1646-9F8D-7DC0A9AFD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966" y="624639"/>
              <a:ext cx="1949359" cy="1630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1DB6316-05A0-A64D-9A41-05B17C1BFA15}"/>
                </a:ext>
              </a:extLst>
            </p:cNvPr>
            <p:cNvSpPr/>
            <p:nvPr/>
          </p:nvSpPr>
          <p:spPr>
            <a:xfrm>
              <a:off x="7269742" y="323922"/>
              <a:ext cx="45676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https://</a:t>
              </a:r>
              <a:r>
                <a:rPr lang="en-US" dirty="0" err="1"/>
                <a:t>en.wikipedia.org</a:t>
              </a:r>
              <a:r>
                <a:rPr lang="en-US" dirty="0"/>
                <a:t>/wiki/</a:t>
              </a:r>
              <a:r>
                <a:rPr lang="en-US" dirty="0" err="1"/>
                <a:t>Trapezoidal_rule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F459ED-639E-8D00-4FC1-42F8CBDA9BD0}"/>
                  </a:ext>
                </a:extLst>
              </p:cNvPr>
              <p:cNvSpPr txBox="1"/>
              <p:nvPr/>
            </p:nvSpPr>
            <p:spPr>
              <a:xfrm>
                <a:off x="1221783" y="5072791"/>
                <a:ext cx="943846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Generally, the syntax is: Integral = </a:t>
                </a:r>
                <a:r>
                  <a:rPr lang="en-US" sz="2400" dirty="0" err="1"/>
                  <a:t>np.trapz</a:t>
                </a:r>
                <a:r>
                  <a:rPr lang="en-US" sz="2400" dirty="0"/>
                  <a:t>(integrand, x)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 our case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“x” will be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(speed)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400" dirty="0"/>
                  <a:t> (a velocity component)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The integrand will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F459ED-639E-8D00-4FC1-42F8CBDA9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783" y="5072791"/>
                <a:ext cx="9438468" cy="1938992"/>
              </a:xfrm>
              <a:prstGeom prst="rect">
                <a:avLst/>
              </a:prstGeom>
              <a:blipFill>
                <a:blip r:embed="rId3"/>
                <a:stretch>
                  <a:fillRect l="-941" t="-2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9471CCF-6D45-6047-9390-B4D248CEF362}"/>
              </a:ext>
            </a:extLst>
          </p:cNvPr>
          <p:cNvSpPr txBox="1"/>
          <p:nvPr/>
        </p:nvSpPr>
        <p:spPr>
          <a:xfrm>
            <a:off x="2319466" y="1688454"/>
            <a:ext cx="61218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integrand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E68F4C-AA26-EBB0-E73D-B2E1D26BEFB3}"/>
              </a:ext>
            </a:extLst>
          </p:cNvPr>
          <p:cNvSpPr txBox="1"/>
          <p:nvPr/>
        </p:nvSpPr>
        <p:spPr>
          <a:xfrm>
            <a:off x="5230564" y="3099513"/>
            <a:ext cx="61218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integral</a:t>
            </a:r>
          </a:p>
        </p:txBody>
      </p:sp>
    </p:spTree>
    <p:extLst>
      <p:ext uri="{BB962C8B-B14F-4D97-AF65-F5344CB8AC3E}">
        <p14:creationId xmlns:p14="http://schemas.microsoft.com/office/powerpoint/2010/main" val="247056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Why graph the integrand? To make sure it goes to zero in the high-speed limit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BB5322-0C51-EF49-A897-01E2978CC25E}"/>
              </a:ext>
            </a:extLst>
          </p:cNvPr>
          <p:cNvGrpSpPr/>
          <p:nvPr/>
        </p:nvGrpSpPr>
        <p:grpSpPr>
          <a:xfrm>
            <a:off x="3100727" y="481982"/>
            <a:ext cx="6096000" cy="1630126"/>
            <a:chOff x="3100727" y="481982"/>
            <a:chExt cx="6096000" cy="1630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9EA1B30-3C80-8642-832E-D169795DF3B5}"/>
                    </a:ext>
                  </a:extLst>
                </p:cNvPr>
                <p:cNvSpPr/>
                <p:nvPr/>
              </p:nvSpPr>
              <p:spPr>
                <a:xfrm>
                  <a:off x="3100727" y="481982"/>
                  <a:ext cx="6096000" cy="1630126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 = </m:t>
                        </m:r>
                        <m:nary>
                          <m:nary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e>
                        </m:nary>
                      </m:oMath>
                    </m:oMathPara>
                  </a14:m>
                  <a:endParaRPr lang="en-US" sz="2400" dirty="0"/>
                </a:p>
                <a:p>
                  <a:endParaRPr lang="en-US" sz="24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9EA1B30-3C80-8642-832E-D169795DF3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0727" y="481982"/>
                  <a:ext cx="6096000" cy="1630126"/>
                </a:xfrm>
                <a:prstGeom prst="rect">
                  <a:avLst/>
                </a:prstGeom>
                <a:blipFill>
                  <a:blip r:embed="rId2"/>
                  <a:stretch>
                    <a:fillRect t="-70000" b="-11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E487AD20-A405-7142-8989-C57FF4DCA916}"/>
                </a:ext>
              </a:extLst>
            </p:cNvPr>
            <p:cNvSpPr/>
            <p:nvPr/>
          </p:nvSpPr>
          <p:spPr>
            <a:xfrm rot="5400000">
              <a:off x="5329206" y="1104451"/>
              <a:ext cx="221789" cy="1134318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7EAFC4-E9A3-CC35-CC97-88FF7EC0F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20" y="2435574"/>
            <a:ext cx="5357040" cy="402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6ED9EF4-EE20-2EFF-80E1-34223BA83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742" y="2449562"/>
            <a:ext cx="5404649" cy="405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8F04063-36EE-6FA2-ED7C-424C02E5050B}"/>
              </a:ext>
            </a:extLst>
          </p:cNvPr>
          <p:cNvCxnSpPr>
            <a:cxnSpLocks/>
          </p:cNvCxnSpPr>
          <p:nvPr/>
        </p:nvCxnSpPr>
        <p:spPr>
          <a:xfrm flipH="1">
            <a:off x="2663141" y="1921790"/>
            <a:ext cx="2776959" cy="1242445"/>
          </a:xfrm>
          <a:prstGeom prst="straightConnector1">
            <a:avLst/>
          </a:prstGeom>
          <a:ln w="63500">
            <a:solidFill>
              <a:schemeClr val="tx1">
                <a:alpha val="44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DED7771-35B7-46A7-B09D-3672BE6D02DF}"/>
              </a:ext>
            </a:extLst>
          </p:cNvPr>
          <p:cNvCxnSpPr>
            <a:cxnSpLocks/>
          </p:cNvCxnSpPr>
          <p:nvPr/>
        </p:nvCxnSpPr>
        <p:spPr>
          <a:xfrm>
            <a:off x="5563892" y="1921790"/>
            <a:ext cx="1983783" cy="1242445"/>
          </a:xfrm>
          <a:prstGeom prst="straightConnector1">
            <a:avLst/>
          </a:prstGeom>
          <a:ln w="63500">
            <a:solidFill>
              <a:schemeClr val="tx1">
                <a:alpha val="44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49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 can integrate all kinds of things numerically using the trapezoidal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1986EBD-649D-8698-E4A0-12C1A15F19A3}"/>
                  </a:ext>
                </a:extLst>
              </p:cNvPr>
              <p:cNvSpPr/>
              <p:nvPr/>
            </p:nvSpPr>
            <p:spPr>
              <a:xfrm>
                <a:off x="7403769" y="3727051"/>
                <a:ext cx="6096000" cy="163012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1986EBD-649D-8698-E4A0-12C1A15F1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769" y="3727051"/>
                <a:ext cx="6096000" cy="1630126"/>
              </a:xfrm>
              <a:prstGeom prst="rect">
                <a:avLst/>
              </a:prstGeom>
              <a:blipFill>
                <a:blip r:embed="rId2"/>
                <a:stretch>
                  <a:fillRect l="-20374" t="-71318" b="-112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C4870AD0-1153-1C34-9F6C-8322ED4EE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65" y="893379"/>
            <a:ext cx="8416162" cy="12088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C9CBBB5-DB4F-0D63-4564-B7B4518277FD}"/>
                  </a:ext>
                </a:extLst>
              </p:cNvPr>
              <p:cNvSpPr/>
              <p:nvPr/>
            </p:nvSpPr>
            <p:spPr>
              <a:xfrm>
                <a:off x="8746427" y="562015"/>
                <a:ext cx="4039675" cy="1630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 (?)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C9CBBB5-DB4F-0D63-4564-B7B4518277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427" y="562015"/>
                <a:ext cx="4039675" cy="1630126"/>
              </a:xfrm>
              <a:prstGeom prst="rect">
                <a:avLst/>
              </a:prstGeom>
              <a:blipFill>
                <a:blip r:embed="rId4"/>
                <a:stretch>
                  <a:fillRect l="-30408" t="-71318" b="-1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EE5897BF-1F15-82F8-E372-85FEE7B57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01" y="2360294"/>
            <a:ext cx="6811144" cy="43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5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58607181-191A-AF41-A80B-4F4A61E38D9C}"/>
              </a:ext>
            </a:extLst>
          </p:cNvPr>
          <p:cNvSpPr txBox="1"/>
          <p:nvPr/>
        </p:nvSpPr>
        <p:spPr>
          <a:xfrm>
            <a:off x="59157" y="14311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Remaining work 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88545C0-33C2-C149-A856-8A4A99902425}"/>
                  </a:ext>
                </a:extLst>
              </p:cNvPr>
              <p:cNvSpPr txBox="1"/>
              <p:nvPr/>
            </p:nvSpPr>
            <p:spPr>
              <a:xfrm>
                <a:off x="486136" y="1564511"/>
                <a:ext cx="115399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Solve the integrals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dirty="0"/>
                  <a:t> ,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dirty="0"/>
                  <a:t> analytically (integral tables)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Compare these analytical results to numerical one we got before (Python)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88545C0-33C2-C149-A856-8A4A99902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36" y="1564511"/>
                <a:ext cx="11539960" cy="830997"/>
              </a:xfrm>
              <a:prstGeom prst="rect">
                <a:avLst/>
              </a:prstGeom>
              <a:blipFill>
                <a:blip r:embed="rId2"/>
                <a:stretch>
                  <a:fillRect l="-879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7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Integral 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5258F-D2CE-2048-9F9A-A3299B1B9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20" t="11406" r="21348" b="64728"/>
          <a:stretch/>
        </p:blipFill>
        <p:spPr>
          <a:xfrm>
            <a:off x="4198511" y="1504396"/>
            <a:ext cx="7887472" cy="3575363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1D19B9-9074-5C4F-9E42-B49CA272996B}"/>
                  </a:ext>
                </a:extLst>
              </p:cNvPr>
              <p:cNvSpPr txBox="1"/>
              <p:nvPr/>
            </p:nvSpPr>
            <p:spPr>
              <a:xfrm>
                <a:off x="228504" y="1677886"/>
                <a:ext cx="4417678" cy="322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1D19B9-9074-5C4F-9E42-B49CA2729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04" y="1677886"/>
                <a:ext cx="4417678" cy="3228384"/>
              </a:xfrm>
              <a:prstGeom prst="rect">
                <a:avLst/>
              </a:prstGeom>
              <a:blipFill>
                <a:blip r:embed="rId3"/>
                <a:stretch>
                  <a:fillRect t="-47451" b="-6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977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Integral 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5258F-D2CE-2048-9F9A-A3299B1B9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20" t="11406" r="21348" b="64728"/>
          <a:stretch/>
        </p:blipFill>
        <p:spPr>
          <a:xfrm>
            <a:off x="4198511" y="1504396"/>
            <a:ext cx="7887472" cy="3575363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1D19B9-9074-5C4F-9E42-B49CA272996B}"/>
                  </a:ext>
                </a:extLst>
              </p:cNvPr>
              <p:cNvSpPr txBox="1"/>
              <p:nvPr/>
            </p:nvSpPr>
            <p:spPr>
              <a:xfrm>
                <a:off x="228504" y="1677886"/>
                <a:ext cx="4417678" cy="322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1D19B9-9074-5C4F-9E42-B49CA2729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04" y="1677886"/>
                <a:ext cx="4417678" cy="3228384"/>
              </a:xfrm>
              <a:prstGeom prst="rect">
                <a:avLst/>
              </a:prstGeom>
              <a:blipFill>
                <a:blip r:embed="rId3"/>
                <a:stretch>
                  <a:fillRect t="-47451" b="-6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>
            <a:extLst>
              <a:ext uri="{FF2B5EF4-FFF2-40B4-BE49-F238E27FC236}">
                <a16:creationId xmlns:a16="http://schemas.microsoft.com/office/drawing/2014/main" id="{4BFAB8FC-70D3-0549-94C8-D1A4BB2CA8AF}"/>
              </a:ext>
            </a:extLst>
          </p:cNvPr>
          <p:cNvSpPr/>
          <p:nvPr/>
        </p:nvSpPr>
        <p:spPr>
          <a:xfrm>
            <a:off x="2437343" y="3308632"/>
            <a:ext cx="7621057" cy="3575363"/>
          </a:xfrm>
          <a:prstGeom prst="arc">
            <a:avLst>
              <a:gd name="adj1" fmla="val 11850939"/>
              <a:gd name="adj2" fmla="val 20265932"/>
            </a:avLst>
          </a:prstGeom>
          <a:ln w="63500">
            <a:solidFill>
              <a:schemeClr val="accent1">
                <a:alpha val="4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4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284</Words>
  <Application>Microsoft Macintosh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55</cp:revision>
  <dcterms:created xsi:type="dcterms:W3CDTF">2021-09-15T13:12:24Z</dcterms:created>
  <dcterms:modified xsi:type="dcterms:W3CDTF">2022-09-16T02:34:28Z</dcterms:modified>
</cp:coreProperties>
</file>