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96" r:id="rId3"/>
    <p:sldId id="313" r:id="rId4"/>
    <p:sldId id="297" r:id="rId5"/>
    <p:sldId id="298" r:id="rId6"/>
    <p:sldId id="299" r:id="rId7"/>
    <p:sldId id="303" r:id="rId8"/>
    <p:sldId id="304" r:id="rId9"/>
    <p:sldId id="305" r:id="rId10"/>
    <p:sldId id="306" r:id="rId11"/>
    <p:sldId id="307" r:id="rId12"/>
    <p:sldId id="330" r:id="rId13"/>
    <p:sldId id="3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9"/>
    <p:restoredTop sz="95958"/>
  </p:normalViewPr>
  <p:slideViewPr>
    <p:cSldViewPr snapToGrid="0" snapToObjects="1">
      <p:cViewPr varScale="1">
        <p:scale>
          <a:sx n="113" d="100"/>
          <a:sy n="113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9052-AB02-BA43-AEE8-6221B229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06BA2-202E-594B-8CB5-EF0AF97B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0D-356C-9C47-9559-570EF055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2E12-7699-744B-B01E-CF711B1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24FD-EFEF-E64A-AD24-F507C56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57B-1850-F74A-AB3C-F5998DD8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C37F-CF99-A243-87D5-B3340A8E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A9EA-077A-B745-A0EF-1A4CD96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2503-4E28-9B4A-8D08-B7748C61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B946-C90B-0244-8C63-7D3EF68F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3CE6-9539-9747-9636-117EFC106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2110-C260-3745-A2AD-61EE8303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6CDD-9344-E848-8953-070AC8F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BD9C-E921-9142-80C7-4ABF7C7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692B-9645-744C-97FE-3179352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5DFE-E9E3-8F40-8480-CEF53C9B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79-FA48-DE45-9A72-FA24D49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DAFF-90D1-2E47-82D4-1A7330A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31E8-18CB-A14C-8256-8DC9A28C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F0C-292F-F94D-B3A7-86A46607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345-899A-294E-BD6A-9781F8A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D5EE-BCC9-A545-B999-96E2E9F4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A0BA-CE60-D742-9BFB-1033DE7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F29D-9280-7C4C-BF38-419A559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966-1D4E-5841-8029-3A166D4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1C2-B5A0-3D49-9AA6-7EC8574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2E5-2F99-324A-94A6-C17DF3B5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31DB-F4CF-BD4E-A652-CF20D8AF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3995-880F-024D-B6E7-35DCC76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A8A6-44A4-BD4E-9807-EB7319A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C30E-800F-E044-8279-1F94E54D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CFD-E0D8-4644-A424-EB6AD89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40BA-851F-1B47-A19D-1CB3A11F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5024-F29E-4F47-940D-8547F855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0AC-BFBF-4C48-94BF-F2FB0E40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FEAB-85BF-7F4C-A73D-857B201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4A09-4ACF-A447-B884-FB635A6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D04C-3C97-924C-81D2-89DEE57E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7C4E-0AC1-6746-9E36-49A7430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D17-D13D-6F4B-8E12-7422680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8CD55-5CA4-9848-A2C4-F24D126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A0EB5-315B-194B-9A55-FAFC89C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1565-0529-6C42-A7E3-C44D9DD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62B8-4CC5-854C-A37B-D16965D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848B-89DD-AB4B-A7B8-3DA5941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8735-E515-6247-BF4F-0CCEC92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3FBE-684D-D448-AAD6-998828D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2415-87D1-9A4F-B9BF-977D39C8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61EB-6777-9940-975E-39B5CC9E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78DC-7C1B-8049-BF8C-DE3BBE6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F487-29D8-F942-B146-E868C54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70AF-BB2A-924F-A7FB-F93FFF49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16D-85CA-2D4C-AEEB-95D957B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FEC26-2E0F-9245-9D0B-FF6243D6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40C8-F440-774C-8327-48B4FE8E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E6A3-5D22-8D46-8F32-AEF911F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13DA-CCC8-074C-A380-3F84913F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B0D2-10DF-E64C-844A-C3AAA8B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CC679-9A41-BE47-88FE-AD4DF26C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7156-8082-BC45-B39B-B868355D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2812-AA05-9E45-BEFE-49872E57E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3E4-F61B-1542-AB25-C66EF644964A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94DF-8D26-984E-ADF6-054AA9FF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B343-20AA-C141-A680-F6717AA2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4685122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4685122" cy="1891800"/>
              </a:xfrm>
              <a:prstGeom prst="rect">
                <a:avLst/>
              </a:prstGeom>
              <a:blipFill>
                <a:blip r:embed="rId2"/>
                <a:stretch>
                  <a:fillRect l="-1892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BB998F8-AF50-C047-99AB-48F31268F622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86CA72-7557-0245-9C97-10257479F75A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F68A722-AAC0-1146-A272-C8D6D1EC1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  <a:blipFill>
                <a:blip r:embed="rId2"/>
                <a:stretch>
                  <a:fillRect l="-122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21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  <a:blipFill>
                <a:blip r:embed="rId2"/>
                <a:stretch>
                  <a:fillRect l="-122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E6D792-DC9A-1C45-92D2-D1F0C949EC62}"/>
                  </a:ext>
                </a:extLst>
              </p:cNvPr>
              <p:cNvSpPr txBox="1"/>
              <p:nvPr/>
            </p:nvSpPr>
            <p:spPr>
              <a:xfrm>
                <a:off x="1975915" y="4117171"/>
                <a:ext cx="8013385" cy="993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At a given temperature  the average kinetic energy of a mole of molecules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i="1" dirty="0"/>
                  <a:t>irrespective of the mass of the molecule! 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E6D792-DC9A-1C45-92D2-D1F0C949E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915" y="4117171"/>
                <a:ext cx="8013385" cy="993413"/>
              </a:xfrm>
              <a:prstGeom prst="rect">
                <a:avLst/>
              </a:prstGeom>
              <a:blipFill>
                <a:blip r:embed="rId3"/>
                <a:stretch>
                  <a:fillRect l="-1266" t="-5063" r="-1741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03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  <a:blipFill>
                <a:blip r:embed="rId2"/>
                <a:stretch>
                  <a:fillRect l="-122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3E6D792-DC9A-1C45-92D2-D1F0C949EC62}"/>
              </a:ext>
            </a:extLst>
          </p:cNvPr>
          <p:cNvSpPr txBox="1"/>
          <p:nvPr/>
        </p:nvSpPr>
        <p:spPr>
          <a:xfrm>
            <a:off x="641160" y="4108777"/>
            <a:ext cx="957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 the question arises, are collisions at room temperature able to break: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Covalent bonds?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van der Waals bonds (what we’ve called “stickiness”)?</a:t>
            </a:r>
          </a:p>
        </p:txBody>
      </p:sp>
    </p:spTree>
    <p:extLst>
      <p:ext uri="{BB962C8B-B14F-4D97-AF65-F5344CB8AC3E}">
        <p14:creationId xmlns:p14="http://schemas.microsoft.com/office/powerpoint/2010/main" val="230293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Another way to look at the ordering </a:t>
            </a:r>
            <a:r>
              <a:rPr lang="en-US" sz="2400" b="1"/>
              <a:t>of the c’s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/>
              <p:nvPr/>
            </p:nvSpPr>
            <p:spPr>
              <a:xfrm>
                <a:off x="196316" y="1384402"/>
                <a:ext cx="10077225" cy="5239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most probable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′′′×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what are the </a:t>
                </a:r>
                <a:r>
                  <a:rPr lang="en-US" sz="2400" b="1" dirty="0"/>
                  <a:t>numerical</a:t>
                </a:r>
                <a:r>
                  <a:rPr lang="en-US" sz="2400" dirty="0"/>
                  <a:t> values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, etc.? 			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(It must be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en-US" sz="2400" dirty="0"/>
                  <a:t>, right?)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16" y="1384402"/>
                <a:ext cx="10077225" cy="5239896"/>
              </a:xfrm>
              <a:prstGeom prst="rect">
                <a:avLst/>
              </a:prstGeom>
              <a:blipFill>
                <a:blip r:embed="rId2"/>
                <a:stretch>
                  <a:fillRect l="-1008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479E335-3179-49CF-D0E5-F01465F37864}"/>
              </a:ext>
            </a:extLst>
          </p:cNvPr>
          <p:cNvGrpSpPr/>
          <p:nvPr/>
        </p:nvGrpSpPr>
        <p:grpSpPr>
          <a:xfrm>
            <a:off x="5697762" y="539210"/>
            <a:ext cx="5389257" cy="5779579"/>
            <a:chOff x="6679398" y="400083"/>
            <a:chExt cx="5389257" cy="57795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D64F2-C27D-7725-F804-A6A0C17182DF}"/>
                </a:ext>
              </a:extLst>
            </p:cNvPr>
            <p:cNvGrpSpPr/>
            <p:nvPr/>
          </p:nvGrpSpPr>
          <p:grpSpPr>
            <a:xfrm>
              <a:off x="6679398" y="400083"/>
              <a:ext cx="5389257" cy="5779579"/>
              <a:chOff x="6714123" y="1001977"/>
              <a:chExt cx="5389257" cy="577957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AE91F78-DE47-DCA6-EC6D-671D3C244997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779579"/>
                <a:chOff x="5823454" y="731182"/>
                <a:chExt cx="5272855" cy="444448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A884F6-D8EE-5B17-EFCF-B2CB2AC516B0}"/>
                    </a:ext>
                  </a:extLst>
                </p:cNvPr>
                <p:cNvGrpSpPr/>
                <p:nvPr/>
              </p:nvGrpSpPr>
              <p:grpSpPr>
                <a:xfrm>
                  <a:off x="5823454" y="731182"/>
                  <a:ext cx="5272855" cy="4084164"/>
                  <a:chOff x="1630144" y="1415748"/>
                  <a:chExt cx="2847813" cy="1916955"/>
                </a:xfrm>
              </p:grpSpPr>
              <p:pic>
                <p:nvPicPr>
                  <p:cNvPr id="25" name="Picture 2" descr="Maxwell-Boltzmann distribution pdf.svg">
                    <a:extLst>
                      <a:ext uri="{FF2B5EF4-FFF2-40B4-BE49-F238E27FC236}">
                        <a16:creationId xmlns:a16="http://schemas.microsoft.com/office/drawing/2014/main" id="{C2C78854-A374-BD24-96EA-B0D0F7F138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2" b="9868"/>
                  <a:stretch/>
                </p:blipFill>
                <p:spPr bwMode="auto">
                  <a:xfrm>
                    <a:off x="1917186" y="1415748"/>
                    <a:ext cx="2560771" cy="167801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7DAFD46F-B1F2-81E0-988B-84CF9436FF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a14:m>
                        <a:r>
                          <a:rPr lang="en-US" sz="2400" dirty="0"/>
                          <a:t> (speed)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7DAFD46F-B1F2-81E0-988B-84CF9436FFD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8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914FFBDD-62DF-C88F-3466-BFB883D5FD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914FFBDD-62DF-C88F-3466-BFB883D5FD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6818"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4D6568F-DD4D-2B0A-F742-7235601B8902}"/>
                    </a:ext>
                  </a:extLst>
                </p:cNvPr>
                <p:cNvGrpSpPr/>
                <p:nvPr/>
              </p:nvGrpSpPr>
              <p:grpSpPr>
                <a:xfrm>
                  <a:off x="7314443" y="4306280"/>
                  <a:ext cx="2141905" cy="869382"/>
                  <a:chOff x="5677860" y="3859968"/>
                  <a:chExt cx="2141905" cy="8693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36EB765B-9E43-1D4D-5BBA-BFD1CAE139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7860" y="4374331"/>
                        <a:ext cx="2141905" cy="3550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36EB765B-9E43-1D4D-5BBA-BFD1CAE1399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77860" y="4374331"/>
                        <a:ext cx="2141905" cy="35501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82C44272-0353-6BC9-95ED-AD43BC6E81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65487" y="3859968"/>
                    <a:ext cx="302202" cy="514363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4069C131-58DE-50FA-FBBB-9E722236CF2E}"/>
                      </a:ext>
                    </a:extLst>
                  </p:cNvPr>
                  <p:cNvCxnSpPr>
                    <a:cxnSpLocks/>
                    <a:stCxn id="21" idx="0"/>
                  </p:cNvCxnSpPr>
                  <p:nvPr/>
                </p:nvCxnSpPr>
                <p:spPr>
                  <a:xfrm flipH="1" flipV="1">
                    <a:off x="6511422" y="3859969"/>
                    <a:ext cx="237391" cy="514362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9D9BE493-6C99-4808-2158-AF49261C49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755155" y="3859968"/>
                    <a:ext cx="238626" cy="509067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D4CB488-8ECC-B073-77EE-A09D2DE1A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8800AA-DDF2-3D1D-B53B-77B118A75050}"/>
                </a:ext>
              </a:extLst>
            </p:cNvPr>
            <p:cNvGrpSpPr/>
            <p:nvPr/>
          </p:nvGrpSpPr>
          <p:grpSpPr>
            <a:xfrm>
              <a:off x="8851530" y="4197527"/>
              <a:ext cx="452849" cy="810316"/>
              <a:chOff x="8851530" y="4197527"/>
              <a:chExt cx="452849" cy="81031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1FBAC6-356E-775C-E07F-65ED08BDC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379" y="428461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684A2BA-E0A8-2D04-A3DA-C7E4B231B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7953" y="4228009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4A9B67A-D206-533B-8916-36C2CAD1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530" y="419752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0872EF-5A1C-BA88-40FB-F463CA711E45}"/>
              </a:ext>
            </a:extLst>
          </p:cNvPr>
          <p:cNvCxnSpPr>
            <a:cxnSpLocks/>
          </p:cNvCxnSpPr>
          <p:nvPr/>
        </p:nvCxnSpPr>
        <p:spPr>
          <a:xfrm flipH="1" flipV="1">
            <a:off x="8566637" y="5193402"/>
            <a:ext cx="396123" cy="66372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7A240-E536-FAB8-C32A-3C18390C24B1}"/>
              </a:ext>
            </a:extLst>
          </p:cNvPr>
          <p:cNvCxnSpPr>
            <a:cxnSpLocks/>
          </p:cNvCxnSpPr>
          <p:nvPr/>
        </p:nvCxnSpPr>
        <p:spPr>
          <a:xfrm>
            <a:off x="8533294" y="4550638"/>
            <a:ext cx="6656" cy="58736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81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555-119A-0848-AE3D-7397AB2CF955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653BEA-5B49-B44D-81C9-560084DF9B19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6F0315-A870-214E-8071-19B8D0FEC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5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555-119A-0848-AE3D-7397AB2CF955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653BEA-5B49-B44D-81C9-560084DF9B19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6F0315-A870-214E-8071-19B8D0FEC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B7BCC-F933-7144-A4A8-EC7944E59D59}"/>
                  </a:ext>
                </a:extLst>
              </p:cNvPr>
              <p:cNvSpPr/>
              <p:nvPr/>
            </p:nvSpPr>
            <p:spPr>
              <a:xfrm>
                <a:off x="1884219" y="4400903"/>
                <a:ext cx="8465126" cy="1260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B7BCC-F933-7144-A4A8-EC7944E59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19" y="4400903"/>
                <a:ext cx="8465126" cy="1260794"/>
              </a:xfrm>
              <a:prstGeom prst="rect">
                <a:avLst/>
              </a:prstGeom>
              <a:blipFill>
                <a:blip r:embed="rId3"/>
                <a:stretch>
                  <a:fillRect l="-10030" t="-121000" b="-1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AF88A1-4E3D-1943-9E78-0616F4DCBF51}"/>
              </a:ext>
            </a:extLst>
          </p:cNvPr>
          <p:cNvCxnSpPr>
            <a:cxnSpLocks/>
          </p:cNvCxnSpPr>
          <p:nvPr/>
        </p:nvCxnSpPr>
        <p:spPr>
          <a:xfrm>
            <a:off x="2452255" y="2869968"/>
            <a:ext cx="193963" cy="13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3FF041-6AF2-0442-B601-5FEDEE202809}"/>
              </a:ext>
            </a:extLst>
          </p:cNvPr>
          <p:cNvCxnSpPr>
            <a:cxnSpLocks/>
          </p:cNvCxnSpPr>
          <p:nvPr/>
        </p:nvCxnSpPr>
        <p:spPr>
          <a:xfrm flipH="1" flipV="1">
            <a:off x="4585855" y="2869968"/>
            <a:ext cx="1911927" cy="13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031601-CDEC-7F4E-8135-10722A2DF909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E4E0CC-BE7B-DC43-A938-B5D791DE3075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289926-E75D-EC47-B77A-3F4665121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246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933927"/>
              </a:xfrm>
              <a:prstGeom prst="rect">
                <a:avLst/>
              </a:prstGeom>
              <a:blipFill>
                <a:blip r:embed="rId2"/>
                <a:stretch>
                  <a:fillRect l="-806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0F740-CB9C-834D-A6F4-8AB53BB69440}"/>
                  </a:ext>
                </a:extLst>
              </p:cNvPr>
              <p:cNvSpPr txBox="1"/>
              <p:nvPr/>
            </p:nvSpPr>
            <p:spPr>
              <a:xfrm>
                <a:off x="1645899" y="3720924"/>
                <a:ext cx="8181008" cy="102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At a given temperature  the average kinetic energy of one molecule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i="1" dirty="0"/>
                  <a:t>irrespective of the mass of the molecule!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0F740-CB9C-834D-A6F4-8AB53BB6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99" y="3720924"/>
                <a:ext cx="8181008" cy="1024696"/>
              </a:xfrm>
              <a:prstGeom prst="rect">
                <a:avLst/>
              </a:prstGeom>
              <a:blipFill>
                <a:blip r:embed="rId3"/>
                <a:stretch>
                  <a:fillRect l="-1240" t="-487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B78C19-5352-C843-8340-5AD52890E651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AF315A-212B-D94D-9A20-829325D6244F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264312-D256-164E-AF9B-0C3ED7069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13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630055B-3161-8C4A-9F0F-AEAC167BE655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800A-3BE6-8343-A07D-C60D6569BA84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8542071-F44A-3642-A788-5126895B7248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EDF6E72-F1BC-3C48-B805-1B960B459009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680AF7CE-91C2-5242-8DC0-831FB4FE8C3A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8AA43070-EA6D-AB40-BE4D-C02B00FD3E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62B7DAB-FFC0-5145-9AEF-FAFAAC995243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6AC8A1C4-BD12-3B4C-B3E4-F996613E40D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A82AC30-3837-F14A-9BF1-1939CB9F09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7BDA3B3-A1CE-494F-B6BF-F879FAF0760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9C959CF0-A853-F044-862E-AA5594A3708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C3F1CEAC-D91B-BA48-85FB-8C0FC9DF1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7F8FC8F-E27F-EF44-BE99-05CFA832627F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5B71EE-6F92-7C4A-AF23-9E99CBB89DDB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FCF7ED5-CB8B-884A-9F57-DB2443C18CB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193609D8-3651-D04F-8CB8-99A73B7599D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4C899F1-5D2A-B247-A3ED-9EBE82EF718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AC238F1-2790-154B-8157-4FE3F4B4CD2E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1496F9A5-CA71-3843-BD61-F4FF3CFAD2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44E5138-83E3-8B41-B33C-9555D5593261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D5B9C0F-3B62-F947-835E-9312F177177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7D81259-A91D-9742-8542-B856CC245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5A2FDE8-7288-164D-824E-D6FC67724C92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194C6C8-65C2-3F40-9B4D-8EA3F391B1A6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B9B6BAA-DE2F-D241-ACBD-4CF175E2E5C2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FCEF025-4679-CC48-B053-C529276C37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419668D-0023-2B40-BE64-EB768881E1FF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AC9F346-08E0-904D-BA45-265A920E0D02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5E0D3A0E-A9F7-B143-8234-81ED01E92A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40B77EA-939D-2C45-91C8-F7F2CA5431A8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A1315FC-BE28-2141-B1B2-099E4610003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A4B6C3F6-6086-0C49-BE6B-00ADDFBD43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5974ED7-8A55-894C-B198-EB83C6879817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51BE288-24DA-094C-94E0-CA8744F1972C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A24D8762-B664-164C-857E-BE0024D5F27D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213D9DA-1FCA-084D-AEC1-194095F7561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96A1D82-746A-F644-9D8E-244DDC0593FC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3E2E793-6285-D84A-B777-11CAF836AFB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A0D2578D-2749-594B-B697-8537FBAC3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F1E235F-B5FB-3C46-95DB-1D34EAC3EA4C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88AAB04-BD32-814B-AEB3-0EABCF374FE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A01CAB40-B1DA-3848-B600-2B3AAA55F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903039-2D5A-BE44-9F80-5B011049911C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37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06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52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02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02059"/>
              </a:xfrm>
              <a:prstGeom prst="rect">
                <a:avLst/>
              </a:prstGeom>
              <a:blipFill>
                <a:blip r:embed="rId2"/>
                <a:stretch>
                  <a:fillRect l="-1224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2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551</Words>
  <Application>Microsoft Macintosh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17</cp:revision>
  <dcterms:created xsi:type="dcterms:W3CDTF">2021-09-15T13:12:24Z</dcterms:created>
  <dcterms:modified xsi:type="dcterms:W3CDTF">2022-09-16T02:48:59Z</dcterms:modified>
</cp:coreProperties>
</file>