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335" r:id="rId3"/>
    <p:sldId id="340" r:id="rId4"/>
    <p:sldId id="341" r:id="rId5"/>
    <p:sldId id="342" r:id="rId6"/>
    <p:sldId id="343" r:id="rId7"/>
    <p:sldId id="34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1"/>
    <p:restoredTop sz="95964"/>
  </p:normalViewPr>
  <p:slideViewPr>
    <p:cSldViewPr snapToGrid="0" snapToObjects="1">
      <p:cViewPr varScale="1">
        <p:scale>
          <a:sx n="113" d="100"/>
          <a:sy n="113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F381-06B1-1449-B833-27968715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D27CA-5ED9-814E-983A-E8929060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9238-E015-D249-97DC-D89770F9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DCAD-3B69-CD44-B3C5-23B3EF77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8F25-E09A-0C4B-83E6-345507A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2D5E-A000-9646-BDD4-78A316A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C768-3CD9-AD44-B101-B0EF08FF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0F2-F982-BC4E-9486-5E669B8B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5219-406C-B746-8A38-BE70FADF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0CBB-85B3-5146-B1AF-454C9912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CD0A-900C-0143-9615-EF62CCB9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114F-3068-B04E-80B7-8D300DEA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48BB-517C-7547-AF9D-8EADE99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164C-0070-8C40-9D09-B490F94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151F-103C-774B-A050-02AF674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14B-1D68-BC40-8D27-40AF7009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31BC-52E7-294C-9BC5-9798EAE2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6B72-71EF-4B41-AEF0-1AABED36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0D8B-9EE9-7243-9A10-6D1CE6C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6EC4-3855-4243-BD77-DCE1BF9F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3155-E700-244B-A0F5-35769A0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2219-0C44-C046-824C-F8FFF3D5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A2DF-170C-1644-A7D6-C210C9F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E4D-712F-7E4B-AC0A-669E88C8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EF77-9BF2-264D-B391-2BEF1372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88E9-36CA-A243-92FF-AC80B2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7361-21AD-2844-B14E-64FDD0DD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433-A0F8-5E43-98EE-9BA2A59E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3134-01B1-B447-A3C3-EB0D02B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9478-470E-6C4A-A004-7CB7105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A32D-6C5F-B643-A8D9-4578034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682-E1B7-3B4F-8868-CD2B012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9321-E3DF-B348-A89D-7AA0B261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032F3-1325-8747-B330-8F8F189F2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166C-7265-3A4F-B8DA-3FE1CBDAD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B45A-0632-E949-804E-4C31A9F5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29337-F823-594C-8E9D-56BD8B8D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8CE4-A301-6244-AE09-5A2F35E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2B07E-3BCF-794F-9D3E-ECC2E68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CCC0-E98F-0A46-8927-275B4DD9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5B19-D62B-964D-A4A3-F78FC86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251F-1C9D-6F49-AFDB-BBD54F4F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A09DF-88B9-6448-A734-14736BB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8D85D-DDD6-2541-B693-4BF04C9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B3E1B-3D9D-8A48-A9A1-6F987DE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60BB-2DB7-834E-BC80-ABA8BCCA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DEAB-B4F4-6B4C-8820-AFA81282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03EC-FBE6-E849-9338-55A5C24A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6070-35DC-4541-A29D-64486EA7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0832-BD28-6D46-B053-BDA951A5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1F9D-DC6D-8E46-A4FD-51207B48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0EE4-A4FE-E34C-82D7-9427979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22E3-49D3-7048-8770-508ECC80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5481B-A240-1C45-8422-63E6FAFC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EBA0F-ABFE-364E-A2D5-7DF867C0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E28-26D2-6F4C-90DD-843F9C5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238-F4D4-C24C-B11F-74961AD6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D1AA6-DC56-3347-92CC-F019814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8BEF6-96BE-9F40-AA0A-8FA5909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29C1-CD91-4247-8730-98C3BDA2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CD05-CD4B-2842-B46D-E3D626A9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1F02-CAD3-B546-ADDE-EAE94A8ECB3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15F2-314D-294C-859F-F8D0EA8D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36BC-E1D0-354A-9E81-0274B175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 to U as a thermodynamic surface: there’s another slope too!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FB773-8F1B-114D-9D1B-CBA452F21F8B}"/>
              </a:ext>
            </a:extLst>
          </p:cNvPr>
          <p:cNvGrpSpPr/>
          <p:nvPr/>
        </p:nvGrpSpPr>
        <p:grpSpPr>
          <a:xfrm>
            <a:off x="-679423" y="878558"/>
            <a:ext cx="11420654" cy="4650698"/>
            <a:chOff x="-4283584" y="384440"/>
            <a:chExt cx="13974856" cy="560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C7EF17-4EDF-9F41-8A74-D64A809AEB55}"/>
                </a:ext>
              </a:extLst>
            </p:cNvPr>
            <p:cNvGrpSpPr/>
            <p:nvPr/>
          </p:nvGrpSpPr>
          <p:grpSpPr>
            <a:xfrm>
              <a:off x="-4283584" y="384440"/>
              <a:ext cx="10744199" cy="5605205"/>
              <a:chOff x="-3893692" y="-104932"/>
              <a:chExt cx="10744199" cy="56052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DEAE21-C6F2-D946-9C1B-505F59E56C7A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1187D84-63A5-4749-BC7D-B6FE8930D6B8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4445925F-E9CA-124D-9AAC-D48D32817B30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76AAC852-5E68-A844-AAFE-E0811535CBFF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D318A1A-F028-6548-9F71-3013EDF61ED4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15" name="Frame 14">
                    <a:extLst>
                      <a:ext uri="{FF2B5EF4-FFF2-40B4-BE49-F238E27FC236}">
                        <a16:creationId xmlns:a16="http://schemas.microsoft.com/office/drawing/2014/main" id="{F416F100-8184-174C-A216-6A57C440F5B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Frame 15">
                    <a:extLst>
                      <a:ext uri="{FF2B5EF4-FFF2-40B4-BE49-F238E27FC236}">
                        <a16:creationId xmlns:a16="http://schemas.microsoft.com/office/drawing/2014/main" id="{982E6E5C-DD82-C94C-8B81-4A20B5CE36D9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610D4E5-1E68-2A4B-9572-C1A0B07DC3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0C711C7-C66B-EC49-996D-2AB58647E4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193F12C-9759-1F4F-806D-DD87885AF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CCBC5991-7AD3-954C-94BC-E1F1E633874B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420D9DFD-0942-8145-BEF5-BFC98A335A9D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324974F-019C-694F-A38B-5BB107AA95F7}"/>
                      </a:ext>
                    </a:extLst>
                  </p:cNvPr>
                  <p:cNvSpPr/>
                  <p:nvPr/>
                </p:nvSpPr>
                <p:spPr>
                  <a:xfrm>
                    <a:off x="1159888" y="2776662"/>
                    <a:ext cx="9176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287793E-512D-8F45-9C2D-B83A7A230F21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EEB4870-398D-7D40-B4FB-62E9CF56A5C1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3CC35-8512-2F4F-AE21-D965500DB4C5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3FC17E-840D-E641-BEA0-EF93D8218FAC}"/>
                </a:ext>
              </a:extLst>
            </p:cNvPr>
            <p:cNvGrpSpPr/>
            <p:nvPr/>
          </p:nvGrpSpPr>
          <p:grpSpPr>
            <a:xfrm>
              <a:off x="4732590" y="3939115"/>
              <a:ext cx="4744635" cy="1218364"/>
              <a:chOff x="4732590" y="3939115"/>
              <a:chExt cx="4744635" cy="12183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/>
                  <p:nvPr/>
                </p:nvSpPr>
                <p:spPr>
                  <a:xfrm>
                    <a:off x="7632938" y="4304810"/>
                    <a:ext cx="1844287" cy="8526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2938" y="4304810"/>
                    <a:ext cx="1844287" cy="85266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4286" b="-245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929EF1-C156-4E40-985E-523AA125C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2591" y="3939115"/>
                <a:ext cx="2777866" cy="652069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7C187C5-08D4-A547-B3F2-4ED0119B883F}"/>
                </a:ext>
              </a:extLst>
            </p:cNvPr>
            <p:cNvGrpSpPr/>
            <p:nvPr/>
          </p:nvGrpSpPr>
          <p:grpSpPr>
            <a:xfrm>
              <a:off x="6071316" y="1717582"/>
              <a:ext cx="3619956" cy="1176726"/>
              <a:chOff x="6071316" y="1717582"/>
              <a:chExt cx="3619956" cy="11767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D36DCC78-0A6A-E440-A90D-8B60FE94BC46}"/>
                      </a:ext>
                    </a:extLst>
                  </p:cNvPr>
                  <p:cNvSpPr/>
                  <p:nvPr/>
                </p:nvSpPr>
                <p:spPr>
                  <a:xfrm>
                    <a:off x="7773503" y="1717582"/>
                    <a:ext cx="1917769" cy="850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D36DCC78-0A6A-E440-A90D-8B60FE94B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3503" y="1717582"/>
                    <a:ext cx="1917769" cy="850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29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5686C46-E646-FC45-A1D5-D4E5FF0F6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1316" y="2333030"/>
                <a:ext cx="1675955" cy="561278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18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1749665" y="344169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 more realistic depiction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5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AC58A30-4C8E-7C85-242B-D340A7E3EC14}"/>
              </a:ext>
            </a:extLst>
          </p:cNvPr>
          <p:cNvGrpSpPr/>
          <p:nvPr/>
        </p:nvGrpSpPr>
        <p:grpSpPr>
          <a:xfrm>
            <a:off x="7189340" y="4181386"/>
            <a:ext cx="3702607" cy="1146601"/>
            <a:chOff x="967826" y="4898452"/>
            <a:chExt cx="3702607" cy="1146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E992CF-FB90-BC78-EC3E-4D866E5777A0}"/>
                </a:ext>
              </a:extLst>
            </p:cNvPr>
            <p:cNvSpPr/>
            <p:nvPr/>
          </p:nvSpPr>
          <p:spPr>
            <a:xfrm>
              <a:off x="1181534" y="5214056"/>
              <a:ext cx="34888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dirty="0"/>
                <a:t>Isochoric heating experiment</a:t>
              </a:r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97ABD7-41F2-8862-7207-5CAE1F79E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26" y="4898452"/>
              <a:ext cx="745883" cy="241157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AD6C0-F915-3049-9890-FF5389C306BB}"/>
              </a:ext>
            </a:extLst>
          </p:cNvPr>
          <p:cNvGrpSpPr/>
          <p:nvPr/>
        </p:nvGrpSpPr>
        <p:grpSpPr>
          <a:xfrm>
            <a:off x="1300053" y="4694989"/>
            <a:ext cx="4053575" cy="1049686"/>
            <a:chOff x="-193397" y="5261759"/>
            <a:chExt cx="4053575" cy="104968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040445-B6F7-234E-863C-304362C07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9572" y="5261759"/>
              <a:ext cx="598463" cy="247786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0DB577-DD8B-3142-8EE3-778A50754970}"/>
                </a:ext>
              </a:extLst>
            </p:cNvPr>
            <p:cNvSpPr/>
            <p:nvPr/>
          </p:nvSpPr>
          <p:spPr>
            <a:xfrm>
              <a:off x="-193397" y="5480448"/>
              <a:ext cx="40535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dirty="0"/>
                <a:t>Isothermal expansion experiment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6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of three gases are depicted here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1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86" y="518676"/>
            <a:ext cx="7744827" cy="58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9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do you suppose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looks like for the lowest surface?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86" y="518676"/>
            <a:ext cx="7744827" cy="5820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AA87C6-9DB6-68D3-65FA-1926766013D6}"/>
                  </a:ext>
                </a:extLst>
              </p:cNvPr>
              <p:cNvSpPr/>
              <p:nvPr/>
            </p:nvSpPr>
            <p:spPr>
              <a:xfrm>
                <a:off x="9000333" y="729354"/>
                <a:ext cx="1844287" cy="852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AA87C6-9DB6-68D3-65FA-192676601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33" y="729354"/>
                <a:ext cx="1844287" cy="852669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60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do you suppose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looks like for the lowest surface?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9" y="1352774"/>
            <a:ext cx="5907165" cy="4439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A3D8C-42BA-C849-BF27-73D2A996E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4" y="1493267"/>
            <a:ext cx="5093372" cy="40119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4A8E0-AF07-A9DE-6E51-2E98386EEF88}"/>
                  </a:ext>
                </a:extLst>
              </p:cNvPr>
              <p:cNvSpPr/>
              <p:nvPr/>
            </p:nvSpPr>
            <p:spPr>
              <a:xfrm>
                <a:off x="9000333" y="729354"/>
                <a:ext cx="1844287" cy="852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4A8E0-AF07-A9DE-6E51-2E98386EE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33" y="729354"/>
                <a:ext cx="1844287" cy="852669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78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do you suppose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looks like for the green surface?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86" y="518676"/>
            <a:ext cx="7744827" cy="5820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0DDE0-D068-BB05-7698-C9AC1D35FBC6}"/>
                  </a:ext>
                </a:extLst>
              </p:cNvPr>
              <p:cNvSpPr/>
              <p:nvPr/>
            </p:nvSpPr>
            <p:spPr>
              <a:xfrm>
                <a:off x="9411042" y="776769"/>
                <a:ext cx="1866601" cy="850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0DDE0-D068-BB05-7698-C9AC1D35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042" y="776769"/>
                <a:ext cx="1866601" cy="850554"/>
              </a:xfrm>
              <a:prstGeom prst="rect">
                <a:avLst/>
              </a:prstGeom>
              <a:blipFill>
                <a:blip r:embed="rId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75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do you suppose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looks like for the green surface?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" y="1083930"/>
            <a:ext cx="6240599" cy="4690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7DAAFB-DC71-B840-AA1E-2E73F07EE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68" y="1314251"/>
            <a:ext cx="5262316" cy="41721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6BA108-9EFA-B46F-3B31-EE7E264E7DCA}"/>
                  </a:ext>
                </a:extLst>
              </p:cNvPr>
              <p:cNvSpPr/>
              <p:nvPr/>
            </p:nvSpPr>
            <p:spPr>
              <a:xfrm>
                <a:off x="9411042" y="776769"/>
                <a:ext cx="1866601" cy="850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6BA108-9EFA-B46F-3B31-EE7E264E7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042" y="776769"/>
                <a:ext cx="1866601" cy="850554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04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9FCBDD-6B03-1246-B557-A9428411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066800"/>
            <a:ext cx="7378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138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13</cp:revision>
  <dcterms:created xsi:type="dcterms:W3CDTF">2021-09-20T00:16:23Z</dcterms:created>
  <dcterms:modified xsi:type="dcterms:W3CDTF">2022-09-18T02:10:57Z</dcterms:modified>
</cp:coreProperties>
</file>