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3" r:id="rId2"/>
    <p:sldId id="348" r:id="rId3"/>
    <p:sldId id="363" r:id="rId4"/>
    <p:sldId id="350" r:id="rId5"/>
    <p:sldId id="336" r:id="rId6"/>
    <p:sldId id="339" r:id="rId7"/>
    <p:sldId id="355" r:id="rId8"/>
    <p:sldId id="356" r:id="rId9"/>
    <p:sldId id="338" r:id="rId10"/>
    <p:sldId id="362" r:id="rId11"/>
    <p:sldId id="358" r:id="rId12"/>
    <p:sldId id="361" r:id="rId13"/>
    <p:sldId id="359" r:id="rId14"/>
    <p:sldId id="364" r:id="rId15"/>
    <p:sldId id="279" r:id="rId16"/>
    <p:sldId id="345" r:id="rId17"/>
    <p:sldId id="346" r:id="rId18"/>
    <p:sldId id="3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57"/>
    <p:restoredTop sz="95964"/>
  </p:normalViewPr>
  <p:slideViewPr>
    <p:cSldViewPr snapToGrid="0" snapToObjects="1">
      <p:cViewPr varScale="1">
        <p:scale>
          <a:sx n="71" d="100"/>
          <a:sy n="71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7335-C2DF-254B-B4F9-D9053CDF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2E93-9505-B04A-84EB-C5CEE39C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E6C5-3ACC-5940-94AD-304EB46A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115C-9ECF-BF44-9517-6D5BB66F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6120-F476-EE4C-A4FF-72DC5FC7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11C-A5DF-684F-9F5B-1CFAD272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DE04E-45A0-3849-BE1A-0F1B5C8F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B3C9-2B9C-CC43-A9BF-72E30665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4B1D-6E8C-8C4B-A922-69FA240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2288-920D-8A44-9265-D980DF5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44C1-198E-EB4E-9B83-5FBAB0B2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64453-EB24-6648-98C4-F99E960E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F22D-6D54-EA41-907D-D0F3A5CD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274F-F43D-4642-A70F-C7F4B690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411B-EFFA-1349-B38F-3390635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1B8-6447-3E4C-A4C7-D62F2A50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F76-C46B-4E45-A169-35C2F05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9E81-0B37-414C-92BF-8B5793AF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6AB9-DBE5-8C4C-AE81-3167F4B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FD0E-6ADB-694F-9299-693ABAE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362-95E7-F84E-A04A-0CD954C4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70DC-26D0-1349-BA81-4188E5EC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04AC-2113-864D-B5C7-932C0474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F7F2-B139-A346-B85D-7C45494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B8-68FD-0640-B0A8-0EE27636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9077-A29F-464A-B10C-A4A868B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9841-EB5D-834F-9119-B3B7B7C9E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25154-926F-5E49-AA06-57C245E4C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1FA0B-B0D4-404A-93D8-DC3F039A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A419-6EFE-DC43-A8AB-703A4BD5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D629D-FF49-B142-BB2E-2F301E10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D691-5DFC-9449-8CAF-4D8536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C3D1-3AE6-4A40-98B5-6410F214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D9CC6-44FB-A240-97BB-78108564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59A8-B054-5845-A815-F31A17FF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1237C-C5EA-D84A-A6AF-2ED154D60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82782-24B2-B648-AF83-8F636E94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A8732-8935-BB40-87B9-7A67F4C8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7039E-0D69-FD4F-969A-0A17D5D1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57-3A0F-884F-8892-75ECE14B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B9B-35A7-6048-A66E-1B51EED2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0729F-DC9E-D641-9A56-3C775D4B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A027-DAC5-EB47-9F39-8AC23C79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CE58-64DD-C54D-9062-E86B85B5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6849F-4D27-F047-8C90-2827096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DF66C-1DF3-1D49-B0CF-0C468DD9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EFBE-8481-CF4C-8CA6-3FB2AA09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F8E3-CED8-3040-B0C1-6EEAFA58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48C7-8F2A-6644-B890-2223062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6B821-C11F-1343-B98B-42F1640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FF95-B823-8641-85BD-4E941EC1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9DDE-4C7E-514C-9B14-AC93AFDC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17D4-3DC5-2647-BEF9-AB6680E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DBB18-3799-3844-AE1D-8CCB273C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49C8E-C566-8846-99E0-B05B9776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11D8-56B5-384B-852F-B735D2A4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D007-AD93-204E-8E03-8356C053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FB8D6-7078-E74C-942B-AA565FE9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35C83-3621-4E4B-9C4A-F7DD2616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77E5-9E72-7343-B6AC-250CA778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46D1-73FF-8048-8E75-D5D4C7B1E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E43C-D11C-C140-AE94-8DE784BCADA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BF10-D118-BD44-8E18-A358FC752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7870-1298-1F43-9262-25C2CF3C2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3.png"/><Relationship Id="rId4" Type="http://schemas.openxmlformats.org/officeDocument/2006/relationships/image" Target="../media/image31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Van_der_Waals_constants_(data_page)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E28DB-04AF-004E-A296-04E96CB22B0C}"/>
              </a:ext>
            </a:extLst>
          </p:cNvPr>
          <p:cNvSpPr txBox="1"/>
          <p:nvPr/>
        </p:nvSpPr>
        <p:spPr>
          <a:xfrm>
            <a:off x="525779" y="720090"/>
            <a:ext cx="1137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Ideal gas molecules don’t see each other</a:t>
            </a:r>
            <a:r>
              <a:rPr lang="en-US" sz="2400" dirty="0"/>
              <a:t>. That means there can’t be any volume dependence of the internal energy on volume. In contrast, real gases have intermolecular interactions (esp. at low volume).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/>
              <p:nvPr/>
            </p:nvSpPr>
            <p:spPr>
              <a:xfrm>
                <a:off x="525779" y="2851761"/>
                <a:ext cx="11527183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1" dirty="0"/>
                  <a:t>Translational </a:t>
                </a:r>
                <a:r>
                  <a:rPr lang="en-US" sz="2400" dirty="0"/>
                  <a:t>and</a:t>
                </a:r>
                <a:r>
                  <a:rPr lang="en-US" sz="2400" b="1" dirty="0"/>
                  <a:t> rotational </a:t>
                </a:r>
                <a:r>
                  <a:rPr lang="en-US" sz="2400" dirty="0"/>
                  <a:t>parts of the internal energy are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), but </a:t>
                </a:r>
                <a:r>
                  <a:rPr lang="en-US" sz="2400" b="1" dirty="0"/>
                  <a:t>vibrational contributions</a:t>
                </a:r>
                <a:r>
                  <a:rPr lang="en-US" sz="2400" dirty="0"/>
                  <a:t> tend to be </a:t>
                </a:r>
                <a:r>
                  <a:rPr lang="en-US" sz="2400" b="1" dirty="0"/>
                  <a:t>nonlinear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(i.e., curved).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" y="2851761"/>
                <a:ext cx="11527183" cy="983987"/>
              </a:xfrm>
              <a:prstGeom prst="rect">
                <a:avLst/>
              </a:prstGeom>
              <a:blipFill>
                <a:blip r:embed="rId2"/>
                <a:stretch>
                  <a:fillRect l="-771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00C8C1-FEAF-6D45-8CA6-395E083A4AD7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C12CFC-173E-0F4C-862C-24F1B27FA432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B6FF3F-9ED0-F443-BE39-743498D6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7922E-8165-A84A-8799-BEBEC99C5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87E2C-A0EB-5F4B-BDFA-FD79559F1CD2}"/>
              </a:ext>
            </a:extLst>
          </p:cNvPr>
          <p:cNvGrpSpPr/>
          <p:nvPr/>
        </p:nvGrpSpPr>
        <p:grpSpPr>
          <a:xfrm>
            <a:off x="6509396" y="3985389"/>
            <a:ext cx="5676132" cy="1570723"/>
            <a:chOff x="6509396" y="3985389"/>
            <a:chExt cx="5676132" cy="157072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61F45-864C-4347-A423-7A43697DC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019" y="3985389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7D26E-3D9C-D54B-BF9B-D0144A2C3371}"/>
                </a:ext>
              </a:extLst>
            </p:cNvPr>
            <p:cNvSpPr txBox="1"/>
            <p:nvPr/>
          </p:nvSpPr>
          <p:spPr>
            <a:xfrm>
              <a:off x="6509396" y="4725115"/>
              <a:ext cx="5676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Yellow arrow corresponds to </a:t>
              </a:r>
              <a:r>
                <a:rPr lang="en-US" sz="2400" b="1" dirty="0"/>
                <a:t>confining</a:t>
              </a:r>
              <a:r>
                <a:rPr lang="en-US" sz="2400" dirty="0"/>
                <a:t> gas </a:t>
              </a:r>
              <a:r>
                <a:rPr lang="en-US" sz="2400" b="1" dirty="0"/>
                <a:t>to smaller volumes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06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DDB577-A22F-0841-B2BE-36A3B9CC72F5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C8439-AA45-C94E-A6B2-3B742F46C28E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6E070DC-2ED9-3140-BFA0-DDE2FFAFA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903F81-848A-2B46-991A-A3BB42E86264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DD970CD-D849-2743-989C-D29921946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ACA5CF-55A1-B94B-A659-08B658FA4966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0DFA7D-3882-954A-8A57-A79A0CD397D6}"/>
              </a:ext>
            </a:extLst>
          </p:cNvPr>
          <p:cNvGrpSpPr/>
          <p:nvPr/>
        </p:nvGrpSpPr>
        <p:grpSpPr>
          <a:xfrm>
            <a:off x="6520970" y="3640751"/>
            <a:ext cx="5676132" cy="2196161"/>
            <a:chOff x="6520970" y="3640751"/>
            <a:chExt cx="5676132" cy="219616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51CDB7-422D-9542-AC84-396D78E10DFD}"/>
                </a:ext>
              </a:extLst>
            </p:cNvPr>
            <p:cNvCxnSpPr>
              <a:cxnSpLocks/>
            </p:cNvCxnSpPr>
            <p:nvPr/>
          </p:nvCxnSpPr>
          <p:spPr>
            <a:xfrm>
              <a:off x="6894796" y="3640751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54A12E-F66A-F446-8A27-695F016B55F0}"/>
                </a:ext>
              </a:extLst>
            </p:cNvPr>
            <p:cNvSpPr txBox="1"/>
            <p:nvPr/>
          </p:nvSpPr>
          <p:spPr>
            <a:xfrm>
              <a:off x="6520970" y="4267252"/>
              <a:ext cx="56761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Intermolecular distances (d) are getting </a:t>
              </a:r>
              <a:r>
                <a:rPr lang="en-US" sz="2400" b="1" dirty="0"/>
                <a:t>smaller. </a:t>
              </a:r>
              <a:r>
                <a:rPr lang="en-US" sz="2400" dirty="0"/>
                <a:t>So</a:t>
              </a:r>
              <a:r>
                <a:rPr lang="en-US" sz="2400" b="1" dirty="0"/>
                <a:t> </a:t>
              </a:r>
              <a:r>
                <a:rPr lang="en-US" sz="2400" dirty="0"/>
                <a:t>lots of interactions are in the </a:t>
              </a:r>
              <a:r>
                <a:rPr lang="en-US" sz="2400" b="1" dirty="0"/>
                <a:t>region of negative intermolecular potential energy</a:t>
              </a:r>
              <a:r>
                <a:rPr lang="en-US" sz="2400" dirty="0"/>
                <a:t>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A79EA1-2F9B-EB4B-91E9-A2C9571A6B96}"/>
              </a:ext>
            </a:extLst>
          </p:cNvPr>
          <p:cNvGrpSpPr/>
          <p:nvPr/>
        </p:nvGrpSpPr>
        <p:grpSpPr>
          <a:xfrm>
            <a:off x="222957" y="2765900"/>
            <a:ext cx="6567168" cy="3966205"/>
            <a:chOff x="254858" y="2525410"/>
            <a:chExt cx="6567168" cy="39662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B26203-8192-4648-B616-184E364ABC7A}"/>
                </a:ext>
              </a:extLst>
            </p:cNvPr>
            <p:cNvGrpSpPr/>
            <p:nvPr/>
          </p:nvGrpSpPr>
          <p:grpSpPr>
            <a:xfrm>
              <a:off x="254858" y="2525410"/>
              <a:ext cx="6567168" cy="3966205"/>
              <a:chOff x="879891" y="811602"/>
              <a:chExt cx="6567168" cy="3966205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81A265F-A940-A142-AFA4-C6E520A9F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2146" y="2737315"/>
                <a:ext cx="989088" cy="75617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BFAC79-3B91-E840-A8F1-BAB5CB3A48FF}"/>
                  </a:ext>
                </a:extLst>
              </p:cNvPr>
              <p:cNvSpPr txBox="1"/>
              <p:nvPr/>
            </p:nvSpPr>
            <p:spPr>
              <a:xfrm>
                <a:off x="1354688" y="1321002"/>
                <a:ext cx="2646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Potential Energy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7AC6E-44F2-594E-BC60-E8232E739427}"/>
                  </a:ext>
                </a:extLst>
              </p:cNvPr>
              <p:cNvSpPr txBox="1"/>
              <p:nvPr/>
            </p:nvSpPr>
            <p:spPr>
              <a:xfrm>
                <a:off x="5114148" y="2275650"/>
                <a:ext cx="744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Real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6222428-2118-5545-B988-44D8DA1D0D07}"/>
                  </a:ext>
                </a:extLst>
              </p:cNvPr>
              <p:cNvGrpSpPr/>
              <p:nvPr/>
            </p:nvGrpSpPr>
            <p:grpSpPr>
              <a:xfrm>
                <a:off x="879891" y="811602"/>
                <a:ext cx="6567168" cy="3966205"/>
                <a:chOff x="879891" y="811602"/>
                <a:chExt cx="6567168" cy="3966205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F42379F-30EB-1144-A893-E204110B3FCC}"/>
                    </a:ext>
                  </a:extLst>
                </p:cNvPr>
                <p:cNvSpPr txBox="1"/>
                <p:nvPr/>
              </p:nvSpPr>
              <p:spPr>
                <a:xfrm>
                  <a:off x="5428242" y="3911190"/>
                  <a:ext cx="1143171" cy="36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38AB009-8172-0C48-891B-605154184738}"/>
                    </a:ext>
                  </a:extLst>
                </p:cNvPr>
                <p:cNvGrpSpPr/>
                <p:nvPr/>
              </p:nvGrpSpPr>
              <p:grpSpPr>
                <a:xfrm>
                  <a:off x="879891" y="811602"/>
                  <a:ext cx="6567168" cy="3966205"/>
                  <a:chOff x="879891" y="811602"/>
                  <a:chExt cx="6567168" cy="3966205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5F1506B6-EDDD-4F49-9518-F7C010EEE87F}"/>
                      </a:ext>
                    </a:extLst>
                  </p:cNvPr>
                  <p:cNvGrpSpPr/>
                  <p:nvPr/>
                </p:nvGrpSpPr>
                <p:grpSpPr>
                  <a:xfrm>
                    <a:off x="1770927" y="3994133"/>
                    <a:ext cx="5676132" cy="783674"/>
                    <a:chOff x="6961854" y="5879512"/>
                    <a:chExt cx="5676132" cy="783674"/>
                  </a:xfrm>
                </p:grpSpPr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45A56D2E-572F-094C-8CE5-F97593B0822C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8877304" y="5297973"/>
                      <a:ext cx="266538" cy="1429615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A80F863C-BBCF-DD42-BF58-76662ECA6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1854" y="6293854"/>
                      <a:ext cx="5676132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/>
                        <a:t>Region of negative intermolecular potential energy</a:t>
                      </a:r>
                    </a:p>
                  </p:txBody>
                </p:sp>
              </p:grpSp>
              <p:pic>
                <p:nvPicPr>
                  <p:cNvPr id="46" name="Picture 2" descr="https://upload.wikimedia.org/wikipedia/commons/thumb/5/51/12-6-Lennard-Jones-Potential.svg/512px-12-6-Lennard-Jones-Potential.svg.png">
                    <a:extLst>
                      <a:ext uri="{FF2B5EF4-FFF2-40B4-BE49-F238E27FC236}">
                        <a16:creationId xmlns:a16="http://schemas.microsoft.com/office/drawing/2014/main" id="{A800BE77-3A9C-1D4C-BF5B-36DCAE855B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495"/>
                  <a:stretch/>
                </p:blipFill>
                <p:spPr bwMode="auto">
                  <a:xfrm>
                    <a:off x="879891" y="811602"/>
                    <a:ext cx="5023764" cy="3198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3C0321-D886-B846-86B7-EDC5709FD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36" y="5702360"/>
              <a:ext cx="4604180" cy="1"/>
            </a:xfrm>
            <a:prstGeom prst="line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6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DDB577-A22F-0841-B2BE-36A3B9CC72F5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C8439-AA45-C94E-A6B2-3B742F46C28E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6E070DC-2ED9-3140-BFA0-DDE2FFAFA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903F81-848A-2B46-991A-A3BB42E86264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903F81-848A-2B46-991A-A3BB42E862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ACA5CF-55A1-B94B-A659-08B658FA4966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466A3D7-C8DD-CA4C-8B0B-20FFC4D7B235}"/>
              </a:ext>
            </a:extLst>
          </p:cNvPr>
          <p:cNvGrpSpPr/>
          <p:nvPr/>
        </p:nvGrpSpPr>
        <p:grpSpPr>
          <a:xfrm>
            <a:off x="6520970" y="3640751"/>
            <a:ext cx="5676132" cy="2934825"/>
            <a:chOff x="6520970" y="3640751"/>
            <a:chExt cx="5676132" cy="293482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C8D479-9981-994D-86CD-10931D3582C1}"/>
                </a:ext>
              </a:extLst>
            </p:cNvPr>
            <p:cNvCxnSpPr>
              <a:cxnSpLocks/>
            </p:cNvCxnSpPr>
            <p:nvPr/>
          </p:nvCxnSpPr>
          <p:spPr>
            <a:xfrm>
              <a:off x="6894796" y="3640751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826313-E39E-994A-A4B5-2246873973FB}"/>
                    </a:ext>
                  </a:extLst>
                </p:cNvPr>
                <p:cNvSpPr txBox="1"/>
                <p:nvPr/>
              </p:nvSpPr>
              <p:spPr>
                <a:xfrm>
                  <a:off x="6520970" y="4267252"/>
                  <a:ext cx="5676132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Intermolecular distances (d) are getting </a:t>
                  </a:r>
                  <a:r>
                    <a:rPr lang="en-US" sz="2400" b="1" dirty="0"/>
                    <a:t>smaller. </a:t>
                  </a:r>
                  <a:r>
                    <a:rPr lang="en-US" sz="2400" dirty="0"/>
                    <a:t>So</a:t>
                  </a:r>
                  <a:r>
                    <a:rPr lang="en-US" sz="2400" b="1" dirty="0"/>
                    <a:t> </a:t>
                  </a:r>
                  <a:r>
                    <a:rPr lang="en-US" sz="2400" dirty="0"/>
                    <a:t>lots of interactions are in the </a:t>
                  </a:r>
                  <a:r>
                    <a:rPr lang="en-US" sz="2400" b="1" dirty="0"/>
                    <a:t>region of negative intermolecular potential energy</a:t>
                  </a:r>
                  <a:r>
                    <a:rPr lang="en-US" sz="2400" dirty="0"/>
                    <a:t>. That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a14:m>
                  <a:r>
                    <a:rPr lang="en-US" sz="2400" dirty="0"/>
                    <a:t> (the average of these interactions) must also be zero.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826313-E39E-994A-A4B5-224687397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970" y="4267252"/>
                  <a:ext cx="5676132" cy="2308324"/>
                </a:xfrm>
                <a:prstGeom prst="rect">
                  <a:avLst/>
                </a:prstGeom>
                <a:blipFill>
                  <a:blip r:embed="rId5"/>
                  <a:stretch>
                    <a:fillRect l="-1786" t="-2198" r="-1786" b="-49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7E7CD5-F3DD-FF46-BF7E-280914ED1E50}"/>
              </a:ext>
            </a:extLst>
          </p:cNvPr>
          <p:cNvGrpSpPr/>
          <p:nvPr/>
        </p:nvGrpSpPr>
        <p:grpSpPr>
          <a:xfrm>
            <a:off x="222957" y="2765900"/>
            <a:ext cx="6567168" cy="3966205"/>
            <a:chOff x="254858" y="2525410"/>
            <a:chExt cx="6567168" cy="3966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A93D98-AA3C-824B-85C1-996B4BC86082}"/>
                </a:ext>
              </a:extLst>
            </p:cNvPr>
            <p:cNvGrpSpPr/>
            <p:nvPr/>
          </p:nvGrpSpPr>
          <p:grpSpPr>
            <a:xfrm>
              <a:off x="254858" y="2525410"/>
              <a:ext cx="6567168" cy="3966205"/>
              <a:chOff x="879891" y="811602"/>
              <a:chExt cx="6567168" cy="3966205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A086CD7-2A4C-E949-BF9F-AA3EDFBC3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2146" y="2737315"/>
                <a:ext cx="989088" cy="75617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40B587-416E-8443-BC95-320D5F28463B}"/>
                  </a:ext>
                </a:extLst>
              </p:cNvPr>
              <p:cNvSpPr txBox="1"/>
              <p:nvPr/>
            </p:nvSpPr>
            <p:spPr>
              <a:xfrm>
                <a:off x="1354688" y="1321002"/>
                <a:ext cx="2646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Potential Energy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1CB237-A90C-CD45-85DE-12145CE6D51B}"/>
                  </a:ext>
                </a:extLst>
              </p:cNvPr>
              <p:cNvSpPr txBox="1"/>
              <p:nvPr/>
            </p:nvSpPr>
            <p:spPr>
              <a:xfrm>
                <a:off x="5114148" y="2275650"/>
                <a:ext cx="744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Real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2440D6-BA1D-BE48-8596-583E33BA5C31}"/>
                  </a:ext>
                </a:extLst>
              </p:cNvPr>
              <p:cNvGrpSpPr/>
              <p:nvPr/>
            </p:nvGrpSpPr>
            <p:grpSpPr>
              <a:xfrm>
                <a:off x="879891" y="811602"/>
                <a:ext cx="6567168" cy="3966205"/>
                <a:chOff x="879891" y="811602"/>
                <a:chExt cx="6567168" cy="3966205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2759564-A9D9-264E-BC30-0F1FB2DB5B4A}"/>
                    </a:ext>
                  </a:extLst>
                </p:cNvPr>
                <p:cNvSpPr txBox="1"/>
                <p:nvPr/>
              </p:nvSpPr>
              <p:spPr>
                <a:xfrm>
                  <a:off x="5428242" y="3911190"/>
                  <a:ext cx="1143171" cy="36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E1C2565-4EE9-1E43-8D1A-32147FC25082}"/>
                    </a:ext>
                  </a:extLst>
                </p:cNvPr>
                <p:cNvGrpSpPr/>
                <p:nvPr/>
              </p:nvGrpSpPr>
              <p:grpSpPr>
                <a:xfrm>
                  <a:off x="879891" y="811602"/>
                  <a:ext cx="6567168" cy="3966205"/>
                  <a:chOff x="879891" y="811602"/>
                  <a:chExt cx="6567168" cy="3966205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296C636E-3615-6E42-BE01-237F85B7B22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927" y="3994133"/>
                    <a:ext cx="5676132" cy="783674"/>
                    <a:chOff x="6961854" y="5879512"/>
                    <a:chExt cx="5676132" cy="783674"/>
                  </a:xfrm>
                </p:grpSpPr>
                <p:sp>
                  <p:nvSpPr>
                    <p:cNvPr id="34" name="Right Brace 33">
                      <a:extLst>
                        <a:ext uri="{FF2B5EF4-FFF2-40B4-BE49-F238E27FC236}">
                          <a16:creationId xmlns:a16="http://schemas.microsoft.com/office/drawing/2014/main" id="{CC73562A-7042-8D42-A8AD-F493F1A459F1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8877304" y="5297973"/>
                      <a:ext cx="266538" cy="1429615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A2C67660-D4E5-BC4D-93B3-F181D118A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1854" y="6293854"/>
                      <a:ext cx="5676132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/>
                        <a:t>Region of negative intermolecular potential energy</a:t>
                      </a:r>
                    </a:p>
                  </p:txBody>
                </p:sp>
              </p:grpSp>
              <p:pic>
                <p:nvPicPr>
                  <p:cNvPr id="27" name="Picture 2" descr="https://upload.wikimedia.org/wikipedia/commons/thumb/5/51/12-6-Lennard-Jones-Potential.svg/512px-12-6-Lennard-Jones-Potential.svg.png">
                    <a:extLst>
                      <a:ext uri="{FF2B5EF4-FFF2-40B4-BE49-F238E27FC236}">
                        <a16:creationId xmlns:a16="http://schemas.microsoft.com/office/drawing/2014/main" id="{CE42554F-F65B-6342-A3D7-519A4B03F9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495"/>
                  <a:stretch/>
                </p:blipFill>
                <p:spPr bwMode="auto">
                  <a:xfrm>
                    <a:off x="879891" y="811602"/>
                    <a:ext cx="5023764" cy="3198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03C0BA-FD30-CF4E-BD19-3F3002C15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36" y="5702360"/>
              <a:ext cx="4604180" cy="1"/>
            </a:xfrm>
            <a:prstGeom prst="line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99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AB63-EADB-9140-B09F-FA601FC883F9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4CD29EF-DB47-EA42-91A7-D1EF66216AB0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70F0BBD-A463-0B4D-B22B-60CA4DAE8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8748140-68D6-BC49-AC5C-E0575F8E233D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8748140-68D6-BC49-AC5C-E0575F8E2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8BFB83E-422A-914A-8A7B-491AD01977F4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8BFB83E-422A-914A-8A7B-491AD01977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96C05B-F2E8-F54C-AFC6-7DBBB441F73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4DF393-BBB9-124C-B399-045E7AF87672}"/>
              </a:ext>
            </a:extLst>
          </p:cNvPr>
          <p:cNvGrpSpPr/>
          <p:nvPr/>
        </p:nvGrpSpPr>
        <p:grpSpPr>
          <a:xfrm>
            <a:off x="6667018" y="3987486"/>
            <a:ext cx="5339457" cy="2254289"/>
            <a:chOff x="1660989" y="5303493"/>
            <a:chExt cx="5339457" cy="22542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12CECB-E173-DC41-A43A-4B2A61F88A17}"/>
                </a:ext>
              </a:extLst>
            </p:cNvPr>
            <p:cNvGrpSpPr/>
            <p:nvPr/>
          </p:nvGrpSpPr>
          <p:grpSpPr>
            <a:xfrm>
              <a:off x="3043014" y="5303493"/>
              <a:ext cx="2585838" cy="1173654"/>
              <a:chOff x="6881750" y="5279484"/>
              <a:chExt cx="2585838" cy="117365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3531824-E7EE-D644-BE03-973A0FCC520F}"/>
                  </a:ext>
                </a:extLst>
              </p:cNvPr>
              <p:cNvGrpSpPr/>
              <p:nvPr/>
            </p:nvGrpSpPr>
            <p:grpSpPr>
              <a:xfrm>
                <a:off x="7174713" y="5443466"/>
                <a:ext cx="1997604" cy="791729"/>
                <a:chOff x="8019440" y="3154680"/>
                <a:chExt cx="1997604" cy="79172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C558915-59BB-D042-BC87-E111E0396CE6}"/>
                    </a:ext>
                  </a:extLst>
                </p:cNvPr>
                <p:cNvSpPr/>
                <p:nvPr/>
              </p:nvSpPr>
              <p:spPr>
                <a:xfrm>
                  <a:off x="8882882" y="3154680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7E79627-63CF-0A44-B0A3-38D81C7A0AAC}"/>
                    </a:ext>
                  </a:extLst>
                </p:cNvPr>
                <p:cNvSpPr/>
                <p:nvPr/>
              </p:nvSpPr>
              <p:spPr>
                <a:xfrm>
                  <a:off x="8019440" y="3541987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00E75AF-D641-AC43-9F3A-DCD12610816F}"/>
                    </a:ext>
                  </a:extLst>
                </p:cNvPr>
                <p:cNvSpPr/>
                <p:nvPr/>
              </p:nvSpPr>
              <p:spPr>
                <a:xfrm>
                  <a:off x="9744016" y="3672089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FAF7AB5A-7C65-3C4B-BA1F-D5CFE0F37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052" y="3405181"/>
                  <a:ext cx="456177" cy="2082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C0ADE16-DCFF-7042-9C9B-CA3C51C8E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05115" y="3382627"/>
                  <a:ext cx="487141" cy="2578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AF5C101-ED45-A345-A7B0-26F2C795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8053" y="3735491"/>
                  <a:ext cx="1211002" cy="7725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Frame 33">
                <a:extLst>
                  <a:ext uri="{FF2B5EF4-FFF2-40B4-BE49-F238E27FC236}">
                    <a16:creationId xmlns:a16="http://schemas.microsoft.com/office/drawing/2014/main" id="{FEADEB37-8C8B-0E4B-BEC4-7A40246F9CB5}"/>
                  </a:ext>
                </a:extLst>
              </p:cNvPr>
              <p:cNvSpPr/>
              <p:nvPr/>
            </p:nvSpPr>
            <p:spPr>
              <a:xfrm>
                <a:off x="6881750" y="5279484"/>
                <a:ext cx="2585838" cy="1173654"/>
              </a:xfrm>
              <a:prstGeom prst="frame">
                <a:avLst>
                  <a:gd name="adj1" fmla="val 277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44EDD9-2284-3649-B2E8-76DC74D4F765}"/>
                    </a:ext>
                  </a:extLst>
                </p:cNvPr>
                <p:cNvSpPr txBox="1"/>
                <p:nvPr/>
              </p:nvSpPr>
              <p:spPr>
                <a:xfrm>
                  <a:off x="1660989" y="6726785"/>
                  <a:ext cx="53394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Small distances in a </a:t>
                  </a:r>
                  <a:r>
                    <a:rPr lang="en-US" sz="2400" b="1" dirty="0"/>
                    <a:t>small</a:t>
                  </a:r>
                  <a:r>
                    <a:rPr lang="en-US" sz="2400" dirty="0"/>
                    <a:t> container, so lots of attractions,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44EDD9-2284-3649-B2E8-76DC74D4F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989" y="6726785"/>
                  <a:ext cx="5339457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900" t="-7576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8429F6-05C9-2F42-99E8-A632585D9562}"/>
              </a:ext>
            </a:extLst>
          </p:cNvPr>
          <p:cNvGrpSpPr/>
          <p:nvPr/>
        </p:nvGrpSpPr>
        <p:grpSpPr>
          <a:xfrm>
            <a:off x="490193" y="3610776"/>
            <a:ext cx="4836090" cy="2640470"/>
            <a:chOff x="6971100" y="763144"/>
            <a:chExt cx="4836090" cy="264047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E2918B1-BF40-E447-9A0D-E7646250E81A}"/>
                </a:ext>
              </a:extLst>
            </p:cNvPr>
            <p:cNvGrpSpPr/>
            <p:nvPr/>
          </p:nvGrpSpPr>
          <p:grpSpPr>
            <a:xfrm>
              <a:off x="6992731" y="763144"/>
              <a:ext cx="4103938" cy="1762794"/>
              <a:chOff x="6259481" y="2805305"/>
              <a:chExt cx="4103938" cy="1762794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3C7956-62C4-2949-BFD4-8F5A5ED33140}"/>
                  </a:ext>
                </a:extLst>
              </p:cNvPr>
              <p:cNvGrpSpPr/>
              <p:nvPr/>
            </p:nvGrpSpPr>
            <p:grpSpPr>
              <a:xfrm>
                <a:off x="6530182" y="3206300"/>
                <a:ext cx="3833237" cy="1197954"/>
                <a:chOff x="7478872" y="3206300"/>
                <a:chExt cx="3833237" cy="1197954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559389A-32A3-A349-A5B0-A9D0A0A46440}"/>
                    </a:ext>
                  </a:extLst>
                </p:cNvPr>
                <p:cNvGrpSpPr/>
                <p:nvPr/>
              </p:nvGrpSpPr>
              <p:grpSpPr>
                <a:xfrm>
                  <a:off x="7478872" y="3206300"/>
                  <a:ext cx="3486630" cy="986790"/>
                  <a:chOff x="7456170" y="3154680"/>
                  <a:chExt cx="3486630" cy="98679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3E97B575-FEA0-AF4D-8F3F-B3A2CAFCB094}"/>
                      </a:ext>
                    </a:extLst>
                  </p:cNvPr>
                  <p:cNvSpPr/>
                  <p:nvPr/>
                </p:nvSpPr>
                <p:spPr>
                  <a:xfrm>
                    <a:off x="8882882" y="315468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28D5686-D8B0-644B-B691-AFD509163A73}"/>
                      </a:ext>
                    </a:extLst>
                  </p:cNvPr>
                  <p:cNvSpPr/>
                  <p:nvPr/>
                </p:nvSpPr>
                <p:spPr>
                  <a:xfrm>
                    <a:off x="7456170" y="386715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9575F7C-11F2-8447-98E1-6BC88B8DE85B}"/>
                      </a:ext>
                    </a:extLst>
                  </p:cNvPr>
                  <p:cNvSpPr/>
                  <p:nvPr/>
                </p:nvSpPr>
                <p:spPr>
                  <a:xfrm>
                    <a:off x="10669772" y="384429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A38A1FF4-8489-2E46-BE17-D6E4BD5C2BB1}"/>
                      </a:ext>
                    </a:extLst>
                  </p:cNvPr>
                  <p:cNvGrpSpPr/>
                  <p:nvPr/>
                </p:nvGrpSpPr>
                <p:grpSpPr>
                  <a:xfrm>
                    <a:off x="7844725" y="3262660"/>
                    <a:ext cx="1577557" cy="631197"/>
                    <a:chOff x="7844725" y="3262660"/>
                    <a:chExt cx="1577557" cy="631197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4AAEC9A6-DBD1-AF44-A104-82B9A5328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6561" y="3262660"/>
                      <a:ext cx="13457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d</a:t>
                      </a:r>
                    </a:p>
                  </p:txBody>
                </p: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CBA5234E-59C1-C44A-A679-6F4B5A2F47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44725" y="3405181"/>
                      <a:ext cx="999504" cy="48867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507AB5DA-E70A-D44B-9A87-9FAF399B63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19413" y="3382625"/>
                    <a:ext cx="1151905" cy="461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0082424-50F7-EC45-AEF7-3A9A7AB91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98097" y="3994133"/>
                    <a:ext cx="2745612" cy="255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E3EAB5D-106A-9947-B64C-7FB1FB9F0CA2}"/>
                    </a:ext>
                  </a:extLst>
                </p:cNvPr>
                <p:cNvSpPr txBox="1"/>
                <p:nvPr/>
              </p:nvSpPr>
              <p:spPr>
                <a:xfrm>
                  <a:off x="9966388" y="3225755"/>
                  <a:ext cx="13457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82368F3-7006-BC4E-9C2E-E50C7C5DB8B4}"/>
                    </a:ext>
                  </a:extLst>
                </p:cNvPr>
                <p:cNvSpPr txBox="1"/>
                <p:nvPr/>
              </p:nvSpPr>
              <p:spPr>
                <a:xfrm>
                  <a:off x="8975821" y="3942589"/>
                  <a:ext cx="13457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</p:grpSp>
          <p:sp>
            <p:nvSpPr>
              <p:cNvPr id="47" name="Frame 46">
                <a:extLst>
                  <a:ext uri="{FF2B5EF4-FFF2-40B4-BE49-F238E27FC236}">
                    <a16:creationId xmlns:a16="http://schemas.microsoft.com/office/drawing/2014/main" id="{C43460F3-9EC2-1742-9FE9-B8048769FD03}"/>
                  </a:ext>
                </a:extLst>
              </p:cNvPr>
              <p:cNvSpPr/>
              <p:nvPr/>
            </p:nvSpPr>
            <p:spPr>
              <a:xfrm>
                <a:off x="6259481" y="2805305"/>
                <a:ext cx="4019769" cy="1762794"/>
              </a:xfrm>
              <a:prstGeom prst="frame">
                <a:avLst>
                  <a:gd name="adj1" fmla="val 277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E85D5-1C18-FA4F-AA8E-7040BDB2D511}"/>
                    </a:ext>
                  </a:extLst>
                </p:cNvPr>
                <p:cNvSpPr txBox="1"/>
                <p:nvPr/>
              </p:nvSpPr>
              <p:spPr>
                <a:xfrm>
                  <a:off x="6971100" y="2572617"/>
                  <a:ext cx="48360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Large distances in a </a:t>
                  </a:r>
                  <a:r>
                    <a:rPr lang="en-US" sz="2400" b="1" dirty="0"/>
                    <a:t>big</a:t>
                  </a:r>
                  <a:r>
                    <a:rPr lang="en-US" sz="2400" dirty="0"/>
                    <a:t> container,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a14:m>
                  <a:r>
                    <a:rPr lang="en-US" sz="2400" dirty="0"/>
                    <a:t>.  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E85D5-1C18-FA4F-AA8E-7040BDB2D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100" y="2572617"/>
                  <a:ext cx="483609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832" t="-5970"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028BCB-2DEF-A244-B8A9-01D38CA81012}"/>
              </a:ext>
            </a:extLst>
          </p:cNvPr>
          <p:cNvCxnSpPr>
            <a:cxnSpLocks/>
          </p:cNvCxnSpPr>
          <p:nvPr/>
        </p:nvCxnSpPr>
        <p:spPr>
          <a:xfrm flipV="1">
            <a:off x="2908238" y="2531173"/>
            <a:ext cx="1087889" cy="8379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447E71-1B3A-D54F-A25E-1F7B605F389B}"/>
              </a:ext>
            </a:extLst>
          </p:cNvPr>
          <p:cNvCxnSpPr>
            <a:cxnSpLocks/>
          </p:cNvCxnSpPr>
          <p:nvPr/>
        </p:nvCxnSpPr>
        <p:spPr>
          <a:xfrm flipH="1" flipV="1">
            <a:off x="5915546" y="2916820"/>
            <a:ext cx="1790416" cy="11750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C6B55-1BA2-2848-B4CF-722335D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3" y="1346683"/>
            <a:ext cx="10011699" cy="3177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C710D-50C9-244A-B44B-CCA177FCD4C0}"/>
              </a:ext>
            </a:extLst>
          </p:cNvPr>
          <p:cNvSpPr txBox="1"/>
          <p:nvPr/>
        </p:nvSpPr>
        <p:spPr>
          <a:xfrm>
            <a:off x="133148" y="92044"/>
            <a:ext cx="1139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take-homes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337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75734B-C749-3E42-AC3A-06F36BA9ADB0}"/>
              </a:ext>
            </a:extLst>
          </p:cNvPr>
          <p:cNvGrpSpPr/>
          <p:nvPr/>
        </p:nvGrpSpPr>
        <p:grpSpPr>
          <a:xfrm>
            <a:off x="95673" y="1571955"/>
            <a:ext cx="6002866" cy="3890359"/>
            <a:chOff x="-2134142" y="998836"/>
            <a:chExt cx="6002866" cy="38903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53DB08-A2DE-2A40-ABA3-390C47A2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134142" y="998836"/>
              <a:ext cx="6002866" cy="38903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05787-72AA-1643-BB41-AE905D935106}"/>
                    </a:ext>
                  </a:extLst>
                </p:cNvPr>
                <p:cNvSpPr/>
                <p:nvPr/>
              </p:nvSpPr>
              <p:spPr>
                <a:xfrm rot="1294246">
                  <a:off x="1307986" y="1475807"/>
                  <a:ext cx="17393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05787-72AA-1643-BB41-AE905D935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94246">
                  <a:off x="1307986" y="1475807"/>
                  <a:ext cx="173938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1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340C92-0754-B042-B5C4-E8CCE124E9AD}"/>
                    </a:ext>
                  </a:extLst>
                </p:cNvPr>
                <p:cNvSpPr/>
                <p:nvPr/>
              </p:nvSpPr>
              <p:spPr>
                <a:xfrm rot="18794388">
                  <a:off x="1307939" y="2975342"/>
                  <a:ext cx="173948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340C92-0754-B042-B5C4-E8CCE124E9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94388">
                  <a:off x="1307939" y="2975342"/>
                  <a:ext cx="17394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30C0-2D00-B14B-8E80-F614FFE959D8}"/>
              </a:ext>
            </a:extLst>
          </p:cNvPr>
          <p:cNvGrpSpPr/>
          <p:nvPr/>
        </p:nvGrpSpPr>
        <p:grpSpPr>
          <a:xfrm>
            <a:off x="5657016" y="326254"/>
            <a:ext cx="5758104" cy="3102746"/>
            <a:chOff x="5809576" y="3517135"/>
            <a:chExt cx="5758104" cy="3102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4575C4-BCD5-6C4E-9550-A7F8158B9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0130" y="3517135"/>
              <a:ext cx="4527550" cy="31027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11CED6-EA93-F740-B282-05F91F96D29C}"/>
                    </a:ext>
                  </a:extLst>
                </p:cNvPr>
                <p:cNvSpPr/>
                <p:nvPr/>
              </p:nvSpPr>
              <p:spPr>
                <a:xfrm>
                  <a:off x="5809576" y="4098575"/>
                  <a:ext cx="136659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11CED6-EA93-F740-B282-05F91F96D2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576" y="4098575"/>
                  <a:ext cx="1366593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7E6143-C8AE-244C-8860-EFC0FFFF7DBD}"/>
              </a:ext>
            </a:extLst>
          </p:cNvPr>
          <p:cNvGrpSpPr/>
          <p:nvPr/>
        </p:nvGrpSpPr>
        <p:grpSpPr>
          <a:xfrm>
            <a:off x="5910563" y="3798566"/>
            <a:ext cx="5322312" cy="2837245"/>
            <a:chOff x="6079209" y="398337"/>
            <a:chExt cx="5322312" cy="28372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FFDFCA-5748-8D4E-8308-F6CACAEB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38461" y="398337"/>
              <a:ext cx="4163060" cy="28372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DEA13F-D334-454B-AF6D-993D16969E08}"/>
                    </a:ext>
                  </a:extLst>
                </p:cNvPr>
                <p:cNvSpPr/>
                <p:nvPr/>
              </p:nvSpPr>
              <p:spPr>
                <a:xfrm>
                  <a:off x="6079209" y="2101733"/>
                  <a:ext cx="13472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DEA13F-D334-454B-AF6D-993D16969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209" y="2101733"/>
                  <a:ext cx="1347228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935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F7368EC5-700C-8443-9E4F-B4EE6D930651}"/>
              </a:ext>
            </a:extLst>
          </p:cNvPr>
          <p:cNvSpPr/>
          <p:nvPr/>
        </p:nvSpPr>
        <p:spPr>
          <a:xfrm>
            <a:off x="3513845" y="1166763"/>
            <a:ext cx="5909555" cy="1147149"/>
          </a:xfrm>
          <a:prstGeom prst="arc">
            <a:avLst>
              <a:gd name="adj1" fmla="val 10854329"/>
              <a:gd name="adj2" fmla="val 12745336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8C5A16B-EF6A-8A4D-BA28-3A9568CD2E66}"/>
              </a:ext>
            </a:extLst>
          </p:cNvPr>
          <p:cNvSpPr/>
          <p:nvPr/>
        </p:nvSpPr>
        <p:spPr>
          <a:xfrm flipV="1">
            <a:off x="3817127" y="4379093"/>
            <a:ext cx="5980137" cy="1367880"/>
          </a:xfrm>
          <a:prstGeom prst="arc">
            <a:avLst>
              <a:gd name="adj1" fmla="val 10854329"/>
              <a:gd name="adj2" fmla="val 13065518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7B91B0-FF68-3B45-9D83-C253D68715FA}"/>
                  </a:ext>
                </a:extLst>
              </p:cNvPr>
              <p:cNvSpPr/>
              <p:nvPr/>
            </p:nvSpPr>
            <p:spPr>
              <a:xfrm>
                <a:off x="1534306" y="1430299"/>
                <a:ext cx="1233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7B91B0-FF68-3B45-9D83-C253D6871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06" y="1430299"/>
                <a:ext cx="1233094" cy="461665"/>
              </a:xfrm>
              <a:prstGeom prst="rect">
                <a:avLst/>
              </a:prstGeom>
              <a:blipFill>
                <a:blip r:embed="rId9"/>
                <a:stretch>
                  <a:fillRect r="-102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A4040F3-E14E-8A4D-8DE1-6883DEAF7A91}"/>
              </a:ext>
            </a:extLst>
          </p:cNvPr>
          <p:cNvSpPr txBox="1"/>
          <p:nvPr/>
        </p:nvSpPr>
        <p:spPr>
          <a:xfrm>
            <a:off x="0" y="12700"/>
            <a:ext cx="581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Differential calculus gets us this direction</a:t>
            </a:r>
          </a:p>
        </p:txBody>
      </p:sp>
    </p:spTree>
    <p:extLst>
      <p:ext uri="{BB962C8B-B14F-4D97-AF65-F5344CB8AC3E}">
        <p14:creationId xmlns:p14="http://schemas.microsoft.com/office/powerpoint/2010/main" val="124341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to use numerical or analytical methods of differential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/>
              <p:nvPr/>
            </p:nvSpPr>
            <p:spPr>
              <a:xfrm>
                <a:off x="652025" y="931671"/>
                <a:ext cx="10887949" cy="484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have a </a:t>
                </a:r>
                <a:r>
                  <a:rPr lang="en-US" sz="2400" b="1" dirty="0"/>
                  <a:t>discrete representation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you can take a </a:t>
                </a:r>
                <a:r>
                  <a:rPr lang="en-US" sz="2400" b="1" dirty="0"/>
                  <a:t>numerical </a:t>
                </a:r>
                <a:r>
                  <a:rPr lang="en-US" sz="2400" dirty="0"/>
                  <a:t>derivative in Python (using </a:t>
                </a:r>
                <a:r>
                  <a:rPr lang="en-US" sz="2400" dirty="0" err="1"/>
                  <a:t>dF_dx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dF_dy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If you have an </a:t>
                </a:r>
                <a:r>
                  <a:rPr lang="en-US" sz="2400" b="1" dirty="0"/>
                  <a:t>analytical representation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like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</a:rPr>
                            <m:t>vib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</a:rPr>
                            <m:t>intermol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)]×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then you can use calculus.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Either way,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derivative with respect to the temperature if you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derivative with respect to the volume if you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5" y="931671"/>
                <a:ext cx="10887949" cy="4846455"/>
              </a:xfrm>
              <a:prstGeom prst="rect">
                <a:avLst/>
              </a:prstGeom>
              <a:blipFill>
                <a:blip r:embed="rId2"/>
                <a:stretch>
                  <a:fillRect l="-932" t="-783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91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Problems to do on the board (submitting as CGI </a:t>
            </a:r>
            <a:r>
              <a:rPr lang="en-US" sz="2400" b="1" dirty="0" err="1"/>
              <a:t>AnalyticalU</a:t>
            </a:r>
            <a:r>
              <a:rPr lang="en-US" sz="2400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/>
              <p:nvPr/>
            </p:nvSpPr>
            <p:spPr>
              <a:xfrm>
                <a:off x="127375" y="580495"/>
                <a:ext cx="11957050" cy="5612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𝑹𝑻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m:rPr>
                                <m:lit/>
                                <m:nor/>
                              </m:rPr>
                              <a:rPr lang="en-US" sz="2200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rot</m:t>
                            </m:r>
                          </m:sub>
                        </m:sSub>
                        <m:d>
                          <m:d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m:rPr>
                                <m:lit/>
                                <m:nor/>
                              </m:rPr>
                              <a:rPr lang="en-US" sz="2200" b="1">
                                <a:solidFill>
                                  <a:srgbClr val="7030A0"/>
                                </a:solidFill>
                              </a:rPr>
                              <m:t>vib</m:t>
                            </m:r>
                          </m:sub>
                        </m:sSub>
                        <m:d>
                          <m:d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m:rPr>
                                <m:lit/>
                                <m:nor/>
                              </m:rPr>
                              <a:rPr lang="en-US" sz="2200" b="1">
                                <a:solidFill>
                                  <a:srgbClr val="7030A0"/>
                                </a:solidFill>
                              </a:rPr>
                              <m:t>intermol</m:t>
                            </m:r>
                          </m:sub>
                        </m:sSub>
                        <m:d>
                          <m:d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/>
              </a:p>
              <a:p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b="1" dirty="0"/>
                  <a:t>(g)</a:t>
                </a:r>
                <a:r>
                  <a:rPr lang="en-US" sz="2200" dirty="0"/>
                  <a:t>, classical limit, w/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/>
                          <m:t>intermol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200" dirty="0"/>
                  <a:t> (i.e., vdw), unless otherwise noted.</a:t>
                </a:r>
                <a:endParaRPr lang="en-US" sz="2200" i="1" dirty="0"/>
              </a:p>
              <a:p>
                <a:endParaRPr lang="en-US" sz="22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</a:rPr>
                  <a:t>Use your calculus skills in combination with this equation to find algebraic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200" dirty="0">
                    <a:solidFill>
                      <a:srgbClr val="7030A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.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200" dirty="0">
                    <a:solidFill>
                      <a:srgbClr val="7030A0"/>
                    </a:solidFill>
                  </a:rPr>
                  <a:t>To do this, you’ll need to decide on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>
                            <a:solidFill>
                              <a:srgbClr val="7030A0"/>
                            </a:solidFill>
                          </a:rPr>
                          <m:t>vib</m:t>
                        </m:r>
                      </m:sub>
                    </m:sSub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 look like in the classical limit.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</a:rPr>
                  <a:t>Use these expressions to calculate numerical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, in bar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) and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J/mol-K</a:t>
                </a:r>
                <a:r>
                  <a:rPr lang="en-US" sz="2200" dirty="0">
                    <a:solidFill>
                      <a:srgbClr val="7030A0"/>
                    </a:solidFill>
                  </a:rPr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), 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, when the gas is confined to a volume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𝐿𝑖𝑡𝑒𝑟𝑠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. See </a:t>
                </a:r>
                <a:r>
                  <a:rPr lang="en-US" sz="2200" dirty="0">
                    <a:solidFill>
                      <a:srgbClr val="7030A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https://en.wikipedia.org/wiki/Van_der_Waals_constants_(data_page)</a:t>
                </a:r>
                <a:r>
                  <a:rPr lang="en-US" sz="220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rgbClr val="7030A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200" dirty="0">
                    <a:solidFill>
                      <a:srgbClr val="7030A0"/>
                    </a:solidFill>
                  </a:rPr>
                  <a:t>(in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𝑘𝐽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) when one mole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(g) is heated from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, at a fixed volume of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𝐿𝑖𝑡𝑒𝑟𝑠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. To do this, you can take the difference in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 evaluated at these two temperatures.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rgbClr val="7030A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</a:rPr>
                  <a:t>Repeat #1, but instead of a vdw gas, assume a Berthelot gas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>
                            <a:solidFill>
                              <a:srgbClr val="7030A0"/>
                            </a:solidFill>
                          </a:rPr>
                          <m:t>intermol</m:t>
                        </m:r>
                      </m:sub>
                    </m:sSub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𝑉𝑇</m:t>
                        </m:r>
                      </m:den>
                    </m:f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5" y="580495"/>
                <a:ext cx="11957050" cy="5612370"/>
              </a:xfrm>
              <a:prstGeom prst="rect">
                <a:avLst/>
              </a:prstGeom>
              <a:blipFill>
                <a:blip r:embed="rId3"/>
                <a:stretch>
                  <a:fillRect l="-743" r="-849" b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1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81024" y="22595"/>
                <a:ext cx="114473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Take-homes from today …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When to use numerical and analytical methods of differential calculus.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to use differential calculus to derive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from algebraic expressions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" y="22595"/>
                <a:ext cx="11447362" cy="2308324"/>
              </a:xfrm>
              <a:prstGeom prst="rect">
                <a:avLst/>
              </a:prstGeom>
              <a:blipFill>
                <a:blip r:embed="rId2"/>
                <a:stretch>
                  <a:fillRect l="-776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5580A-5F05-1543-9B99-E227D98FB026}"/>
              </a:ext>
            </a:extLst>
          </p:cNvPr>
          <p:cNvSpPr txBox="1"/>
          <p:nvPr/>
        </p:nvSpPr>
        <p:spPr>
          <a:xfrm>
            <a:off x="7037614" y="854529"/>
            <a:ext cx="4033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three gases could be ideal?</a:t>
            </a:r>
          </a:p>
          <a:p>
            <a:endParaRPr lang="en-US" sz="2400" dirty="0"/>
          </a:p>
          <a:p>
            <a:r>
              <a:rPr lang="en-US" sz="2400" dirty="0"/>
              <a:t>Which could be a monatomic gas?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5173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353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 green could be a real gas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-122737" y="195435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temperature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/>
              <p:nvPr/>
            </p:nvSpPr>
            <p:spPr>
              <a:xfrm>
                <a:off x="6663156" y="2112401"/>
                <a:ext cx="53726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 seems to </a:t>
                </a:r>
                <a:r>
                  <a:rPr lang="en-US" sz="2400" i="1" dirty="0"/>
                  <a:t>curve up </a:t>
                </a:r>
                <a:r>
                  <a:rPr lang="en-US" sz="2400" dirty="0"/>
                  <a:t>with increasing temperature. That means its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is increasing with increasing temperature.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56" y="2112401"/>
                <a:ext cx="5372633" cy="2308324"/>
              </a:xfrm>
              <a:prstGeom prst="rect">
                <a:avLst/>
              </a:prstGeom>
              <a:blipFill>
                <a:blip r:embed="rId5"/>
                <a:stretch>
                  <a:fillRect l="-1887" t="-2198" r="-708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F66FD0-DCB0-604A-8115-DBBC4368EF8F}"/>
              </a:ext>
            </a:extLst>
          </p:cNvPr>
          <p:cNvCxnSpPr/>
          <p:nvPr/>
        </p:nvCxnSpPr>
        <p:spPr>
          <a:xfrm flipH="1">
            <a:off x="5066019" y="2527900"/>
            <a:ext cx="11884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-122737" y="195435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temperature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/>
              <p:nvPr/>
            </p:nvSpPr>
            <p:spPr>
              <a:xfrm>
                <a:off x="6663156" y="2112401"/>
                <a:ext cx="50444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 seems to </a:t>
                </a:r>
                <a:r>
                  <a:rPr lang="en-US" sz="2400" i="1" dirty="0"/>
                  <a:t>curve up </a:t>
                </a:r>
                <a:r>
                  <a:rPr lang="en-US" sz="2400" dirty="0"/>
                  <a:t>with increasing temperature. That means its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is increasing with increasing temperature.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… This must be a gas capable of vibrating (diatomic, polyatomic).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56" y="2112401"/>
                <a:ext cx="5044429" cy="2677656"/>
              </a:xfrm>
              <a:prstGeom prst="rect">
                <a:avLst/>
              </a:prstGeom>
              <a:blipFill>
                <a:blip r:embed="rId5"/>
                <a:stretch>
                  <a:fillRect l="-2005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F66FD0-DCB0-604A-8115-DBBC4368EF8F}"/>
              </a:ext>
            </a:extLst>
          </p:cNvPr>
          <p:cNvCxnSpPr/>
          <p:nvPr/>
        </p:nvCxnSpPr>
        <p:spPr>
          <a:xfrm flipH="1">
            <a:off x="5066019" y="2527900"/>
            <a:ext cx="11884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9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D44DBACD-276C-4044-82F8-EBCD51EDBFE2}"/>
              </a:ext>
            </a:extLst>
          </p:cNvPr>
          <p:cNvSpPr txBox="1"/>
          <p:nvPr/>
        </p:nvSpPr>
        <p:spPr>
          <a:xfrm>
            <a:off x="1569630" y="5448481"/>
            <a:ext cx="97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 gas (real/ideal, monatomic or polyatomic) could this one be?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92F172-EE5F-5042-8EA7-89B546945AA2}"/>
              </a:ext>
            </a:extLst>
          </p:cNvPr>
          <p:cNvCxnSpPr>
            <a:cxnSpLocks/>
          </p:cNvCxnSpPr>
          <p:nvPr/>
        </p:nvCxnSpPr>
        <p:spPr>
          <a:xfrm flipH="1" flipV="1">
            <a:off x="3581977" y="3814476"/>
            <a:ext cx="1" cy="149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50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92F172-EE5F-5042-8EA7-89B546945AA2}"/>
              </a:ext>
            </a:extLst>
          </p:cNvPr>
          <p:cNvCxnSpPr>
            <a:cxnSpLocks/>
          </p:cNvCxnSpPr>
          <p:nvPr/>
        </p:nvCxnSpPr>
        <p:spPr>
          <a:xfrm flipH="1" flipV="1">
            <a:off x="3581977" y="3814476"/>
            <a:ext cx="1" cy="149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F6C7B-E060-0A40-A9C7-0B683F54A85A}"/>
                  </a:ext>
                </a:extLst>
              </p:cNvPr>
              <p:cNvSpPr txBox="1"/>
              <p:nvPr/>
            </p:nvSpPr>
            <p:spPr>
              <a:xfrm>
                <a:off x="6751745" y="1399111"/>
                <a:ext cx="50444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so this is an ideal gas.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looks constant, so this is probably a </a:t>
                </a:r>
              </a:p>
              <a:p>
                <a:r>
                  <a:rPr lang="en-US" sz="2400" i="1" dirty="0"/>
                  <a:t>monatomic</a:t>
                </a:r>
                <a:r>
                  <a:rPr lang="en-US" sz="2400" dirty="0"/>
                  <a:t> ideal gas.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F6C7B-E060-0A40-A9C7-0B683F54A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45" y="1399111"/>
                <a:ext cx="5044429" cy="1938992"/>
              </a:xfrm>
              <a:prstGeom prst="rect">
                <a:avLst/>
              </a:prstGeom>
              <a:blipFill>
                <a:blip r:embed="rId3"/>
                <a:stretch>
                  <a:fillRect l="-1759" t="-1948" r="-1256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F985868-947B-C249-B794-0020C0541ED5}"/>
              </a:ext>
            </a:extLst>
          </p:cNvPr>
          <p:cNvSpPr txBox="1"/>
          <p:nvPr/>
        </p:nvSpPr>
        <p:spPr>
          <a:xfrm>
            <a:off x="1569630" y="5448481"/>
            <a:ext cx="97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 gas (real/ideal, monatomic or polyatomic) could this one be?</a:t>
            </a:r>
          </a:p>
        </p:txBody>
      </p:sp>
    </p:spTree>
    <p:extLst>
      <p:ext uri="{BB962C8B-B14F-4D97-AF65-F5344CB8AC3E}">
        <p14:creationId xmlns:p14="http://schemas.microsoft.com/office/powerpoint/2010/main" val="35160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00C8C1-FEAF-6D45-8CA6-395E083A4AD7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C12CFC-173E-0F4C-862C-24F1B27FA432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B6FF3F-9ED0-F443-BE39-743498D6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DD970CD-D849-2743-989C-D29921946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7922E-8165-A84A-8799-BEBEC99C5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87E2C-A0EB-5F4B-BDFA-FD79559F1CD2}"/>
              </a:ext>
            </a:extLst>
          </p:cNvPr>
          <p:cNvGrpSpPr/>
          <p:nvPr/>
        </p:nvGrpSpPr>
        <p:grpSpPr>
          <a:xfrm>
            <a:off x="6509396" y="3985389"/>
            <a:ext cx="5676132" cy="1570723"/>
            <a:chOff x="6509396" y="3985389"/>
            <a:chExt cx="5676132" cy="157072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61F45-864C-4347-A423-7A43697DC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019" y="3985389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7D26E-3D9C-D54B-BF9B-D0144A2C3371}"/>
                </a:ext>
              </a:extLst>
            </p:cNvPr>
            <p:cNvSpPr txBox="1"/>
            <p:nvPr/>
          </p:nvSpPr>
          <p:spPr>
            <a:xfrm>
              <a:off x="6509396" y="4725115"/>
              <a:ext cx="5676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Yellow arrow corresponds to </a:t>
              </a:r>
              <a:r>
                <a:rPr lang="en-US" sz="2400" b="1" dirty="0"/>
                <a:t>confining</a:t>
              </a:r>
              <a:r>
                <a:rPr lang="en-US" sz="2400" dirty="0"/>
                <a:t> gas </a:t>
              </a:r>
              <a:r>
                <a:rPr lang="en-US" sz="2400" b="1" dirty="0"/>
                <a:t>to smaller volumes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91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975</Words>
  <Application>Microsoft Macintosh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48</cp:revision>
  <dcterms:created xsi:type="dcterms:W3CDTF">2021-09-20T01:57:56Z</dcterms:created>
  <dcterms:modified xsi:type="dcterms:W3CDTF">2022-09-18T22:03:25Z</dcterms:modified>
</cp:coreProperties>
</file>