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8" r:id="rId4"/>
    <p:sldId id="269" r:id="rId5"/>
    <p:sldId id="270" r:id="rId6"/>
    <p:sldId id="285" r:id="rId7"/>
    <p:sldId id="284" r:id="rId8"/>
    <p:sldId id="283" r:id="rId9"/>
    <p:sldId id="271" r:id="rId10"/>
    <p:sldId id="274" r:id="rId11"/>
    <p:sldId id="264" r:id="rId12"/>
    <p:sldId id="28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5"/>
    <p:restoredTop sz="94745"/>
  </p:normalViewPr>
  <p:slideViewPr>
    <p:cSldViewPr snapToGrid="0" snapToObjects="1">
      <p:cViewPr varScale="1">
        <p:scale>
          <a:sx n="82" d="100"/>
          <a:sy n="82" d="100"/>
        </p:scale>
        <p:origin x="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C085-B26D-434B-B282-E246A2187607}"/>
              </a:ext>
            </a:extLst>
          </p:cNvPr>
          <p:cNvSpPr txBox="1"/>
          <p:nvPr/>
        </p:nvSpPr>
        <p:spPr>
          <a:xfrm>
            <a:off x="424921" y="428178"/>
            <a:ext cx="11122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Welcome to Thermo!</a:t>
            </a:r>
          </a:p>
          <a:p>
            <a:endParaRPr lang="en-US" sz="2400" b="1" dirty="0"/>
          </a:p>
          <a:p>
            <a:r>
              <a:rPr lang="en-US" sz="2400" dirty="0"/>
              <a:t>Let’s check out the syllabus on Canvas, especially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Resources you’ll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Rhythm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CGIs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Contingencies for missing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Topic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9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864608" y="2098806"/>
            <a:ext cx="5547560" cy="4458691"/>
            <a:chOff x="5556904" y="1334126"/>
            <a:chExt cx="6135424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556904" y="1334126"/>
              <a:ext cx="6135424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451C6-03F1-BA45-913C-67078C026BA8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557114" cy="18708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Arrow 3">
            <a:extLst>
              <a:ext uri="{FF2B5EF4-FFF2-40B4-BE49-F238E27FC236}">
                <a16:creationId xmlns:a16="http://schemas.microsoft.com/office/drawing/2014/main" id="{6219A385-E132-1D4A-B625-FC7900D5F63C}"/>
              </a:ext>
            </a:extLst>
          </p:cNvPr>
          <p:cNvSpPr/>
          <p:nvPr/>
        </p:nvSpPr>
        <p:spPr>
          <a:xfrm>
            <a:off x="4340386" y="4183438"/>
            <a:ext cx="609566" cy="483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83971" y="1208834"/>
            <a:ext cx="425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</a:t>
            </a:r>
            <a:r>
              <a:rPr lang="en-US" sz="2400"/>
              <a:t>a molecule </a:t>
            </a:r>
            <a:r>
              <a:rPr lang="en-US" sz="2400" dirty="0"/>
              <a:t>hits a wall, it bounces back with the same speed.</a:t>
            </a:r>
          </a:p>
          <a:p>
            <a:endParaRPr lang="en-US" sz="2400" dirty="0"/>
          </a:p>
          <a:p>
            <a:r>
              <a:rPr lang="en-US" sz="2400" dirty="0"/>
              <a:t>But when it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3924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59745" y="1385874"/>
            <a:ext cx="6057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we’re showing here is a </a:t>
            </a:r>
            <a:r>
              <a:rPr lang="en-US" sz="2400" b="1" dirty="0"/>
              <a:t>thermodynamic surface</a:t>
            </a:r>
            <a:r>
              <a:rPr lang="en-US" sz="2400" dirty="0"/>
              <a:t>, also known as a </a:t>
            </a:r>
            <a:r>
              <a:rPr lang="en-US" sz="2400" b="1" dirty="0"/>
              <a:t>state function</a:t>
            </a:r>
            <a:r>
              <a:rPr lang="en-US" sz="2400" dirty="0"/>
              <a:t>. Its name here is </a:t>
            </a:r>
            <a:r>
              <a:rPr lang="en-US" sz="2400" b="1" dirty="0"/>
              <a:t>F</a:t>
            </a:r>
            <a:r>
              <a:rPr lang="en-US" sz="2400" dirty="0"/>
              <a:t>, but it could be P, U, H, S, or G.</a:t>
            </a:r>
          </a:p>
          <a:p>
            <a:endParaRPr lang="en-US" sz="2400" b="1" dirty="0"/>
          </a:p>
          <a:p>
            <a:r>
              <a:rPr lang="en-US" sz="2400" dirty="0"/>
              <a:t>The (</a:t>
            </a:r>
            <a:r>
              <a:rPr lang="en-US" sz="2400" dirty="0" err="1"/>
              <a:t>x,y</a:t>
            </a:r>
            <a:r>
              <a:rPr lang="en-US" sz="2400" dirty="0"/>
              <a:t>) space below is called the </a:t>
            </a:r>
            <a:r>
              <a:rPr lang="en-US" sz="2400" b="1" dirty="0"/>
              <a:t>state space</a:t>
            </a:r>
            <a:r>
              <a:rPr lang="en-US" sz="2400" dirty="0"/>
              <a:t>. Could be lots of different combinations, but typically it’ll be (T,V) or (T,P).</a:t>
            </a:r>
          </a:p>
          <a:p>
            <a:endParaRPr lang="en-US" sz="2400" dirty="0"/>
          </a:p>
          <a:p>
            <a:r>
              <a:rPr lang="en-US" sz="2400" dirty="0"/>
              <a:t>Obviously, there’s a particular value of F for each combination of x &amp; y, so we say </a:t>
            </a:r>
            <a:r>
              <a:rPr lang="en-US" sz="2400" i="1" dirty="0"/>
              <a:t>F = F(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BC6D9B-1854-5F41-BAB4-5F94E97BBB0C}"/>
              </a:ext>
            </a:extLst>
          </p:cNvPr>
          <p:cNvGrpSpPr/>
          <p:nvPr/>
        </p:nvGrpSpPr>
        <p:grpSpPr>
          <a:xfrm>
            <a:off x="-4990720" y="294726"/>
            <a:ext cx="10744199" cy="5605205"/>
            <a:chOff x="-4283584" y="354460"/>
            <a:chExt cx="10744199" cy="560520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D5FDEB-97C9-5045-B3B3-FD3DF7D61E9C}"/>
                </a:ext>
              </a:extLst>
            </p:cNvPr>
            <p:cNvCxnSpPr/>
            <p:nvPr/>
          </p:nvCxnSpPr>
          <p:spPr>
            <a:xfrm flipV="1">
              <a:off x="2481424" y="4112102"/>
              <a:ext cx="0" cy="10219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0CDAF-497D-104E-AE7F-5D93004B078F}"/>
                </a:ext>
              </a:extLst>
            </p:cNvPr>
            <p:cNvGrpSpPr/>
            <p:nvPr/>
          </p:nvGrpSpPr>
          <p:grpSpPr>
            <a:xfrm>
              <a:off x="-4283584" y="354460"/>
              <a:ext cx="10744199" cy="5605205"/>
              <a:chOff x="-3893692" y="-104932"/>
              <a:chExt cx="10744199" cy="560520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9010C6-BDC4-9D46-AEF5-C07C63B17A78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49CF0BD-1D34-6F42-AE2D-BD3456E6D0CA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5CA7C085-B26D-434B-B282-E246A2187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190438" y="801944"/>
                    <a:ext cx="47001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Thermodynamic surfaces</a:t>
                    </a:r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82F871E3-8460-0745-964D-8DD1B2750A73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91EED6B7-EC33-8345-9D9F-C1D99AF64778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BC68D33-2D4C-1943-BBC7-04C223FC82A1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3" name="Frame 2">
                    <a:extLst>
                      <a:ext uri="{FF2B5EF4-FFF2-40B4-BE49-F238E27FC236}">
                        <a16:creationId xmlns:a16="http://schemas.microsoft.com/office/drawing/2014/main" id="{A83DD7C6-13B2-2A4B-8D26-06708273693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Frame 3">
                    <a:extLst>
                      <a:ext uri="{FF2B5EF4-FFF2-40B4-BE49-F238E27FC236}">
                        <a16:creationId xmlns:a16="http://schemas.microsoft.com/office/drawing/2014/main" id="{DE69E39B-279D-0F47-96CC-6F4F57172955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BF65F2-EA98-7A45-906C-AE2FD1070C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9ADDF50-B751-574B-8315-06488A9305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D9917AE1-4A80-CE4E-B4E0-0D037174C7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610578FD-C73F-4B41-A138-879B5CAF37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83D28310-1B3E-B146-8947-D8BDA0CDC798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773F32D0-D10E-E74C-A5E1-304A7DB99903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13299147-B789-3F4F-9695-109313AEEB4E}"/>
                      </a:ext>
                    </a:extLst>
                  </p:cNvPr>
                  <p:cNvSpPr/>
                  <p:nvPr/>
                </p:nvSpPr>
                <p:spPr>
                  <a:xfrm>
                    <a:off x="3335263" y="3144586"/>
                    <a:ext cx="21463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State function </a:t>
                    </a:r>
                    <a:r>
                      <a:rPr lang="en-US" sz="2400" b="1" dirty="0"/>
                      <a:t>F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7AC2C2D-76AA-514C-8F3B-4700DD3D7BF0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1771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x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32C6849-A081-1043-9F16-5C88034CC726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2412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y</a:t>
                    </a: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2EB267E-99DA-CD4F-980F-C9860B67D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4258"/>
                    <a:ext cx="4314668" cy="0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79AF1D-81C1-3B46-88B4-8809F9E384CF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87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</a:t>
            </a:r>
            <a:r>
              <a:rPr lang="en-US" sz="2400" b="1" dirty="0"/>
              <a:t>state function </a:t>
            </a:r>
            <a:r>
              <a:rPr lang="en-US" sz="2400" dirty="0"/>
              <a:t>is the </a:t>
            </a:r>
            <a:r>
              <a:rPr lang="en-US" sz="2400" b="1" dirty="0"/>
              <a:t>pressure</a:t>
            </a:r>
            <a:r>
              <a:rPr lang="en-US" sz="2400" dirty="0"/>
              <a:t> of a gas.</a:t>
            </a:r>
          </a:p>
          <a:p>
            <a:endParaRPr lang="en-US" sz="2400" b="1" dirty="0"/>
          </a:p>
          <a:p>
            <a:r>
              <a:rPr lang="en-US" sz="2400" dirty="0"/>
              <a:t>The</a:t>
            </a:r>
            <a:r>
              <a:rPr lang="en-US" sz="2400" b="1" dirty="0"/>
              <a:t> state space</a:t>
            </a:r>
            <a:r>
              <a:rPr lang="en-US" sz="2400" dirty="0"/>
              <a:t> consists of the gas’s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volume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combination of temperature and pressure implies a particular value of the pressure:</a:t>
            </a:r>
          </a:p>
          <a:p>
            <a:endParaRPr lang="en-US" sz="2400" i="1" dirty="0"/>
          </a:p>
          <a:p>
            <a:pPr algn="ctr"/>
            <a:r>
              <a:rPr lang="en-US" sz="2400" i="1" dirty="0"/>
              <a:t>P(T,V)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one is an ideal gas, actually. So we can say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P(T,V)=</a:t>
            </a:r>
            <a:r>
              <a:rPr lang="en-US" sz="2400" i="1" dirty="0" err="1"/>
              <a:t>nRT</a:t>
            </a:r>
            <a:r>
              <a:rPr lang="en-US" sz="2400" i="1" dirty="0"/>
              <a:t>/V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557362" y="1249343"/>
            <a:ext cx="11122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did today …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Course mechanics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the kinetic-molecular picture of gases helps us understand why gases cool on expansion and heat up on compression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Got an introduction to some key thermodynamic concepts: </a:t>
            </a:r>
            <a:r>
              <a:rPr lang="en-US" sz="2400" i="1" dirty="0"/>
              <a:t>thermodynamic surfaces</a:t>
            </a:r>
            <a:r>
              <a:rPr lang="en-US" sz="2400" dirty="0"/>
              <a:t>, </a:t>
            </a:r>
            <a:r>
              <a:rPr lang="en-US" sz="2400" i="1" dirty="0"/>
              <a:t>state functions, state spaces, </a:t>
            </a:r>
            <a:r>
              <a:rPr lang="en-US" sz="2400" dirty="0"/>
              <a:t>and the meaning of notations like </a:t>
            </a:r>
            <a:r>
              <a:rPr lang="en-US" sz="2400" i="1" dirty="0"/>
              <a:t>P(T,V)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82765-B54A-6E47-A680-7F84B3BB57E6}"/>
              </a:ext>
            </a:extLst>
          </p:cNvPr>
          <p:cNvGrpSpPr/>
          <p:nvPr/>
        </p:nvGrpSpPr>
        <p:grpSpPr>
          <a:xfrm>
            <a:off x="1678898" y="1558628"/>
            <a:ext cx="7272727" cy="845986"/>
            <a:chOff x="1723869" y="1777849"/>
            <a:chExt cx="7272727" cy="84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5E4AA8-69C6-0040-A60B-B03FCF293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1" y="2193348"/>
              <a:ext cx="18587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ABD80-4098-D74F-B132-950294B8C930}"/>
                </a:ext>
              </a:extLst>
            </p:cNvPr>
            <p:cNvSpPr txBox="1"/>
            <p:nvPr/>
          </p:nvSpPr>
          <p:spPr>
            <a:xfrm>
              <a:off x="1723869" y="1792838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Macroscopic experience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6DF1A2-65C8-DB43-9B35-66D552B26981}"/>
                </a:ext>
              </a:extLst>
            </p:cNvPr>
            <p:cNvSpPr txBox="1"/>
            <p:nvPr/>
          </p:nvSpPr>
          <p:spPr>
            <a:xfrm>
              <a:off x="6718091" y="1777849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Microscopic processes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339272"/>
            <a:ext cx="1062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(and how) to learn </a:t>
            </a:r>
            <a:r>
              <a:rPr lang="en-US" sz="2400" b="1" dirty="0" err="1"/>
              <a:t>Thermo</a:t>
            </a:r>
            <a:r>
              <a:rPr lang="en-US" sz="2400" b="1" dirty="0"/>
              <a:t>? </a:t>
            </a:r>
          </a:p>
          <a:p>
            <a:r>
              <a:rPr lang="en-US" sz="2400" dirty="0"/>
              <a:t>A lot of </a:t>
            </a:r>
            <a:r>
              <a:rPr lang="en-US" sz="2400" dirty="0" err="1"/>
              <a:t>thermo</a:t>
            </a:r>
            <a:r>
              <a:rPr lang="en-US" sz="2400" dirty="0"/>
              <a:t> is about making this connection: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60388" y="2792973"/>
            <a:ext cx="9057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Use </a:t>
            </a:r>
            <a:r>
              <a:rPr lang="en-US" sz="2400" b="1" dirty="0"/>
              <a:t>macroscopic experience </a:t>
            </a:r>
            <a:r>
              <a:rPr lang="en-US" sz="2400" dirty="0"/>
              <a:t>(measurements of T, P, V, etc.) to figure out how molecules behave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ß"/>
            </a:pPr>
            <a:r>
              <a:rPr lang="en-US" sz="2400" dirty="0">
                <a:sym typeface="Wingdings" pitchFamily="2" charset="2"/>
              </a:rPr>
              <a:t>U</a:t>
            </a:r>
            <a:r>
              <a:rPr lang="en-US" sz="2400" dirty="0"/>
              <a:t>se what we think we know about how molecules behave to make </a:t>
            </a:r>
            <a:r>
              <a:rPr lang="en-US" sz="2400" b="1" dirty="0"/>
              <a:t>macroscopic predictions </a:t>
            </a:r>
          </a:p>
          <a:p>
            <a:pPr marL="342900" indent="-342900">
              <a:buFont typeface="Wingdings" pitchFamily="2" charset="2"/>
              <a:buChar char="ß"/>
            </a:pP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b="1" dirty="0"/>
              <a:t>formal (mathematical) structure of thermodynamics </a:t>
            </a:r>
            <a:r>
              <a:rPr lang="en-US" sz="2400" dirty="0"/>
              <a:t>helps us make these connections. Hijacked, actually: thermodynamics was invented before people knew about atoms and molecules.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116D6-92AD-C743-AACE-D27B5D8D5236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CA846-AAA7-664D-9484-15F42BA8F86D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</p:spTree>
    <p:extLst>
      <p:ext uri="{BB962C8B-B14F-4D97-AF65-F5344CB8AC3E}">
        <p14:creationId xmlns:p14="http://schemas.microsoft.com/office/powerpoint/2010/main" val="292032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70E5BB-BC6D-E84C-B951-DCFE3E8358D7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</a:t>
            </a:r>
          </a:p>
        </p:txBody>
      </p:sp>
    </p:spTree>
    <p:extLst>
      <p:ext uri="{BB962C8B-B14F-4D97-AF65-F5344CB8AC3E}">
        <p14:creationId xmlns:p14="http://schemas.microsoft.com/office/powerpoint/2010/main" val="5811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64BE8-7D7C-3140-941C-9964F1418F21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 still</a:t>
            </a:r>
          </a:p>
        </p:txBody>
      </p:sp>
    </p:spTree>
    <p:extLst>
      <p:ext uri="{BB962C8B-B14F-4D97-AF65-F5344CB8AC3E}">
        <p14:creationId xmlns:p14="http://schemas.microsoft.com/office/powerpoint/2010/main" val="24517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3E59-93AC-9E41-B9CE-2722F4308402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</p:spTree>
    <p:extLst>
      <p:ext uri="{BB962C8B-B14F-4D97-AF65-F5344CB8AC3E}">
        <p14:creationId xmlns:p14="http://schemas.microsoft.com/office/powerpoint/2010/main" val="49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C3A4B-CE48-2748-B960-4EACFC7CDC3E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</p:spTree>
    <p:extLst>
      <p:ext uri="{BB962C8B-B14F-4D97-AF65-F5344CB8AC3E}">
        <p14:creationId xmlns:p14="http://schemas.microsoft.com/office/powerpoint/2010/main" val="263593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B083-6B7F-9E45-A9C6-2073A8CCE703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 still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2D04-944E-1048-8954-54C8B3A54A6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</p:spTree>
    <p:extLst>
      <p:ext uri="{BB962C8B-B14F-4D97-AF65-F5344CB8AC3E}">
        <p14:creationId xmlns:p14="http://schemas.microsoft.com/office/powerpoint/2010/main" val="25693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kinetic-molecular theory of gases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33673-9963-0646-82CE-2E194E3B5536}"/>
              </a:ext>
            </a:extLst>
          </p:cNvPr>
          <p:cNvSpPr txBox="1"/>
          <p:nvPr/>
        </p:nvSpPr>
        <p:spPr>
          <a:xfrm>
            <a:off x="83971" y="1208834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 hits a wall, it bounces back with the same speed.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E50633-E937-F144-97EA-304A4E057082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879293" cy="26023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949952" y="2098806"/>
            <a:ext cx="5462216" cy="4458691"/>
            <a:chOff x="5651292" y="1334126"/>
            <a:chExt cx="6041036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651292" y="1334126"/>
              <a:ext cx="6041036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84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599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60</cp:revision>
  <dcterms:created xsi:type="dcterms:W3CDTF">2018-08-07T04:05:17Z</dcterms:created>
  <dcterms:modified xsi:type="dcterms:W3CDTF">2021-10-03T22:11:19Z</dcterms:modified>
</cp:coreProperties>
</file>