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4" r:id="rId4"/>
    <p:sldId id="288" r:id="rId5"/>
    <p:sldId id="290" r:id="rId6"/>
    <p:sldId id="292" r:id="rId7"/>
    <p:sldId id="291" r:id="rId8"/>
    <p:sldId id="293" r:id="rId9"/>
    <p:sldId id="295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810-7ECC-7C46-A9E4-48DE28A97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06D2-148B-5C40-B022-BD946470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06E8-9BAE-464E-8C8B-9B64B02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AF72-759B-9B43-A1C0-D5126FB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346C-1B94-ED49-B622-266A780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519-353D-B64D-9946-E7CB3ECB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9BAF-6AB5-FB45-882E-6ACEC16E4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8F378-78C5-3D42-B2F4-C6C2775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1D07-45DA-7046-9268-6111B7CE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E6FD-17EE-514E-B95F-7E44418A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B53E9-EEA5-1D42-ACE6-10090FCB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1B6C9-C752-CA41-B131-B29EC980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5D6A-5B6D-FF4B-8796-F26E879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3086-7740-254A-AE14-B40B9C5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D962-309F-CD43-9D35-7C9F8D8C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DAF7-3DF5-0B4B-8A60-B7B94548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989-0A54-3242-954F-40D7A4E9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855D-D5C8-5B44-9549-B4F77B50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0E8-CBD3-7D4E-84F8-0DE0A13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42C-4C4B-3F4F-86BC-E1569969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28D1-450B-1E4A-B605-7930DF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6520-1092-6F41-AC8F-2B4BE0A7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1AA-8978-1542-9CF7-E0A02404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4231-1A33-974E-874D-E021ACD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D16-DD74-0349-9A41-3C524700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986F-3E5D-074B-97A4-23AAEFF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5F45-D89C-6847-ABEA-B087760D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7BC31-29F5-8142-AED5-AE9C2EBD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41A7-5723-A64E-A2EC-7D24C46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32A2-3382-D74E-A26D-DE45555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979-A246-EC46-AB70-9C9A3955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F433-B5AF-ED42-8303-6492B37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21ED3-B33E-BC48-8FD3-E073DCC0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99022-C681-5F4F-8AD7-5B79FA12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3D474-1EF6-8549-AE55-E25AEC730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98160-9464-4649-BC4E-2C064C7A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C3389-C5D4-F343-A831-05A02879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48257-DDED-E647-9B69-D0BD2496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F1B09-BB12-224E-A503-BB545F1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ADA-DABA-5F49-A939-1F01BD4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0BF04-9D32-3B44-B755-DB03FE71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EDAB9-42E6-2142-9262-7DDA3576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D368-9BC9-6C49-ABEE-6C1F30A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C24F7-108D-7D4F-88D0-62C0E253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0764F-CDFF-A044-A670-067CA324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5E39-F60C-004B-98F9-186A12EF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3CB-F0FC-5146-A6E9-17641F9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E24-29D5-794E-9E8E-DEEEF867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1B75-35EB-3D40-8CB0-FB78F7358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39338-5537-C945-99BB-5632157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16F8-1384-EE40-9573-A8988E0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DDF0-2BE9-C546-B1D8-486E394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5FF-1671-3C4C-934A-153AC8D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0394-B908-C34C-BBD9-63EE96A22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D0B0D-02D8-E147-BA64-4BABF094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916C5-7443-8942-AF91-24EAE46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0879-AA76-0C40-B543-A123FD23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F3C9-42C8-EC49-BFB4-5056EBD0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E5595-851F-3944-B19E-6BBFD42A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39FB1-DD03-C148-AC21-E253BB1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18A1-058E-DB40-96AF-557E361A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83BA-BDBD-3741-AC51-C0F7FE6E6BB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BF48-82D2-FE4B-898D-903F1680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DDDB-1A46-9B4B-809D-E48E5316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6129-D0BF-B94E-BA7E-3F7E32A1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work so far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DCE60-2998-BB49-8A9B-EAFA17B6924E}"/>
              </a:ext>
            </a:extLst>
          </p:cNvPr>
          <p:cNvSpPr txBox="1"/>
          <p:nvPr/>
        </p:nvSpPr>
        <p:spPr>
          <a:xfrm>
            <a:off x="243068" y="1134319"/>
            <a:ext cx="998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Kinetic-molecular theory of gases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Why gases cool on expansion, heat up on compression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-&gt; How much energy </a:t>
            </a:r>
            <a:r>
              <a:rPr lang="en-US" sz="2400" i="1" dirty="0"/>
              <a:t>is</a:t>
            </a:r>
            <a:r>
              <a:rPr lang="en-US" sz="2400" dirty="0"/>
              <a:t> in a sample of gas molecules? (Week 3)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Thermodynamic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6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Evaluating the difference between an ideal gas and a vdw gas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FAABE-816C-CF4F-AE3D-47DF3A8A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2" y="4176222"/>
            <a:ext cx="10845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DD9C1-BD01-A047-A732-2DF668846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7" t="30282" r="44643" b="45773"/>
          <a:stretch/>
        </p:blipFill>
        <p:spPr>
          <a:xfrm>
            <a:off x="1930401" y="1669143"/>
            <a:ext cx="1538514" cy="101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03E9E-45A0-C949-8178-1FF3AE2C57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34" t="21620" r="39152" b="45294"/>
          <a:stretch/>
        </p:blipFill>
        <p:spPr>
          <a:xfrm>
            <a:off x="5863771" y="1713795"/>
            <a:ext cx="2859316" cy="1012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99542-3275-CF43-8BDE-8D866FEAC2D0}"/>
              </a:ext>
            </a:extLst>
          </p:cNvPr>
          <p:cNvSpPr txBox="1"/>
          <p:nvPr/>
        </p:nvSpPr>
        <p:spPr>
          <a:xfrm>
            <a:off x="1562581" y="2825286"/>
            <a:ext cx="304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this </a:t>
            </a:r>
            <a:r>
              <a:rPr lang="en-US" sz="2400" b="1" i="1" dirty="0" err="1"/>
              <a:t>P_ideal</a:t>
            </a:r>
            <a:r>
              <a:rPr lang="en-US" sz="2400" b="1" i="1" dirty="0"/>
              <a:t> </a:t>
            </a:r>
            <a:r>
              <a:rPr lang="en-US" sz="2400" dirty="0"/>
              <a:t>in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BCA0F-4F17-3D45-AC41-7C2C6A8638A7}"/>
              </a:ext>
            </a:extLst>
          </p:cNvPr>
          <p:cNvSpPr txBox="1"/>
          <p:nvPr/>
        </p:nvSpPr>
        <p:spPr>
          <a:xfrm>
            <a:off x="6096000" y="2825285"/>
            <a:ext cx="321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this </a:t>
            </a:r>
            <a:r>
              <a:rPr lang="en-US" sz="2400" b="1" i="1" dirty="0" err="1"/>
              <a:t>P_vdw</a:t>
            </a:r>
            <a:r>
              <a:rPr lang="en-US" sz="2400" b="1" i="1" dirty="0"/>
              <a:t> </a:t>
            </a:r>
            <a:r>
              <a:rPr lang="en-US" sz="2400" dirty="0"/>
              <a:t>in your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26417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Kinetic-molecular theory of gases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33673-9963-0646-82CE-2E194E3B5536}"/>
              </a:ext>
            </a:extLst>
          </p:cNvPr>
          <p:cNvSpPr txBox="1"/>
          <p:nvPr/>
        </p:nvSpPr>
        <p:spPr>
          <a:xfrm>
            <a:off x="83971" y="1208834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864608" y="2098806"/>
            <a:ext cx="5547560" cy="4458691"/>
            <a:chOff x="5556904" y="1334126"/>
            <a:chExt cx="6135424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556904" y="1334126"/>
              <a:ext cx="6135424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451C6-03F1-BA45-913C-67078C026BA8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557114" cy="18708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3">
            <a:extLst>
              <a:ext uri="{FF2B5EF4-FFF2-40B4-BE49-F238E27FC236}">
                <a16:creationId xmlns:a16="http://schemas.microsoft.com/office/drawing/2014/main" id="{6219A385-E132-1D4A-B625-FC7900D5F63C}"/>
              </a:ext>
            </a:extLst>
          </p:cNvPr>
          <p:cNvSpPr/>
          <p:nvPr/>
        </p:nvSpPr>
        <p:spPr>
          <a:xfrm>
            <a:off x="4340386" y="4183438"/>
            <a:ext cx="609566" cy="483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83971" y="1208834"/>
            <a:ext cx="425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molecules hits a wall, it bounces back with the same speed.</a:t>
            </a:r>
          </a:p>
          <a:p>
            <a:endParaRPr lang="en-US" sz="2400" dirty="0"/>
          </a:p>
          <a:p>
            <a:r>
              <a:rPr lang="en-US" sz="2400" dirty="0"/>
              <a:t>But when it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pressure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Thermodynamic surfaces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02EFB-A77C-8245-B620-779D93AC63C9}"/>
              </a:ext>
            </a:extLst>
          </p:cNvPr>
          <p:cNvSpPr/>
          <p:nvPr/>
        </p:nvSpPr>
        <p:spPr>
          <a:xfrm>
            <a:off x="790935" y="1242311"/>
            <a:ext cx="110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Ideal Gas 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van der Waals (vdw) gas 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Entering numbers in scientific notation: the E-format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Units: using pint’s </a:t>
            </a:r>
            <a:r>
              <a:rPr lang="en-US" sz="2400" dirty="0" err="1"/>
              <a:t>UnitRegistry</a:t>
            </a:r>
            <a:r>
              <a:rPr lang="en-US" sz="2400" dirty="0"/>
              <a:t> (</a:t>
            </a:r>
            <a:r>
              <a:rPr lang="en-US" sz="2400" dirty="0" err="1"/>
              <a:t>ureg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Evaluating the difference between an ideal gas and a vdw gas  </a:t>
            </a:r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Ideal Gas Law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79061-DB06-2346-8C3B-65599E31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7"/>
          <a:stretch/>
        </p:blipFill>
        <p:spPr>
          <a:xfrm>
            <a:off x="406400" y="1169043"/>
            <a:ext cx="11379200" cy="34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5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van der Waals Gas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A3936-3620-5144-A558-F6A30989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7" y="1018975"/>
            <a:ext cx="11163300" cy="306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29C3-A725-6E46-991D-B920E54E7628}"/>
              </a:ext>
            </a:extLst>
          </p:cNvPr>
          <p:cNvSpPr txBox="1"/>
          <p:nvPr/>
        </p:nvSpPr>
        <p:spPr>
          <a:xfrm>
            <a:off x="752355" y="4399885"/>
            <a:ext cx="9259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tuned to each gas, we expect vdw to be more accurate than the ideal gas law.  You’ll be exploring </a:t>
            </a:r>
            <a:r>
              <a:rPr lang="en-US" sz="2400" i="1" dirty="0"/>
              <a:t>how much </a:t>
            </a:r>
            <a:r>
              <a:rPr lang="en-US" sz="2400" dirty="0"/>
              <a:t>more. </a:t>
            </a:r>
          </a:p>
          <a:p>
            <a:endParaRPr lang="en-US" sz="2400" dirty="0"/>
          </a:p>
          <a:p>
            <a:r>
              <a:rPr lang="en-US" sz="2400" i="1" dirty="0"/>
              <a:t>Spoiler: under ordinary room conditions, it works pretty well.</a:t>
            </a:r>
          </a:p>
        </p:txBody>
      </p:sp>
    </p:spTree>
    <p:extLst>
      <p:ext uri="{BB962C8B-B14F-4D97-AF65-F5344CB8AC3E}">
        <p14:creationId xmlns:p14="http://schemas.microsoft.com/office/powerpoint/2010/main" val="429331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Scientific 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C47B9-9B2D-304B-9059-E832DD83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5" y="1441772"/>
            <a:ext cx="1016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pint’s </a:t>
            </a:r>
            <a:r>
              <a:rPr lang="en-US" sz="2400" b="1" dirty="0" err="1"/>
              <a:t>UnitRegistry</a:t>
            </a:r>
            <a:r>
              <a:rPr lang="en-US" sz="2400" b="1" dirty="0"/>
              <a:t> (</a:t>
            </a:r>
            <a:r>
              <a:rPr lang="en-US" sz="2400" b="1" dirty="0" err="1"/>
              <a:t>ureg</a:t>
            </a:r>
            <a:r>
              <a:rPr lang="en-US" sz="2400" b="1" dirty="0"/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7F13B-022F-9E43-918F-47D5B90F9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r="53841"/>
          <a:stretch/>
        </p:blipFill>
        <p:spPr>
          <a:xfrm>
            <a:off x="3566403" y="1383567"/>
            <a:ext cx="3576578" cy="1086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C7D94-172B-DB4F-B60D-074021B63032}"/>
              </a:ext>
            </a:extLst>
          </p:cNvPr>
          <p:cNvSpPr txBox="1"/>
          <p:nvPr/>
        </p:nvSpPr>
        <p:spPr>
          <a:xfrm>
            <a:off x="134912" y="921902"/>
            <a:ext cx="1152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how you bring pint &amp; </a:t>
            </a:r>
            <a:r>
              <a:rPr lang="en-US" sz="2400" dirty="0" err="1"/>
              <a:t>ureg</a:t>
            </a:r>
            <a:r>
              <a:rPr lang="en-US" sz="2400" dirty="0"/>
              <a:t> into your Python notebook (“importing”)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34A95-D592-134C-A18F-7A522B07E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3" b="29067"/>
          <a:stretch/>
        </p:blipFill>
        <p:spPr>
          <a:xfrm>
            <a:off x="532437" y="3210477"/>
            <a:ext cx="4822255" cy="3444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96022-D68D-D244-AB6A-0B18F7AB6172}"/>
                  </a:ext>
                </a:extLst>
              </p:cNvPr>
              <p:cNvSpPr txBox="1"/>
              <p:nvPr/>
            </p:nvSpPr>
            <p:spPr>
              <a:xfrm>
                <a:off x="162700" y="2502525"/>
                <a:ext cx="11894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Super-handy because </a:t>
                </a:r>
                <a:r>
                  <a:rPr lang="en-US" sz="2400" b="1" dirty="0"/>
                  <a:t>pint does conversions for you</a:t>
                </a:r>
                <a:r>
                  <a:rPr lang="en-US" sz="2400" dirty="0"/>
                  <a:t>. Say  you want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𝑛𝑅𝑇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96022-D68D-D244-AB6A-0B18F7AB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0" y="2502525"/>
                <a:ext cx="11894387" cy="461665"/>
              </a:xfrm>
              <a:prstGeom prst="rect">
                <a:avLst/>
              </a:prstGeom>
              <a:blipFill>
                <a:blip r:embed="rId4"/>
                <a:stretch>
                  <a:fillRect l="-74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41DBEE8-D5E6-A547-A208-D4D198E34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2"/>
          <a:stretch/>
        </p:blipFill>
        <p:spPr>
          <a:xfrm>
            <a:off x="5354692" y="3629993"/>
            <a:ext cx="6356990" cy="213044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0D8AF-CF2F-B040-B73F-62CB517E79E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496805" y="4695217"/>
            <a:ext cx="2857887" cy="296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0694A6-EEE9-BA4B-A86F-AB1E85139881}"/>
              </a:ext>
            </a:extLst>
          </p:cNvPr>
          <p:cNvCxnSpPr>
            <a:cxnSpLocks/>
          </p:cNvCxnSpPr>
          <p:nvPr/>
        </p:nvCxnSpPr>
        <p:spPr>
          <a:xfrm flipV="1">
            <a:off x="3420056" y="4991963"/>
            <a:ext cx="1934636" cy="2073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2D5DA75-4A19-3C40-A452-F25D34A81BA3}"/>
              </a:ext>
            </a:extLst>
          </p:cNvPr>
          <p:cNvSpPr/>
          <p:nvPr/>
        </p:nvSpPr>
        <p:spPr>
          <a:xfrm>
            <a:off x="4757195" y="3646025"/>
            <a:ext cx="312516" cy="8218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2021-09-01T12:14:24Z</dcterms:created>
  <dcterms:modified xsi:type="dcterms:W3CDTF">2021-09-27T09:53:34Z</dcterms:modified>
</cp:coreProperties>
</file>