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7" r:id="rId2"/>
    <p:sldId id="328" r:id="rId3"/>
    <p:sldId id="324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6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B651-5107-974C-BE12-531296CF654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018-25BE-3146-A155-7295A57B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6E5-B143-9749-948A-EFCB7A2F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D5E9-5E8C-C144-94FC-152397AC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5EA5-846C-194E-B146-7ED489A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98DB-86F2-B549-8B78-B457665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2F8A-6F08-6A4B-8D1C-D890413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867-8A09-5246-9809-84B94153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5C1F-90D7-F64E-A651-731B154F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BA9F-A183-CF45-B2EC-3BAD86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FFF8-D488-414A-8DDE-194372D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18-C840-9941-9823-8980D9A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F6046-7636-1B4B-9A5D-3E216E74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8D9-309B-9940-9CBC-D57EF64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DAC7-EDD0-D44D-9052-06DA73C7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D996-CF84-4341-9D77-DD69E39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A27-E9E9-3645-B5C4-DF0C3F6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9B3-A8EC-F44F-9E1A-887616A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DB46-C3C3-4A48-A2B5-28B1AB32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8BA9-52FB-A846-8F77-A9D64F9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6E69-CAB3-E74A-A78E-E85C2F7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B836-0AF0-8A43-A567-79EA489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C84-33B4-5746-A587-FD582F4F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FFA0-2225-A843-8315-C6D3659E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42B9-B172-8C49-9472-3FB89A5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7ADB-5D7B-714A-B8D6-268F877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58F7-11C8-3B4B-9BBF-D698E6F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F8C-0834-9E48-84E0-CC1335F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E16-EF40-9A47-B3AB-E04591FD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7679-7A92-484C-8420-AF00AAC6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9870-EEF5-A040-920D-0F20085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086-8E09-554C-A486-624F2D3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F59-5693-6143-9550-F2ED7BE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496-F331-5945-AEA0-C4A300C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720B-0198-9848-B4F7-9BE132E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1C02-3491-9E42-9254-7D3DC76A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8BE67-05F8-1649-B76B-1D36EB61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42BE-FF55-0044-A571-60B0DC0D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75BB-3541-774D-BA8A-AAD0B97E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FA89-A453-FF45-8792-C9A01D9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CEBF4-A0D4-904A-B2A1-E0CF80E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1EE-51A5-F04D-AAC5-0AE2B2B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0BBB2-B6D9-E746-909D-C32BD32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5A9CC-E1B7-AF42-9F1F-91853B0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13FC-7370-1C47-8E0E-3BF4AD57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0C06-3753-554A-A3B4-AE3645B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16AD-7768-EB40-B7E8-EE1591D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04C2-F0B3-FC42-842C-8F7D7495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277-18C3-164B-95F2-A25C438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FF9-8CDB-4040-AAD5-C6F4033D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A54-DB07-FC48-956C-FE1529CF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6EF-48EA-B549-8AAE-826F20D2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391B-823B-CD49-A900-75CD71F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CF1B-8B52-B446-AA37-8BBEC98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3852-FCD6-CF41-B623-79F4D7D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0EF0-DCE3-BB48-B20D-CC06971A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B8E3-DD6C-0D4E-826A-E6A43AE1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2F7C-2065-5948-8145-AA50437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2A90-0B31-A941-B29F-CE0CA48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0F11-2123-1F49-BDD3-B432325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2024C-85DA-934B-9154-194BD3D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A83A-9DB0-0049-98AA-069E6137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8168-0F12-2E4E-AC34-6A86B187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39E8-D657-2440-8BEF-8DF9922966C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5B8-9251-8148-900A-C2138358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4965-5F60-E349-8E7A-A5A921E5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0" Type="http://schemas.openxmlformats.org/officeDocument/2006/relationships/image" Target="../media/image110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6.png"/><Relationship Id="rId5" Type="http://schemas.openxmlformats.org/officeDocument/2006/relationships/image" Target="../media/image70.png"/><Relationship Id="rId10" Type="http://schemas.openxmlformats.org/officeDocument/2006/relationships/image" Target="../media/image150.png"/><Relationship Id="rId4" Type="http://schemas.openxmlformats.org/officeDocument/2006/relationships/image" Target="../media/image8.png"/><Relationship Id="rId9" Type="http://schemas.openxmlformats.org/officeDocument/2006/relationships/image" Target="../media/image151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write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, like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About </a:t>
                </a:r>
                <a:r>
                  <a:rPr lang="en-US" sz="2400" b="1" dirty="0"/>
                  <a:t>entropy</a:t>
                </a:r>
                <a:r>
                  <a:rPr lang="en-US" sz="2400" dirty="0"/>
                  <a:t> as a state function (thermodynamic surface) in T-V and T-P state space</a:t>
                </a:r>
                <a:br>
                  <a:rPr lang="en-US" sz="2400" dirty="0"/>
                </a:b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/>
                  <a:t> for non-standard conditions</a:t>
                </a:r>
                <a:r>
                  <a:rPr lang="en-US" sz="2400" dirty="0"/>
                  <a:t> we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standard entropy of formation</a:t>
                </a:r>
                <a:r>
                  <a:rPr lang="en-US" sz="2400" dirty="0"/>
                  <a:t>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Entropy as a measure of </a:t>
                </a:r>
                <a:r>
                  <a:rPr lang="en-US" sz="2400" b="1" dirty="0"/>
                  <a:t>choice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blipFill>
                <a:blip r:embed="rId3"/>
                <a:stretch>
                  <a:fillRect l="-793" t="-83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39C90-ACB5-E34D-A1E3-74D3EB222E0A}"/>
              </a:ext>
            </a:extLst>
          </p:cNvPr>
          <p:cNvSpPr txBox="1"/>
          <p:nvPr/>
        </p:nvSpPr>
        <p:spPr>
          <a:xfrm>
            <a:off x="0" y="0"/>
            <a:ext cx="1069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learned last time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/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blipFill>
                <a:blip r:embed="rId4"/>
                <a:stretch>
                  <a:fillRect t="-161644" b="-2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/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blipFill>
                <a:blip r:embed="rId5"/>
                <a:stretch>
                  <a:fillRect t="-158108" b="-2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759C6A-99CC-4949-A6CB-950A826FA7AB}"/>
              </a:ext>
            </a:extLst>
          </p:cNvPr>
          <p:cNvSpPr txBox="1"/>
          <p:nvPr/>
        </p:nvSpPr>
        <p:spPr>
          <a:xfrm>
            <a:off x="5698315" y="5043673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/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blipFill>
                <a:blip r:embed="rId6"/>
                <a:stretch>
                  <a:fillRect l="-144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/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blipFill>
                <a:blip r:embed="rId7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886DFD-2C92-2E40-BB78-42AB13807002}"/>
              </a:ext>
            </a:extLst>
          </p:cNvPr>
          <p:cNvSpPr txBox="1"/>
          <p:nvPr/>
        </p:nvSpPr>
        <p:spPr>
          <a:xfrm>
            <a:off x="5690737" y="2624112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96166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write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, like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About </a:t>
                </a:r>
                <a:r>
                  <a:rPr lang="en-US" sz="2400" b="1" dirty="0"/>
                  <a:t>entropy</a:t>
                </a:r>
                <a:r>
                  <a:rPr lang="en-US" sz="2400" dirty="0"/>
                  <a:t> as a state function (thermodynamic surface) in T-V and T-P state space</a:t>
                </a:r>
                <a:br>
                  <a:rPr lang="en-US" sz="2400" dirty="0"/>
                </a:b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/>
                  <a:t> for non-standard conditions</a:t>
                </a:r>
                <a:r>
                  <a:rPr lang="en-US" sz="2400" dirty="0"/>
                  <a:t> we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standard entropy of formation</a:t>
                </a:r>
                <a:r>
                  <a:rPr lang="en-US" sz="2400" dirty="0"/>
                  <a:t>,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Entropy as a measure of </a:t>
                </a:r>
                <a:r>
                  <a:rPr lang="en-US" sz="2400" b="1" dirty="0"/>
                  <a:t>choice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6" y="461665"/>
                <a:ext cx="11208789" cy="6113468"/>
              </a:xfrm>
              <a:prstGeom prst="rect">
                <a:avLst/>
              </a:prstGeom>
              <a:blipFill>
                <a:blip r:embed="rId3"/>
                <a:stretch>
                  <a:fillRect l="-793" t="-83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39C90-ACB5-E34D-A1E3-74D3EB222E0A}"/>
              </a:ext>
            </a:extLst>
          </p:cNvPr>
          <p:cNvSpPr txBox="1"/>
          <p:nvPr/>
        </p:nvSpPr>
        <p:spPr>
          <a:xfrm>
            <a:off x="0" y="0"/>
            <a:ext cx="1069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learned last time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/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C9DAE7-E4AA-514E-93CC-6D682746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886" y="4812937"/>
                <a:ext cx="6142120" cy="923138"/>
              </a:xfrm>
              <a:prstGeom prst="rect">
                <a:avLst/>
              </a:prstGeom>
              <a:blipFill>
                <a:blip r:embed="rId4"/>
                <a:stretch>
                  <a:fillRect t="-161644" b="-2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/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98 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DB5DA8-98CB-244B-AEC0-DF6241C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4824211"/>
                <a:ext cx="6142120" cy="923138"/>
              </a:xfrm>
              <a:prstGeom prst="rect">
                <a:avLst/>
              </a:prstGeom>
              <a:blipFill>
                <a:blip r:embed="rId5"/>
                <a:stretch>
                  <a:fillRect t="-158108" b="-2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5759C6A-99CC-4949-A6CB-950A826FA7AB}"/>
              </a:ext>
            </a:extLst>
          </p:cNvPr>
          <p:cNvSpPr txBox="1"/>
          <p:nvPr/>
        </p:nvSpPr>
        <p:spPr>
          <a:xfrm>
            <a:off x="5698315" y="5043673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/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4A4610-7133-A84F-A25D-1DE2DD115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28" y="2507821"/>
                <a:ext cx="6142120" cy="616964"/>
              </a:xfrm>
              <a:prstGeom prst="rect">
                <a:avLst/>
              </a:prstGeom>
              <a:blipFill>
                <a:blip r:embed="rId6"/>
                <a:stretch>
                  <a:fillRect l="-144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/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F08ADC-EA3B-9C48-81EF-0CD8FFDB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08" y="2523571"/>
                <a:ext cx="6142120" cy="662746"/>
              </a:xfrm>
              <a:prstGeom prst="rect">
                <a:avLst/>
              </a:prstGeom>
              <a:blipFill>
                <a:blip r:embed="rId7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0886DFD-2C92-2E40-BB78-42AB13807002}"/>
              </a:ext>
            </a:extLst>
          </p:cNvPr>
          <p:cNvSpPr txBox="1"/>
          <p:nvPr/>
        </p:nvSpPr>
        <p:spPr>
          <a:xfrm>
            <a:off x="5690737" y="2624112"/>
            <a:ext cx="614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90708D86-0B93-4548-A3BC-39299C98CC14}"/>
              </a:ext>
            </a:extLst>
          </p:cNvPr>
          <p:cNvSpPr/>
          <p:nvPr/>
        </p:nvSpPr>
        <p:spPr>
          <a:xfrm>
            <a:off x="555320" y="4674870"/>
            <a:ext cx="4681596" cy="1259830"/>
          </a:xfrm>
          <a:prstGeom prst="frame">
            <a:avLst>
              <a:gd name="adj1" fmla="val 5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8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7C90AE-785F-374C-9286-C9CB9FC7FB2B}"/>
              </a:ext>
            </a:extLst>
          </p:cNvPr>
          <p:cNvGrpSpPr/>
          <p:nvPr/>
        </p:nvGrpSpPr>
        <p:grpSpPr>
          <a:xfrm>
            <a:off x="303713" y="278086"/>
            <a:ext cx="3716465" cy="2790255"/>
            <a:chOff x="303713" y="278086"/>
            <a:chExt cx="3716465" cy="27902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CAF1C7-5218-F046-9A9A-29A0D2DA3E53}"/>
                </a:ext>
              </a:extLst>
            </p:cNvPr>
            <p:cNvGrpSpPr/>
            <p:nvPr/>
          </p:nvGrpSpPr>
          <p:grpSpPr>
            <a:xfrm>
              <a:off x="303713" y="278086"/>
              <a:ext cx="3716465" cy="2790255"/>
              <a:chOff x="303713" y="278086"/>
              <a:chExt cx="3716465" cy="2790255"/>
            </a:xfrm>
          </p:grpSpPr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10FA9160-BDC3-534E-A58D-CF03DBCB2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713" y="278086"/>
                <a:ext cx="3716465" cy="279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64AB33B-A7F6-8E4E-B5D1-ACB5D946B6BA}"/>
                  </a:ext>
                </a:extLst>
              </p:cNvPr>
              <p:cNvCxnSpPr/>
              <p:nvPr/>
            </p:nvCxnSpPr>
            <p:spPr>
              <a:xfrm>
                <a:off x="1158406" y="2277726"/>
                <a:ext cx="1275268" cy="3416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6B6174-89BE-5542-A3F7-DE3A661BE0FB}"/>
                    </a:ext>
                  </a:extLst>
                </p:cNvPr>
                <p:cNvSpPr txBox="1"/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66B6174-89BE-5542-A3F7-DE3A661BE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3CDF24-328E-024D-917C-C9ED949CED6C}"/>
              </a:ext>
            </a:extLst>
          </p:cNvPr>
          <p:cNvGrpSpPr/>
          <p:nvPr/>
        </p:nvGrpSpPr>
        <p:grpSpPr>
          <a:xfrm>
            <a:off x="3207853" y="2965939"/>
            <a:ext cx="4408093" cy="3306070"/>
            <a:chOff x="3207853" y="2965939"/>
            <a:chExt cx="4408093" cy="330607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5E0FA77-5486-AA47-AFF2-26FFBD96D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853" y="2965939"/>
              <a:ext cx="4408093" cy="330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127CDA-70B7-524C-9136-122566897911}"/>
                    </a:ext>
                  </a:extLst>
                </p:cNvPr>
                <p:cNvSpPr txBox="1"/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127CDA-70B7-524C-9136-122566897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899C9E-D93D-B145-8838-B3B7C9D08D08}"/>
                    </a:ext>
                  </a:extLst>
                </p:cNvPr>
                <p:cNvSpPr txBox="1"/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899C9E-D93D-B145-8838-B3B7C9D08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DFFD92-E12C-8045-8D52-ED77A846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56" y="404853"/>
            <a:ext cx="3624105" cy="27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/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blipFill>
                <a:blip r:embed="rId8"/>
                <a:stretch>
                  <a:fillRect l="-575" t="-91071" b="-1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/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blipFill>
                <a:blip r:embed="rId9"/>
                <a:stretch>
                  <a:fillRect l="-260" t="-9272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1CEA99-147B-564C-A3F6-3CAC3EBDDA43}"/>
              </a:ext>
            </a:extLst>
          </p:cNvPr>
          <p:cNvSpPr txBox="1"/>
          <p:nvPr/>
        </p:nvSpPr>
        <p:spPr>
          <a:xfrm>
            <a:off x="0" y="42500"/>
            <a:ext cx="1179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Cruising (constructing) S(T,P) by integrating over temperature and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/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blipFill>
                <a:blip r:embed="rId10"/>
                <a:stretch>
                  <a:fillRect l="-278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1F501-6D42-E942-A6A2-4316E019F3D5}"/>
              </a:ext>
            </a:extLst>
          </p:cNvPr>
          <p:cNvCxnSpPr>
            <a:cxnSpLocks/>
          </p:cNvCxnSpPr>
          <p:nvPr/>
        </p:nvCxnSpPr>
        <p:spPr>
          <a:xfrm flipV="1">
            <a:off x="10215043" y="2069960"/>
            <a:ext cx="747709" cy="6629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2BA7E-2B84-464D-906F-600926AAE1FA}"/>
              </a:ext>
            </a:extLst>
          </p:cNvPr>
          <p:cNvGrpSpPr/>
          <p:nvPr/>
        </p:nvGrpSpPr>
        <p:grpSpPr>
          <a:xfrm>
            <a:off x="6408820" y="989573"/>
            <a:ext cx="2060298" cy="1144389"/>
            <a:chOff x="6408820" y="989573"/>
            <a:chExt cx="2060298" cy="114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BC4F3B-C03A-9449-A49C-77DE1144F765}"/>
                    </a:ext>
                  </a:extLst>
                </p:cNvPr>
                <p:cNvSpPr txBox="1"/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1" dirty="0"/>
                    <a:t>constant if liquid or solid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4BC4F3B-C03A-9449-A49C-77DE1144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617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0DB92C-C4C8-F84B-BC8B-5909BCFBC863}"/>
                    </a:ext>
                  </a:extLst>
                </p:cNvPr>
                <p:cNvSpPr txBox="1"/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a14:m>
                  <a:r>
                    <a:rPr lang="en-US" sz="1400" b="1" dirty="0"/>
                    <a:t>  if a gas</a:t>
                  </a:r>
                  <a:r>
                    <a:rPr 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0DB92C-C4C8-F84B-BC8B-5909BCFBC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2BB615-2105-8B48-9616-10968405E9A4}"/>
                  </a:ext>
                </a:extLst>
              </p:cNvPr>
              <p:cNvSpPr txBox="1"/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2BB615-2105-8B48-9616-10968405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8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B680B26-E113-F046-84CF-4B859F76D824}"/>
              </a:ext>
            </a:extLst>
          </p:cNvPr>
          <p:cNvGrpSpPr/>
          <p:nvPr/>
        </p:nvGrpSpPr>
        <p:grpSpPr>
          <a:xfrm>
            <a:off x="303713" y="278086"/>
            <a:ext cx="3716465" cy="2790255"/>
            <a:chOff x="303713" y="278086"/>
            <a:chExt cx="3716465" cy="27902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2F4656-2340-2949-BF02-C0286131135E}"/>
                </a:ext>
              </a:extLst>
            </p:cNvPr>
            <p:cNvGrpSpPr/>
            <p:nvPr/>
          </p:nvGrpSpPr>
          <p:grpSpPr>
            <a:xfrm>
              <a:off x="303713" y="278086"/>
              <a:ext cx="3716465" cy="2790255"/>
              <a:chOff x="303713" y="278086"/>
              <a:chExt cx="3716465" cy="2790255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3D18B128-0EEB-714C-8012-9A18EA5DCF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713" y="278086"/>
                <a:ext cx="3716465" cy="2790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1DBFB5E-7257-214C-B382-17DF97CEE661}"/>
                  </a:ext>
                </a:extLst>
              </p:cNvPr>
              <p:cNvCxnSpPr/>
              <p:nvPr/>
            </p:nvCxnSpPr>
            <p:spPr>
              <a:xfrm>
                <a:off x="1158406" y="2277726"/>
                <a:ext cx="1275268" cy="3416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B8C8BC-4E91-A24A-9E6C-93A15945737C}"/>
                    </a:ext>
                  </a:extLst>
                </p:cNvPr>
                <p:cNvSpPr txBox="1"/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B8C8BC-4E91-A24A-9E6C-93A1594573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76" y="1309849"/>
                  <a:ext cx="413098" cy="485774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F75523-2889-9D44-82A6-48571AC0BFCC}"/>
              </a:ext>
            </a:extLst>
          </p:cNvPr>
          <p:cNvGrpSpPr/>
          <p:nvPr/>
        </p:nvGrpSpPr>
        <p:grpSpPr>
          <a:xfrm>
            <a:off x="3207853" y="2965939"/>
            <a:ext cx="4408093" cy="3306070"/>
            <a:chOff x="3207853" y="2965939"/>
            <a:chExt cx="4408093" cy="3306070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C941ACD-6E32-FB48-A663-899DACD15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853" y="2965939"/>
              <a:ext cx="4408093" cy="330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/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/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DFFD92-E12C-8045-8D52-ED77A846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56" y="404853"/>
            <a:ext cx="3624105" cy="27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/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blipFill>
                <a:blip r:embed="rId8"/>
                <a:stretch>
                  <a:fillRect l="-575" t="-91071" b="-1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/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blipFill>
                <a:blip r:embed="rId9"/>
                <a:stretch>
                  <a:fillRect l="-260" t="-9272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/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blipFill>
                <a:blip r:embed="rId10"/>
                <a:stretch>
                  <a:fillRect l="-278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/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1F501-6D42-E942-A6A2-4316E019F3D5}"/>
              </a:ext>
            </a:extLst>
          </p:cNvPr>
          <p:cNvCxnSpPr>
            <a:cxnSpLocks/>
          </p:cNvCxnSpPr>
          <p:nvPr/>
        </p:nvCxnSpPr>
        <p:spPr>
          <a:xfrm flipV="1">
            <a:off x="10215043" y="2069960"/>
            <a:ext cx="747709" cy="6629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6AF98C3-72BF-9B44-930C-01D2898C90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676" y="6137031"/>
            <a:ext cx="11766619" cy="6559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C0267-A89F-4A4C-8E5A-CF69EFB9F9AE}"/>
              </a:ext>
            </a:extLst>
          </p:cNvPr>
          <p:cNvGrpSpPr/>
          <p:nvPr/>
        </p:nvGrpSpPr>
        <p:grpSpPr>
          <a:xfrm>
            <a:off x="6408820" y="989573"/>
            <a:ext cx="2060298" cy="1144389"/>
            <a:chOff x="6408820" y="989573"/>
            <a:chExt cx="2060298" cy="114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/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1" dirty="0"/>
                    <a:t>constant if liquid or solid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617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/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a14:m>
                  <a:r>
                    <a:rPr lang="en-US" sz="1400" b="1" dirty="0"/>
                    <a:t>  if a gas</a:t>
                  </a:r>
                  <a:r>
                    <a:rPr 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D494D3-80DD-794B-8E8D-FDA76260F68F}"/>
              </a:ext>
            </a:extLst>
          </p:cNvPr>
          <p:cNvSpPr txBox="1"/>
          <p:nvPr/>
        </p:nvSpPr>
        <p:spPr>
          <a:xfrm>
            <a:off x="0" y="42500"/>
            <a:ext cx="1179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Cruising (constructing) S(T,P) by integrating over temperature and pressure</a:t>
            </a:r>
          </a:p>
        </p:txBody>
      </p:sp>
    </p:spTree>
    <p:extLst>
      <p:ext uri="{BB962C8B-B14F-4D97-AF65-F5344CB8AC3E}">
        <p14:creationId xmlns:p14="http://schemas.microsoft.com/office/powerpoint/2010/main" val="136418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318</Words>
  <Application>Microsoft Macintosh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2021-11-02T20:59:11Z</dcterms:created>
  <dcterms:modified xsi:type="dcterms:W3CDTF">2021-11-03T15:13:16Z</dcterms:modified>
</cp:coreProperties>
</file>