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21" r:id="rId2"/>
    <p:sldId id="326" r:id="rId3"/>
    <p:sldId id="328" r:id="rId4"/>
    <p:sldId id="330" r:id="rId5"/>
    <p:sldId id="331" r:id="rId6"/>
    <p:sldId id="332" r:id="rId7"/>
    <p:sldId id="319" r:id="rId8"/>
    <p:sldId id="320" r:id="rId9"/>
    <p:sldId id="327" r:id="rId10"/>
    <p:sldId id="333" r:id="rId11"/>
    <p:sldId id="334" r:id="rId12"/>
    <p:sldId id="339" r:id="rId13"/>
    <p:sldId id="266" r:id="rId14"/>
    <p:sldId id="340" r:id="rId15"/>
    <p:sldId id="338" r:id="rId16"/>
    <p:sldId id="336" r:id="rId17"/>
    <p:sldId id="33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4" autoAdjust="0"/>
    <p:restoredTop sz="96405"/>
  </p:normalViewPr>
  <p:slideViewPr>
    <p:cSldViewPr snapToGrid="0" snapToObjects="1">
      <p:cViewPr varScale="1">
        <p:scale>
          <a:sx n="90" d="100"/>
          <a:sy n="90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7B651-5107-974C-BE12-531296CF654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35018-25BE-3146-A155-7295A57B0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7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B6E5-B143-9749-948A-EFCB7A2F5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83D5E9-5E8C-C144-94FC-152397ACA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85EA5-846C-194E-B146-7ED489A3C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98DB-86F2-B549-8B78-B457665A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2F8A-6F08-6A4B-8D1C-D89041326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42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8867-8A09-5246-9809-84B94153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35C1F-90D7-F64E-A651-731B154F9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1BA9F-A183-CF45-B2EC-3BAD86BB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6FFF8-D488-414A-8DDE-194372D5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6818-C840-9941-9823-8980D9A2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1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F6046-7636-1B4B-9A5D-3E216E740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48D9-309B-9940-9CBC-D57EF647C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ADAC7-EDD0-D44D-9052-06DA73C7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0D996-CF84-4341-9D77-DD69E398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6BA27-E9E9-3645-B5C4-DF0C3F6E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77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59B3-A8EC-F44F-9E1A-887616A6F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DB46-C3C3-4A48-A2B5-28B1AB329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8BA9-52FB-A846-8F77-A9D64F92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6E69-CAB3-E74A-A78E-E85C2F738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2B836-0AF0-8A43-A567-79EA489D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4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AC84-33B4-5746-A587-FD582F4F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5FFA0-2225-A843-8315-C6D3659E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742B9-B172-8C49-9472-3FB89A506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E7ADB-5D7B-714A-B8D6-268F877B7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58F7-11C8-3B4B-9BBF-D698E6F4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58F8C-0834-9E48-84E0-CC1335F8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F8E16-EF40-9A47-B3AB-E04591FD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17679-7A92-484C-8420-AF00AAC6C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F9870-EEF5-A040-920D-0F20085D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36086-8E09-554C-A486-624F2D34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5BF59-5693-6143-9550-F2ED7BEC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A496-F331-5945-AEA0-C4A300C0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0720B-0198-9848-B4F7-9BE132EBC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81C02-3491-9E42-9254-7D3DC76AC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8BE67-05F8-1649-B76B-1D36EB615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E42BE-FF55-0044-A571-60B0DC0DDB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475BB-3541-774D-BA8A-AAD0B97EF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AAFA89-A453-FF45-8792-C9A01D9F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CEBF4-A0D4-904A-B2A1-E0CF80E2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4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C1EE-51A5-F04D-AAC5-0AE2B2BA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0BBB2-B6D9-E746-909D-C32BD326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5A9CC-E1B7-AF42-9F1F-91853B0B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513FC-7370-1C47-8E0E-3BF4AD57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6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20C06-3753-554A-A3B4-AE3645BA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716AD-7768-EB40-B7E8-EE1591D4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B04C2-F0B3-FC42-842C-8F7D7495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E277-18C3-164B-95F2-A25C4389B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3FF9-8CDB-4040-AAD5-C6F4033DD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08A54-DB07-FC48-956C-FE1529CF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306EF-48EA-B549-8AAE-826F20D2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D391B-823B-CD49-A900-75CD71F9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0CF1B-8B52-B446-AA37-8BBEC9892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1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3852-FCD6-CF41-B623-79F4D7D4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60EF0-DCE3-BB48-B20D-CC06971AF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1B8E3-DD6C-0D4E-826A-E6A43AE1B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52F7C-2065-5948-8145-AA50437FE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639E8-D657-2440-8BEF-8DF9922966C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2A90-0B31-A941-B29F-CE0CA48D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20F11-2123-1F49-BDD3-B432325C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9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2024C-85DA-934B-9154-194BD3D5C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EA83A-9DB0-0049-98AA-069E61372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8168-0F12-2E4E-AC34-6A86B1871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639E8-D657-2440-8BEF-8DF9922966C4}" type="datetimeFigureOut">
              <a:rPr lang="en-US" smtClean="0"/>
              <a:t>11/4/2021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675B8-9251-8148-900A-C21383585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4965-5F60-E349-8E7A-A5A921E54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F6DDC-7979-6947-922A-89A97E35E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90.png"/><Relationship Id="rId12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0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94E8C-B303-244A-9426-3DF6B5B206ED}"/>
              </a:ext>
            </a:extLst>
          </p:cNvPr>
          <p:cNvSpPr txBox="1"/>
          <p:nvPr/>
        </p:nvSpPr>
        <p:spPr>
          <a:xfrm>
            <a:off x="0" y="42500"/>
            <a:ext cx="939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Scope of today’s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2D670-FD1C-9744-9FBA-400862CE6324}"/>
              </a:ext>
            </a:extLst>
          </p:cNvPr>
          <p:cNvSpPr txBox="1"/>
          <p:nvPr/>
        </p:nvSpPr>
        <p:spPr>
          <a:xfrm>
            <a:off x="755301" y="934497"/>
            <a:ext cx="106813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Cruising (constructing) S(T,P) by integrating its slopes</a:t>
            </a:r>
          </a:p>
          <a:p>
            <a:endParaRPr lang="en-US" sz="2400" b="1" dirty="0"/>
          </a:p>
          <a:p>
            <a:r>
              <a:rPr lang="en-US" sz="2400" b="1" dirty="0"/>
              <a:t>Today: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Existence check (CGI): testing whether a quantity really is a state function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Using the </a:t>
            </a:r>
            <a:r>
              <a:rPr lang="en-US" sz="2400" b="1" dirty="0"/>
              <a:t>cross-integration</a:t>
            </a:r>
            <a:r>
              <a:rPr lang="en-US" sz="2400" dirty="0"/>
              <a:t> method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/>
              <a:t>Using the </a:t>
            </a:r>
            <a:r>
              <a:rPr lang="en-US" sz="2400" b="1" dirty="0"/>
              <a:t>cross-derivative</a:t>
            </a:r>
            <a:r>
              <a:rPr lang="en-US" sz="2400" dirty="0"/>
              <a:t> method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An introduction to </a:t>
            </a:r>
            <a:r>
              <a:rPr lang="en-US" sz="2400" b="1" dirty="0"/>
              <a:t>Maxwell’s equations </a:t>
            </a:r>
            <a:r>
              <a:rPr lang="en-US" sz="2400" dirty="0"/>
              <a:t>and the</a:t>
            </a:r>
            <a:r>
              <a:rPr lang="en-US" sz="2400" b="1" dirty="0"/>
              <a:t> box</a:t>
            </a: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A new thermodynamic identity: </a:t>
            </a:r>
            <a:r>
              <a:rPr lang="en-US" sz="2400" b="1" dirty="0"/>
              <a:t>Euler’s Chain Rule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Two mysteries of thermodynamics </a:t>
            </a:r>
            <a:r>
              <a:rPr lang="en-US" sz="2400" b="1" dirty="0"/>
              <a:t>revealed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5458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29844E-AECB-0C45-B5F9-206403CF1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42"/>
          <a:stretch/>
        </p:blipFill>
        <p:spPr>
          <a:xfrm>
            <a:off x="0" y="858431"/>
            <a:ext cx="10704287" cy="882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B489AE-E997-6445-BCF6-5695F39819B9}"/>
              </a:ext>
            </a:extLst>
          </p:cNvPr>
          <p:cNvSpPr txBox="1"/>
          <p:nvPr/>
        </p:nvSpPr>
        <p:spPr>
          <a:xfrm>
            <a:off x="868101" y="2095018"/>
            <a:ext cx="9306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Cross-integration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Cross-derivative test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F8B7A-FD16-544E-93A2-8C47BA8C26B0}"/>
              </a:ext>
            </a:extLst>
          </p:cNvPr>
          <p:cNvSpPr txBox="1"/>
          <p:nvPr/>
        </p:nvSpPr>
        <p:spPr>
          <a:xfrm>
            <a:off x="-1" y="42500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I. Existence check: How to tell whether a state function actually exists</a:t>
            </a:r>
          </a:p>
        </p:txBody>
      </p:sp>
    </p:spTree>
    <p:extLst>
      <p:ext uri="{BB962C8B-B14F-4D97-AF65-F5344CB8AC3E}">
        <p14:creationId xmlns:p14="http://schemas.microsoft.com/office/powerpoint/2010/main" val="266084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29844E-AECB-0C45-B5F9-206403CF1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42"/>
          <a:stretch/>
        </p:blipFill>
        <p:spPr>
          <a:xfrm>
            <a:off x="0" y="858431"/>
            <a:ext cx="10704287" cy="882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B489AE-E997-6445-BCF6-5695F39819B9}"/>
              </a:ext>
            </a:extLst>
          </p:cNvPr>
          <p:cNvSpPr txBox="1"/>
          <p:nvPr/>
        </p:nvSpPr>
        <p:spPr>
          <a:xfrm>
            <a:off x="868101" y="2095018"/>
            <a:ext cx="9306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Cross-integration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Cross-derivative test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41FCF2B-9111-084A-9080-EC75004C88ED}"/>
              </a:ext>
            </a:extLst>
          </p:cNvPr>
          <p:cNvGrpSpPr/>
          <p:nvPr/>
        </p:nvGrpSpPr>
        <p:grpSpPr>
          <a:xfrm>
            <a:off x="462988" y="3443641"/>
            <a:ext cx="10842691" cy="2748815"/>
            <a:chOff x="462988" y="3443641"/>
            <a:chExt cx="10842691" cy="27488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FA3582-0F76-4143-B9D6-29C990819C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902"/>
            <a:stretch/>
          </p:blipFill>
          <p:spPr>
            <a:xfrm>
              <a:off x="462988" y="3443641"/>
              <a:ext cx="10842691" cy="274881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C2ADCB5-5B4B-0B44-BC36-557178346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20103" y="5061040"/>
              <a:ext cx="977900" cy="9779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E91718-145E-F042-9C66-C5FA55F09154}"/>
              </a:ext>
            </a:extLst>
          </p:cNvPr>
          <p:cNvSpPr txBox="1"/>
          <p:nvPr/>
        </p:nvSpPr>
        <p:spPr>
          <a:xfrm>
            <a:off x="-1" y="42500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Cross-derivative</a:t>
            </a:r>
          </a:p>
        </p:txBody>
      </p:sp>
    </p:spTree>
    <p:extLst>
      <p:ext uri="{BB962C8B-B14F-4D97-AF65-F5344CB8AC3E}">
        <p14:creationId xmlns:p14="http://schemas.microsoft.com/office/powerpoint/2010/main" val="479990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56CF3E-EDBB-E642-B7BD-39ED653EB422}"/>
              </a:ext>
            </a:extLst>
          </p:cNvPr>
          <p:cNvSpPr txBox="1"/>
          <p:nvPr/>
        </p:nvSpPr>
        <p:spPr>
          <a:xfrm>
            <a:off x="-1" y="42500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I. Existence check: How to tell whether a state function actually exists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6B4A72-F248-BF48-B4E1-C0519E6090A2}"/>
              </a:ext>
            </a:extLst>
          </p:cNvPr>
          <p:cNvSpPr txBox="1"/>
          <p:nvPr/>
        </p:nvSpPr>
        <p:spPr>
          <a:xfrm>
            <a:off x="1431758" y="1215189"/>
            <a:ext cx="8217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Your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the </a:t>
            </a:r>
            <a:r>
              <a:rPr lang="en-US" sz="2400" b="1" dirty="0"/>
              <a:t>cross-integration</a:t>
            </a:r>
            <a:r>
              <a:rPr lang="en-US" sz="2400" dirty="0"/>
              <a:t> test in </a:t>
            </a:r>
            <a:r>
              <a:rPr lang="en-US" sz="2400" b="1" dirty="0"/>
              <a:t>Python</a:t>
            </a:r>
            <a:r>
              <a:rPr lang="en-US" sz="2400" dirty="0"/>
              <a:t>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the </a:t>
            </a:r>
            <a:r>
              <a:rPr lang="en-US" sz="2400" b="1" dirty="0"/>
              <a:t>cross-derivative</a:t>
            </a:r>
            <a:r>
              <a:rPr lang="en-US" sz="2400" dirty="0"/>
              <a:t> test on the </a:t>
            </a:r>
            <a:r>
              <a:rPr lang="en-US" sz="2400" b="1" dirty="0"/>
              <a:t>blackboard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11A9B-7808-AE48-B84B-33A906D1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5" y="3980818"/>
            <a:ext cx="11281476" cy="628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26BD93-9147-B84D-9914-EFB7DD9D020A}"/>
              </a:ext>
            </a:extLst>
          </p:cNvPr>
          <p:cNvSpPr txBox="1"/>
          <p:nvPr/>
        </p:nvSpPr>
        <p:spPr>
          <a:xfrm>
            <a:off x="300789" y="3980818"/>
            <a:ext cx="5973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75805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767937" y="1897612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box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7BAF1-8767-CA47-8B09-09BFC93D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197" y="554540"/>
            <a:ext cx="6426200" cy="5702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498EF-77D3-5F49-8AAE-8F46F8F6359C}"/>
              </a:ext>
            </a:extLst>
          </p:cNvPr>
          <p:cNvSpPr txBox="1"/>
          <p:nvPr/>
        </p:nvSpPr>
        <p:spPr>
          <a:xfrm>
            <a:off x="0" y="0"/>
            <a:ext cx="6100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II. Maxwell’s equations and</a:t>
            </a:r>
            <a:r>
              <a:rPr lang="en-US" sz="2400" dirty="0"/>
              <a:t> </a:t>
            </a:r>
            <a:r>
              <a:rPr lang="en-US" sz="2400" b="1" dirty="0"/>
              <a:t>the box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8474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1311350" y="843846"/>
                <a:ext cx="5911702" cy="695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350" y="843846"/>
                <a:ext cx="5911702" cy="695511"/>
              </a:xfrm>
              <a:prstGeom prst="rect">
                <a:avLst/>
              </a:prstGeom>
              <a:blipFill>
                <a:blip r:embed="rId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C8D136C-954E-924F-828A-94F717446CD7}"/>
              </a:ext>
            </a:extLst>
          </p:cNvPr>
          <p:cNvGrpSpPr/>
          <p:nvPr/>
        </p:nvGrpSpPr>
        <p:grpSpPr>
          <a:xfrm>
            <a:off x="305503" y="2083434"/>
            <a:ext cx="4398344" cy="4522148"/>
            <a:chOff x="1313687" y="1594339"/>
            <a:chExt cx="4398344" cy="45221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64D1C72-DCA8-FE44-BBAD-BDBEACE85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262" y="2279348"/>
              <a:ext cx="3717769" cy="3298969"/>
            </a:xfrm>
            <a:prstGeom prst="rect">
              <a:avLst/>
            </a:prstGeom>
          </p:spPr>
        </p:pic>
        <p:sp>
          <p:nvSpPr>
            <p:cNvPr id="2" name="U-Turn Arrow 1">
              <a:extLst>
                <a:ext uri="{FF2B5EF4-FFF2-40B4-BE49-F238E27FC236}">
                  <a16:creationId xmlns:a16="http://schemas.microsoft.com/office/drawing/2014/main" id="{E5FABA90-95BB-5743-970F-2E4E8EBDBFB5}"/>
                </a:ext>
              </a:extLst>
            </p:cNvPr>
            <p:cNvSpPr/>
            <p:nvPr/>
          </p:nvSpPr>
          <p:spPr>
            <a:xfrm rot="16200000">
              <a:off x="1033464" y="1874562"/>
              <a:ext cx="4522148" cy="3961701"/>
            </a:xfrm>
            <a:prstGeom prst="uturnArrow">
              <a:avLst>
                <a:gd name="adj1" fmla="val 1572"/>
                <a:gd name="adj2" fmla="val 3480"/>
                <a:gd name="adj3" fmla="val 9018"/>
                <a:gd name="adj4" fmla="val 37427"/>
                <a:gd name="adj5" fmla="val 16652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9237FB3B-0687-1249-9B95-B1379A800F33}"/>
                </a:ext>
              </a:extLst>
            </p:cNvPr>
            <p:cNvSpPr/>
            <p:nvPr/>
          </p:nvSpPr>
          <p:spPr>
            <a:xfrm rot="16200000" flipH="1">
              <a:off x="1405424" y="2061920"/>
              <a:ext cx="4032738" cy="3707184"/>
            </a:xfrm>
            <a:prstGeom prst="uturnArrow">
              <a:avLst>
                <a:gd name="adj1" fmla="val 2055"/>
                <a:gd name="adj2" fmla="val 4425"/>
                <a:gd name="adj3" fmla="val 10758"/>
                <a:gd name="adj4" fmla="val 37427"/>
                <a:gd name="adj5" fmla="val 15824"/>
              </a:avLst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5AD0547-1699-7945-B2EC-4D6CD347EBA7}"/>
              </a:ext>
            </a:extLst>
          </p:cNvPr>
          <p:cNvGrpSpPr/>
          <p:nvPr/>
        </p:nvGrpSpPr>
        <p:grpSpPr>
          <a:xfrm>
            <a:off x="6153184" y="2403421"/>
            <a:ext cx="4522148" cy="3961701"/>
            <a:chOff x="1650149" y="1874562"/>
            <a:chExt cx="4522148" cy="396170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5F92C0A-EEE0-554E-89D2-DE058CD1B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262" y="2279348"/>
              <a:ext cx="3717769" cy="3298969"/>
            </a:xfrm>
            <a:prstGeom prst="rect">
              <a:avLst/>
            </a:prstGeom>
          </p:spPr>
        </p:pic>
        <p:sp>
          <p:nvSpPr>
            <p:cNvPr id="12" name="U-Turn Arrow 11">
              <a:extLst>
                <a:ext uri="{FF2B5EF4-FFF2-40B4-BE49-F238E27FC236}">
                  <a16:creationId xmlns:a16="http://schemas.microsoft.com/office/drawing/2014/main" id="{FCE26A6F-F79A-A246-85AD-37A63DEC8AB8}"/>
                </a:ext>
              </a:extLst>
            </p:cNvPr>
            <p:cNvSpPr/>
            <p:nvPr/>
          </p:nvSpPr>
          <p:spPr>
            <a:xfrm>
              <a:off x="1650149" y="1874562"/>
              <a:ext cx="4522148" cy="3961701"/>
            </a:xfrm>
            <a:prstGeom prst="uturnArrow">
              <a:avLst>
                <a:gd name="adj1" fmla="val 1572"/>
                <a:gd name="adj2" fmla="val 3480"/>
                <a:gd name="adj3" fmla="val 9018"/>
                <a:gd name="adj4" fmla="val 37427"/>
                <a:gd name="adj5" fmla="val 16652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U-Turn Arrow 12">
              <a:extLst>
                <a:ext uri="{FF2B5EF4-FFF2-40B4-BE49-F238E27FC236}">
                  <a16:creationId xmlns:a16="http://schemas.microsoft.com/office/drawing/2014/main" id="{CA776662-F8B6-2C4A-863D-972B6BB5B8D2}"/>
                </a:ext>
              </a:extLst>
            </p:cNvPr>
            <p:cNvSpPr/>
            <p:nvPr/>
          </p:nvSpPr>
          <p:spPr>
            <a:xfrm flipH="1">
              <a:off x="1809459" y="2061920"/>
              <a:ext cx="4032738" cy="3707184"/>
            </a:xfrm>
            <a:prstGeom prst="uturnArrow">
              <a:avLst>
                <a:gd name="adj1" fmla="val 2055"/>
                <a:gd name="adj2" fmla="val 4425"/>
                <a:gd name="adj3" fmla="val 10758"/>
                <a:gd name="adj4" fmla="val 37427"/>
                <a:gd name="adj5" fmla="val 15824"/>
              </a:avLst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A7A9039-02F6-FD45-A343-0338DEC98055}"/>
              </a:ext>
            </a:extLst>
          </p:cNvPr>
          <p:cNvSpPr txBox="1"/>
          <p:nvPr/>
        </p:nvSpPr>
        <p:spPr>
          <a:xfrm>
            <a:off x="0" y="0"/>
            <a:ext cx="61000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II. Maxwell’s equations and</a:t>
            </a:r>
            <a:r>
              <a:rPr lang="en-US" sz="2400" dirty="0"/>
              <a:t> </a:t>
            </a:r>
            <a:r>
              <a:rPr lang="en-US" sz="2400" b="1" dirty="0"/>
              <a:t>the box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F1A6D-81A5-1349-BC65-7F9042A79A72}"/>
              </a:ext>
            </a:extLst>
          </p:cNvPr>
          <p:cNvSpPr txBox="1"/>
          <p:nvPr/>
        </p:nvSpPr>
        <p:spPr>
          <a:xfrm>
            <a:off x="5618748" y="144441"/>
            <a:ext cx="4880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Your task: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Work out all four Maxwell relations</a:t>
            </a:r>
          </a:p>
        </p:txBody>
      </p:sp>
    </p:spTree>
    <p:extLst>
      <p:ext uri="{BB962C8B-B14F-4D97-AF65-F5344CB8AC3E}">
        <p14:creationId xmlns:p14="http://schemas.microsoft.com/office/powerpoint/2010/main" val="292640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09531D-2A80-6D4D-B89E-F3390809F730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III. Euler’s Chain Relation (AKA the contour slope rule)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DFAC87-1755-0A4E-9D61-6F1A7F370FC0}"/>
                  </a:ext>
                </a:extLst>
              </p:cNvPr>
              <p:cNvSpPr txBox="1"/>
              <p:nvPr/>
            </p:nvSpPr>
            <p:spPr>
              <a:xfrm>
                <a:off x="4824664" y="901223"/>
                <a:ext cx="7267073" cy="56977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Looking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400" b="0" dirty="0"/>
                  <a:t> (ideal gas)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Differential form: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𝑑𝑃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contour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400" dirty="0"/>
                  <a:t> is a line of constant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so we can also talk about </a:t>
                </a:r>
                <a:r>
                  <a:rPr lang="en-US" sz="2400" i="1" dirty="0"/>
                  <a:t>its</a:t>
                </a:r>
                <a:r>
                  <a:rPr lang="en-US" sz="2400" dirty="0"/>
                  <a:t> slope with respect to the state space. This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contour slope</a:t>
                </a:r>
                <a:r>
                  <a:rPr lang="en-US" sz="2400" b="1" dirty="0"/>
                  <a:t> </a:t>
                </a:r>
                <a:r>
                  <a:rPr lang="en-US" sz="2400" dirty="0"/>
                  <a:t>depends on the other slopes according to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 pattern:</a:t>
                </a:r>
              </a:p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DFAC87-1755-0A4E-9D61-6F1A7F370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664" y="901223"/>
                <a:ext cx="7267073" cy="5697778"/>
              </a:xfrm>
              <a:prstGeom prst="rect">
                <a:avLst/>
              </a:prstGeom>
              <a:blipFill>
                <a:blip r:embed="rId2"/>
                <a:stretch>
                  <a:fillRect l="-12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74986F4-1171-454B-8C3F-F998D864146C}"/>
              </a:ext>
            </a:extLst>
          </p:cNvPr>
          <p:cNvGrpSpPr/>
          <p:nvPr/>
        </p:nvGrpSpPr>
        <p:grpSpPr>
          <a:xfrm>
            <a:off x="252665" y="1007542"/>
            <a:ext cx="4571999" cy="4402500"/>
            <a:chOff x="252665" y="1007542"/>
            <a:chExt cx="4571999" cy="44025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AEFBFD7-68B7-574E-A714-FEF24E74AF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64" t="13054" r="17710" b="6669"/>
            <a:stretch/>
          </p:blipFill>
          <p:spPr bwMode="auto">
            <a:xfrm>
              <a:off x="252665" y="1007542"/>
              <a:ext cx="4571999" cy="4402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404FC33-B0D8-8744-A5EE-C0260BBEDBA4}"/>
                </a:ext>
              </a:extLst>
            </p:cNvPr>
            <p:cNvCxnSpPr/>
            <p:nvPr/>
          </p:nvCxnSpPr>
          <p:spPr>
            <a:xfrm>
              <a:off x="2684196" y="2995863"/>
              <a:ext cx="347762" cy="1082842"/>
            </a:xfrm>
            <a:prstGeom prst="line">
              <a:avLst/>
            </a:prstGeom>
            <a:ln w="635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303F0D-9BAB-1A47-BBB4-313CC129A38E}"/>
              </a:ext>
            </a:extLst>
          </p:cNvPr>
          <p:cNvCxnSpPr>
            <a:cxnSpLocks/>
          </p:cNvCxnSpPr>
          <p:nvPr/>
        </p:nvCxnSpPr>
        <p:spPr>
          <a:xfrm>
            <a:off x="1569896" y="3188368"/>
            <a:ext cx="813837" cy="697832"/>
          </a:xfrm>
          <a:prstGeom prst="line">
            <a:avLst/>
          </a:prstGeom>
          <a:ln w="63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F92396-DFBA-D94B-8EE1-7EAAB756B90C}"/>
              </a:ext>
            </a:extLst>
          </p:cNvPr>
          <p:cNvCxnSpPr>
            <a:cxnSpLocks/>
          </p:cNvCxnSpPr>
          <p:nvPr/>
        </p:nvCxnSpPr>
        <p:spPr>
          <a:xfrm flipH="1">
            <a:off x="1265134" y="1997242"/>
            <a:ext cx="304762" cy="56252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25E987-14F7-7A4E-8609-F2DB4F8112C1}"/>
                  </a:ext>
                </a:extLst>
              </p:cNvPr>
              <p:cNvSpPr txBox="1"/>
              <p:nvPr/>
            </p:nvSpPr>
            <p:spPr>
              <a:xfrm>
                <a:off x="744767" y="1838334"/>
                <a:ext cx="896352" cy="471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12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12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25E987-14F7-7A4E-8609-F2DB4F811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67" y="1838334"/>
                <a:ext cx="896352" cy="471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71C164-0E52-FD45-B7C9-C6E6C69FF7DD}"/>
                  </a:ext>
                </a:extLst>
              </p:cNvPr>
              <p:cNvSpPr txBox="1"/>
              <p:nvPr/>
            </p:nvSpPr>
            <p:spPr>
              <a:xfrm>
                <a:off x="1423714" y="3537796"/>
                <a:ext cx="820681" cy="471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1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12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371C164-0E52-FD45-B7C9-C6E6C69FF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14" y="3537796"/>
                <a:ext cx="820681" cy="471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68AED7-B169-C742-860E-576A8A140022}"/>
                  </a:ext>
                </a:extLst>
              </p:cNvPr>
              <p:cNvSpPr txBox="1"/>
              <p:nvPr/>
            </p:nvSpPr>
            <p:spPr>
              <a:xfrm>
                <a:off x="2306163" y="4108067"/>
                <a:ext cx="672967" cy="472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200" b="1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12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num>
                                <m:den>
                                  <m:r>
                                    <a:rPr lang="en-US" sz="1200" b="1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𝝏</m:t>
                                  </m:r>
                                  <m:r>
                                    <a:rPr lang="en-US" sz="12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12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68AED7-B169-C742-860E-576A8A140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163" y="4108067"/>
                <a:ext cx="672967" cy="4724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E2DE86-492F-1D4A-A0E9-F1C29769C7FD}"/>
              </a:ext>
            </a:extLst>
          </p:cNvPr>
          <p:cNvCxnSpPr>
            <a:cxnSpLocks/>
          </p:cNvCxnSpPr>
          <p:nvPr/>
        </p:nvCxnSpPr>
        <p:spPr>
          <a:xfrm>
            <a:off x="2873205" y="4078704"/>
            <a:ext cx="166772" cy="489289"/>
          </a:xfrm>
          <a:prstGeom prst="line">
            <a:avLst/>
          </a:prstGeom>
          <a:ln w="635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0A33D8-CEFD-0F41-9D18-BD87B0307E81}"/>
                  </a:ext>
                </a:extLst>
              </p:cNvPr>
              <p:cNvSpPr txBox="1"/>
              <p:nvPr/>
            </p:nvSpPr>
            <p:spPr>
              <a:xfrm>
                <a:off x="744767" y="5516361"/>
                <a:ext cx="4880736" cy="1064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7030A0"/>
                    </a:solidFill>
                  </a:rPr>
                  <a:t>Your task: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Work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0A33D8-CEFD-0F41-9D18-BD87B0307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67" y="5516361"/>
                <a:ext cx="4880736" cy="1064587"/>
              </a:xfrm>
              <a:prstGeom prst="rect">
                <a:avLst/>
              </a:prstGeom>
              <a:blipFill>
                <a:blip r:embed="rId7"/>
                <a:stretch>
                  <a:fillRect l="-2073" t="-4706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29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41271A-C65C-FC4B-82E2-5BC09F8A36CA}"/>
                  </a:ext>
                </a:extLst>
              </p:cNvPr>
              <p:cNvSpPr/>
              <p:nvPr/>
            </p:nvSpPr>
            <p:spPr>
              <a:xfrm>
                <a:off x="218035" y="840467"/>
                <a:ext cx="11755930" cy="3665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Mystery #1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is the differential equation of state for </a:t>
                </a:r>
                <a:r>
                  <a:rPr lang="en-US" sz="2400" i="1" dirty="0"/>
                  <a:t>S(T,P)</a:t>
                </a:r>
                <a:r>
                  <a:rPr lang="en-US" sz="2400" dirty="0"/>
                  <a:t>. </a:t>
                </a:r>
              </a:p>
              <a:p>
                <a:r>
                  <a:rPr lang="en-US" sz="2400" b="1" dirty="0">
                    <a:solidFill>
                      <a:srgbClr val="7030A0"/>
                    </a:solidFill>
                  </a:rPr>
                  <a:t>Your task</a:t>
                </a:r>
                <a:r>
                  <a:rPr lang="en-US" sz="2400" dirty="0"/>
                  <a:t>: </a:t>
                </a:r>
                <a:r>
                  <a:rPr lang="en-US" sz="2400" dirty="0">
                    <a:solidFill>
                      <a:schemeClr val="tx1"/>
                    </a:solidFill>
                  </a:rPr>
                  <a:t>why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Suggested approach: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Figure out which </a:t>
                </a:r>
                <a:r>
                  <a:rPr lang="en-US" sz="2400" b="1" dirty="0"/>
                  <a:t>entropy</a:t>
                </a:r>
                <a:r>
                  <a:rPr lang="en-US" sz="2400" dirty="0"/>
                  <a:t> </a:t>
                </a:r>
                <a:r>
                  <a:rPr lang="en-US" sz="2400" b="1" dirty="0"/>
                  <a:t>slope</a:t>
                </a:r>
                <a:r>
                  <a:rPr lang="en-US" sz="2400" dirty="0"/>
                  <a:t> we’re dealing with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) …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Then use </a:t>
                </a:r>
                <a:r>
                  <a:rPr lang="en-US" sz="2400" b="1" dirty="0"/>
                  <a:t>Maxwell</a:t>
                </a:r>
                <a:r>
                  <a:rPr lang="en-US" sz="2400" dirty="0"/>
                  <a:t> …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Then figure out how to use the </a:t>
                </a:r>
                <a:r>
                  <a:rPr lang="en-US" sz="2400" b="1" dirty="0"/>
                  <a:t>definition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…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41271A-C65C-FC4B-82E2-5BC09F8A3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35" y="840467"/>
                <a:ext cx="11755930" cy="3665234"/>
              </a:xfrm>
              <a:prstGeom prst="rect">
                <a:avLst/>
              </a:prstGeom>
              <a:blipFill>
                <a:blip r:embed="rId2"/>
                <a:stretch>
                  <a:fillRect l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0B0321D-71F3-7B4F-B4E8-29596008BB78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IV. Mysteries revealed</a:t>
            </a:r>
          </a:p>
        </p:txBody>
      </p:sp>
    </p:spTree>
    <p:extLst>
      <p:ext uri="{BB962C8B-B14F-4D97-AF65-F5344CB8AC3E}">
        <p14:creationId xmlns:p14="http://schemas.microsoft.com/office/powerpoint/2010/main" val="1000551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41271A-C65C-FC4B-82E2-5BC09F8A36CA}"/>
                  </a:ext>
                </a:extLst>
              </p:cNvPr>
              <p:cNvSpPr/>
              <p:nvPr/>
            </p:nvSpPr>
            <p:spPr>
              <a:xfrm>
                <a:off x="218035" y="840467"/>
                <a:ext cx="11755930" cy="46169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Mystery #2</a:t>
                </a:r>
                <a:r>
                  <a:rPr lang="en-US" sz="2400" dirty="0"/>
                  <a:t> …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𝑑𝑇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is the differential equation of state for </a:t>
                </a:r>
                <a:r>
                  <a:rPr lang="en-US" sz="2400" i="1" dirty="0"/>
                  <a:t>S(T,V)</a:t>
                </a:r>
                <a:r>
                  <a:rPr lang="en-US" sz="2400" dirty="0"/>
                  <a:t>. </a:t>
                </a:r>
              </a:p>
              <a:p>
                <a:r>
                  <a:rPr lang="en-US" sz="2400" b="1" dirty="0">
                    <a:solidFill>
                      <a:srgbClr val="7030A0"/>
                    </a:solidFill>
                  </a:rPr>
                  <a:t>Your task</a:t>
                </a:r>
                <a:r>
                  <a:rPr lang="en-US" sz="2400" dirty="0"/>
                  <a:t>: why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𝑷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? </a:t>
                </a:r>
              </a:p>
              <a:p>
                <a:endParaRPr lang="en-US" sz="2400" b="1" dirty="0"/>
              </a:p>
              <a:p>
                <a:r>
                  <a:rPr lang="en-US" sz="2400" b="1" dirty="0"/>
                  <a:t>Suggested approach: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Figure out which </a:t>
                </a:r>
                <a:r>
                  <a:rPr lang="en-US" sz="2400" b="1" dirty="0"/>
                  <a:t>entropy</a:t>
                </a:r>
                <a:r>
                  <a:rPr lang="en-US" sz="2400" dirty="0"/>
                  <a:t> </a:t>
                </a:r>
                <a:r>
                  <a:rPr lang="en-US" sz="2400" b="1" dirty="0"/>
                  <a:t>slope </a:t>
                </a:r>
                <a:r>
                  <a:rPr lang="en-US" sz="2400" dirty="0"/>
                  <a:t>we’re dealing with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) …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Then use </a:t>
                </a:r>
                <a:r>
                  <a:rPr lang="en-US" sz="2400" b="1" dirty="0"/>
                  <a:t>Maxwell</a:t>
                </a:r>
                <a:r>
                  <a:rPr lang="en-US" sz="2400" dirty="0"/>
                  <a:t>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Then use </a:t>
                </a:r>
                <a:r>
                  <a:rPr lang="en-US" sz="2400" b="1" dirty="0"/>
                  <a:t>Euler’s chain relation (AKA the contour slope rule)</a:t>
                </a:r>
                <a:r>
                  <a:rPr lang="en-US" sz="2400" dirty="0"/>
                  <a:t> …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Then use the </a:t>
                </a:r>
                <a:r>
                  <a:rPr lang="en-US" sz="2400" b="1" dirty="0"/>
                  <a:t>definitions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b="1" dirty="0"/>
              </a:p>
              <a:p>
                <a:endParaRPr lang="en-US" sz="2400" b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41271A-C65C-FC4B-82E2-5BC09F8A3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35" y="840467"/>
                <a:ext cx="11755930" cy="4616970"/>
              </a:xfrm>
              <a:prstGeom prst="rect">
                <a:avLst/>
              </a:prstGeom>
              <a:blipFill>
                <a:blip r:embed="rId2"/>
                <a:stretch>
                  <a:fillRect l="-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806EA04-ED70-514D-9135-0A5AE1C5C917}"/>
              </a:ext>
            </a:extLst>
          </p:cNvPr>
          <p:cNvSpPr txBox="1"/>
          <p:nvPr/>
        </p:nvSpPr>
        <p:spPr>
          <a:xfrm>
            <a:off x="0" y="92875"/>
            <a:ext cx="11424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IV. Mysteries revealed</a:t>
            </a:r>
          </a:p>
        </p:txBody>
      </p:sp>
    </p:spTree>
    <p:extLst>
      <p:ext uri="{BB962C8B-B14F-4D97-AF65-F5344CB8AC3E}">
        <p14:creationId xmlns:p14="http://schemas.microsoft.com/office/powerpoint/2010/main" val="11169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D205D08-42A3-7141-9EEC-73CD9FBD9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13" y="278086"/>
            <a:ext cx="3716465" cy="27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7F75523-2889-9D44-82A6-48571AC0BFCC}"/>
              </a:ext>
            </a:extLst>
          </p:cNvPr>
          <p:cNvGrpSpPr/>
          <p:nvPr/>
        </p:nvGrpSpPr>
        <p:grpSpPr>
          <a:xfrm>
            <a:off x="3207853" y="2965939"/>
            <a:ext cx="4408093" cy="3306070"/>
            <a:chOff x="3207853" y="2965939"/>
            <a:chExt cx="4408093" cy="3306070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0C941ACD-6E32-FB48-A663-899DACD15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7853" y="2965939"/>
              <a:ext cx="4408093" cy="3306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A137D8-5C67-6F4E-84DB-CD9A4E7C3E42}"/>
                    </a:ext>
                  </a:extLst>
                </p:cNvPr>
                <p:cNvSpPr txBox="1"/>
                <p:nvPr/>
              </p:nvSpPr>
              <p:spPr>
                <a:xfrm>
                  <a:off x="4389378" y="4297090"/>
                  <a:ext cx="1022521" cy="4714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6A137D8-5C67-6F4E-84DB-CD9A4E7C3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9378" y="4297090"/>
                  <a:ext cx="1022521" cy="47141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931DAD-6B5B-4C44-936A-DB994B4042B8}"/>
                    </a:ext>
                  </a:extLst>
                </p:cNvPr>
                <p:cNvSpPr txBox="1"/>
                <p:nvPr/>
              </p:nvSpPr>
              <p:spPr>
                <a:xfrm>
                  <a:off x="6002662" y="4124325"/>
                  <a:ext cx="1022521" cy="4714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12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2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1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931DAD-6B5B-4C44-936A-DB994B4042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662" y="4124325"/>
                  <a:ext cx="1022521" cy="4714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DFFD92-E12C-8045-8D52-ED77A8460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356" y="404853"/>
            <a:ext cx="3624105" cy="2718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57A128-F566-7740-AC20-27A0C0200D58}"/>
                  </a:ext>
                </a:extLst>
              </p:cNvPr>
              <p:cNvSpPr txBox="1"/>
              <p:nvPr/>
            </p:nvSpPr>
            <p:spPr>
              <a:xfrm>
                <a:off x="442202" y="2714184"/>
                <a:ext cx="4408093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57A128-F566-7740-AC20-27A0C0200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02" y="2714184"/>
                <a:ext cx="4408093" cy="693138"/>
              </a:xfrm>
              <a:prstGeom prst="rect">
                <a:avLst/>
              </a:prstGeom>
              <a:blipFill>
                <a:blip r:embed="rId7"/>
                <a:stretch>
                  <a:fillRect l="-575" t="-91071" b="-1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5D15F2-25A8-AC4B-82EC-D997D92BFB7C}"/>
                  </a:ext>
                </a:extLst>
              </p:cNvPr>
              <p:cNvSpPr txBox="1"/>
              <p:nvPr/>
            </p:nvSpPr>
            <p:spPr>
              <a:xfrm>
                <a:off x="7544972" y="2619370"/>
                <a:ext cx="4875781" cy="693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nary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𝑉𝑑𝑃</m:t>
                        </m:r>
                      </m:e>
                    </m:nary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5D15F2-25A8-AC4B-82EC-D997D92B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972" y="2619370"/>
                <a:ext cx="4875781" cy="693138"/>
              </a:xfrm>
              <a:prstGeom prst="rect">
                <a:avLst/>
              </a:prstGeom>
              <a:blipFill>
                <a:blip r:embed="rId8"/>
                <a:stretch>
                  <a:fillRect l="-260" t="-92727" b="-1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A1CEA99-147B-564C-A3F6-3CAC3EBDDA43}"/>
              </a:ext>
            </a:extLst>
          </p:cNvPr>
          <p:cNvSpPr txBox="1"/>
          <p:nvPr/>
        </p:nvSpPr>
        <p:spPr>
          <a:xfrm>
            <a:off x="0" y="4250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Cruising (constructing) S(T,P) by integrating over temperature and pressure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1D858F-DF73-C44A-B123-7C2CAF5D911B}"/>
                  </a:ext>
                </a:extLst>
              </p:cNvPr>
              <p:cNvSpPr txBox="1"/>
              <p:nvPr/>
            </p:nvSpPr>
            <p:spPr>
              <a:xfrm>
                <a:off x="7863638" y="4532796"/>
                <a:ext cx="4557115" cy="5037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bg1">
                        <a:lumMod val="50000"/>
                      </a:schemeClr>
                    </a:solidFill>
                  </a:rPr>
                  <a:t>+</a:t>
                </a:r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endParaRPr lang="en-US" sz="2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1D858F-DF73-C44A-B123-7C2CAF5D9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38" y="4532796"/>
                <a:ext cx="4557115" cy="503728"/>
              </a:xfrm>
              <a:prstGeom prst="rect">
                <a:avLst/>
              </a:prstGeom>
              <a:blipFill>
                <a:blip r:embed="rId9"/>
                <a:stretch>
                  <a:fillRect l="-278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BC4F3B-C03A-9449-A49C-77DE1144F765}"/>
                  </a:ext>
                </a:extLst>
              </p:cNvPr>
              <p:cNvSpPr txBox="1"/>
              <p:nvPr/>
            </p:nvSpPr>
            <p:spPr>
              <a:xfrm>
                <a:off x="9310309" y="1784836"/>
                <a:ext cx="67255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BC4F3B-C03A-9449-A49C-77DE1144F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0309" y="1784836"/>
                <a:ext cx="672553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9126E1-83C3-9F4A-86C1-8947A512079C}"/>
              </a:ext>
            </a:extLst>
          </p:cNvPr>
          <p:cNvCxnSpPr/>
          <p:nvPr/>
        </p:nvCxnSpPr>
        <p:spPr>
          <a:xfrm>
            <a:off x="1151039" y="2264270"/>
            <a:ext cx="1275268" cy="3416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D41F501-6D42-E942-A6A2-4316E019F3D5}"/>
              </a:ext>
            </a:extLst>
          </p:cNvPr>
          <p:cNvCxnSpPr>
            <a:cxnSpLocks/>
          </p:cNvCxnSpPr>
          <p:nvPr/>
        </p:nvCxnSpPr>
        <p:spPr>
          <a:xfrm flipV="1">
            <a:off x="10215043" y="2069960"/>
            <a:ext cx="747709" cy="66297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8F2831-8F89-E041-A427-5F64D8E5C130}"/>
                  </a:ext>
                </a:extLst>
              </p:cNvPr>
              <p:cNvSpPr txBox="1"/>
              <p:nvPr/>
            </p:nvSpPr>
            <p:spPr>
              <a:xfrm>
                <a:off x="1796040" y="1397766"/>
                <a:ext cx="413098" cy="4857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8F2831-8F89-E041-A427-5F64D8E5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040" y="1397766"/>
                <a:ext cx="413098" cy="4857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6AF98C3-72BF-9B44-930C-01D2898C90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676" y="6137031"/>
            <a:ext cx="11766619" cy="655944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BEC0267-A89F-4A4C-8E5A-CF69EFB9F9AE}"/>
              </a:ext>
            </a:extLst>
          </p:cNvPr>
          <p:cNvGrpSpPr/>
          <p:nvPr/>
        </p:nvGrpSpPr>
        <p:grpSpPr>
          <a:xfrm>
            <a:off x="6408820" y="989573"/>
            <a:ext cx="2060298" cy="1144389"/>
            <a:chOff x="6408820" y="989573"/>
            <a:chExt cx="2060298" cy="1144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9033B67-CE6B-394E-9FF4-1D42C08D5FFC}"/>
                    </a:ext>
                  </a:extLst>
                </p:cNvPr>
                <p:cNvSpPr txBox="1"/>
                <p:nvPr/>
              </p:nvSpPr>
              <p:spPr>
                <a:xfrm>
                  <a:off x="6425918" y="989573"/>
                  <a:ext cx="2043200" cy="523220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lang="en-US" sz="1400" b="1" dirty="0"/>
                    <a:t>constant if liquid or solid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9033B67-CE6B-394E-9FF4-1D42C08D5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918" y="989573"/>
                  <a:ext cx="2043200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617" t="-2326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306059-6B8E-9241-A853-EC309F9F35EA}"/>
                    </a:ext>
                  </a:extLst>
                </p:cNvPr>
                <p:cNvSpPr txBox="1"/>
                <p:nvPr/>
              </p:nvSpPr>
              <p:spPr>
                <a:xfrm>
                  <a:off x="6408820" y="1732505"/>
                  <a:ext cx="2043201" cy="40145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sz="1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sub>
                      </m:sSub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sz="1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num>
                        <m:den>
                          <m:r>
                            <a:rPr lang="en-US" sz="1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</m:den>
                      </m:f>
                    </m:oMath>
                  </a14:m>
                  <a:r>
                    <a:rPr lang="en-US" sz="1400" b="1" dirty="0"/>
                    <a:t>  if a gas</a:t>
                  </a:r>
                  <a:r>
                    <a:rPr 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 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6306059-6B8E-9241-A853-EC309F9F35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820" y="1732505"/>
                  <a:ext cx="2043201" cy="401457"/>
                </a:xfrm>
                <a:prstGeom prst="rect">
                  <a:avLst/>
                </a:prstGeom>
                <a:blipFill>
                  <a:blip r:embed="rId1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418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1" y="42500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I. Existence check: How to tell whether a state function actually exists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9844E-AECB-0C45-B5F9-206403CF1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956"/>
          <a:stretch/>
        </p:blipFill>
        <p:spPr>
          <a:xfrm>
            <a:off x="-1" y="604533"/>
            <a:ext cx="11283021" cy="1692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7727C-9EB1-BA4C-AFB1-72211FE60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945"/>
          <a:stretch/>
        </p:blipFill>
        <p:spPr>
          <a:xfrm>
            <a:off x="70385" y="3209300"/>
            <a:ext cx="4102454" cy="2073388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B64A89B-E33F-F94D-9367-45415D9D9E7B}"/>
              </a:ext>
            </a:extLst>
          </p:cNvPr>
          <p:cNvGrpSpPr/>
          <p:nvPr/>
        </p:nvGrpSpPr>
        <p:grpSpPr>
          <a:xfrm>
            <a:off x="4470129" y="4633024"/>
            <a:ext cx="2909820" cy="2077771"/>
            <a:chOff x="4470129" y="4633024"/>
            <a:chExt cx="2909820" cy="207777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C7009BA-CEA4-794F-BCBE-F0AC4D466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0129" y="4633024"/>
              <a:ext cx="2909820" cy="20777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8DF7391-7E5B-584B-BE7B-5FE4C0DD5F35}"/>
                    </a:ext>
                  </a:extLst>
                </p:cNvPr>
                <p:cNvSpPr txBox="1"/>
                <p:nvPr/>
              </p:nvSpPr>
              <p:spPr>
                <a:xfrm>
                  <a:off x="4975915" y="4939656"/>
                  <a:ext cx="949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8DF7391-7E5B-584B-BE7B-5FE4C0DD5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915" y="4939656"/>
                  <a:ext cx="949124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6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34EEB7-E2D5-084A-83EA-8927D799BA16}"/>
              </a:ext>
            </a:extLst>
          </p:cNvPr>
          <p:cNvGrpSpPr/>
          <p:nvPr/>
        </p:nvGrpSpPr>
        <p:grpSpPr>
          <a:xfrm>
            <a:off x="3885987" y="2501205"/>
            <a:ext cx="4102454" cy="1855589"/>
            <a:chOff x="3885987" y="2501205"/>
            <a:chExt cx="4102454" cy="185558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A82DAC0-E356-AD4F-906B-CE44ECB56D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9273" b="16065"/>
            <a:stretch/>
          </p:blipFill>
          <p:spPr>
            <a:xfrm>
              <a:off x="3885987" y="2501205"/>
              <a:ext cx="4102454" cy="185558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B09D545-ECA7-8843-BCD2-8DC4ABDD20BA}"/>
                    </a:ext>
                  </a:extLst>
                </p:cNvPr>
                <p:cNvSpPr txBox="1"/>
                <p:nvPr/>
              </p:nvSpPr>
              <p:spPr>
                <a:xfrm>
                  <a:off x="4975915" y="2628274"/>
                  <a:ext cx="949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B09D545-ECA7-8843-BCD2-8DC4ABDD20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915" y="2628274"/>
                  <a:ext cx="94912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97AC2E-287E-AD4D-A70E-174E34019840}"/>
              </a:ext>
            </a:extLst>
          </p:cNvPr>
          <p:cNvGrpSpPr/>
          <p:nvPr/>
        </p:nvGrpSpPr>
        <p:grpSpPr>
          <a:xfrm>
            <a:off x="7988441" y="2812940"/>
            <a:ext cx="3608328" cy="3024130"/>
            <a:chOff x="7988441" y="3049231"/>
            <a:chExt cx="3608328" cy="302413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CBE4ACD-E373-784A-8B7E-01F84FF111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13" t="10592" r="7533" b="7549"/>
            <a:stretch/>
          </p:blipFill>
          <p:spPr bwMode="auto">
            <a:xfrm>
              <a:off x="7988441" y="3049231"/>
              <a:ext cx="3608328" cy="3024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F24DF6D-9CA3-5B44-8225-C98860AE0F5C}"/>
                    </a:ext>
                  </a:extLst>
                </p:cNvPr>
                <p:cNvSpPr txBox="1"/>
                <p:nvPr/>
              </p:nvSpPr>
              <p:spPr>
                <a:xfrm>
                  <a:off x="8843481" y="3332793"/>
                  <a:ext cx="9491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F24DF6D-9CA3-5B44-8225-C98860AE0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81" y="3332793"/>
                  <a:ext cx="94912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428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1" y="42500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I. Existence check: How to tell whether a state function actually exists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9844E-AECB-0C45-B5F9-206403CF1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044" b="23149"/>
          <a:stretch/>
        </p:blipFill>
        <p:spPr>
          <a:xfrm>
            <a:off x="46298" y="694409"/>
            <a:ext cx="10704287" cy="1400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BE3E25-2EBC-8242-90AE-72985B83C4BA}"/>
                  </a:ext>
                </a:extLst>
              </p:cNvPr>
              <p:cNvSpPr txBox="1"/>
              <p:nvPr/>
            </p:nvSpPr>
            <p:spPr>
              <a:xfrm>
                <a:off x="775503" y="5408877"/>
                <a:ext cx="48690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Measuring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400" dirty="0"/>
                  <a:t> with a differential scanning calorimeter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BE3E25-2EBC-8242-90AE-72985B83C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03" y="5408877"/>
                <a:ext cx="4869084" cy="830997"/>
              </a:xfrm>
              <a:prstGeom prst="rect">
                <a:avLst/>
              </a:prstGeom>
              <a:blipFill>
                <a:blip r:embed="rId3"/>
                <a:stretch>
                  <a:fillRect l="-1818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6" name="Picture 6" descr="Differential Scanning Calorimeter (DSC) from METTLER TOLEDO - YouTube">
            <a:extLst>
              <a:ext uri="{FF2B5EF4-FFF2-40B4-BE49-F238E27FC236}">
                <a16:creationId xmlns:a16="http://schemas.microsoft.com/office/drawing/2014/main" id="{6D625424-D214-834C-A911-E2FE9E86E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40" y="2723549"/>
            <a:ext cx="4747118" cy="267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92E2DC51-AC35-734F-8D53-F0807084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583" y="2458220"/>
            <a:ext cx="3303497" cy="297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FE0F0-3879-E546-9E64-113CC05D5681}"/>
                  </a:ext>
                </a:extLst>
              </p:cNvPr>
              <p:cNvSpPr txBox="1"/>
              <p:nvPr/>
            </p:nvSpPr>
            <p:spPr>
              <a:xfrm>
                <a:off x="6095999" y="5589366"/>
                <a:ext cx="4869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Measuring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0FE0F0-3879-E546-9E64-113CC05D5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5589366"/>
                <a:ext cx="4869084" cy="461665"/>
              </a:xfrm>
              <a:prstGeom prst="rect">
                <a:avLst/>
              </a:prstGeom>
              <a:blipFill>
                <a:blip r:embed="rId6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12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1" y="42500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I. Existence check: How to tell whether a state function actually exists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9844E-AECB-0C45-B5F9-206403CF1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42"/>
          <a:stretch/>
        </p:blipFill>
        <p:spPr>
          <a:xfrm>
            <a:off x="0" y="858431"/>
            <a:ext cx="10704287" cy="882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B489AE-E997-6445-BCF6-5695F39819B9}"/>
              </a:ext>
            </a:extLst>
          </p:cNvPr>
          <p:cNvSpPr txBox="1"/>
          <p:nvPr/>
        </p:nvSpPr>
        <p:spPr>
          <a:xfrm>
            <a:off x="868101" y="2095018"/>
            <a:ext cx="9306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 Cross-integration test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 Cross-derivative test</a:t>
            </a:r>
          </a:p>
        </p:txBody>
      </p:sp>
    </p:spTree>
    <p:extLst>
      <p:ext uri="{BB962C8B-B14F-4D97-AF65-F5344CB8AC3E}">
        <p14:creationId xmlns:p14="http://schemas.microsoft.com/office/powerpoint/2010/main" val="316952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-1" y="42500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I. Existence check: How to tell whether a state function actually exists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9844E-AECB-0C45-B5F9-206403CF14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442"/>
          <a:stretch/>
        </p:blipFill>
        <p:spPr>
          <a:xfrm>
            <a:off x="0" y="858431"/>
            <a:ext cx="10704287" cy="8823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B489AE-E997-6445-BCF6-5695F39819B9}"/>
              </a:ext>
            </a:extLst>
          </p:cNvPr>
          <p:cNvSpPr txBox="1"/>
          <p:nvPr/>
        </p:nvSpPr>
        <p:spPr>
          <a:xfrm>
            <a:off x="868101" y="2095018"/>
            <a:ext cx="9306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Cross-integration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Cross-derivative test</a:t>
            </a:r>
          </a:p>
        </p:txBody>
      </p:sp>
    </p:spTree>
    <p:extLst>
      <p:ext uri="{BB962C8B-B14F-4D97-AF65-F5344CB8AC3E}">
        <p14:creationId xmlns:p14="http://schemas.microsoft.com/office/powerpoint/2010/main" val="367959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1705087" y="6117328"/>
            <a:ext cx="939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Integrate over </a:t>
            </a:r>
            <a:r>
              <a:rPr lang="en-US" sz="2400" b="1" dirty="0"/>
              <a:t>temperature</a:t>
            </a:r>
            <a:r>
              <a:rPr lang="en-US" sz="2400" dirty="0"/>
              <a:t> </a:t>
            </a:r>
            <a:r>
              <a:rPr lang="en-US" sz="2400" b="1" dirty="0"/>
              <a:t>first</a:t>
            </a:r>
            <a:r>
              <a:rPr lang="en-US" sz="2400" dirty="0"/>
              <a:t>, then </a:t>
            </a:r>
            <a:r>
              <a:rPr lang="en-US" sz="2400" b="1" dirty="0"/>
              <a:t>pressure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A42F9-45D2-2845-865A-535B6052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8" y="837331"/>
            <a:ext cx="5253412" cy="4151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1D4257-E988-1D46-8FFB-3815BBA3D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92" y="1248032"/>
            <a:ext cx="4727311" cy="358264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85ACF1-3C69-AE4B-8843-9CDD9C8DDFCF}"/>
              </a:ext>
            </a:extLst>
          </p:cNvPr>
          <p:cNvCxnSpPr/>
          <p:nvPr/>
        </p:nvCxnSpPr>
        <p:spPr>
          <a:xfrm>
            <a:off x="1025611" y="3904735"/>
            <a:ext cx="2150075" cy="556054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680428-D996-4444-9C2A-34E67C53F913}"/>
              </a:ext>
            </a:extLst>
          </p:cNvPr>
          <p:cNvCxnSpPr>
            <a:cxnSpLocks/>
          </p:cNvCxnSpPr>
          <p:nvPr/>
        </p:nvCxnSpPr>
        <p:spPr>
          <a:xfrm flipV="1">
            <a:off x="8813928" y="3585882"/>
            <a:ext cx="1172754" cy="874907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0EB021-3F23-9C44-8D13-47294164EA64}"/>
              </a:ext>
            </a:extLst>
          </p:cNvPr>
          <p:cNvGrpSpPr/>
          <p:nvPr/>
        </p:nvGrpSpPr>
        <p:grpSpPr>
          <a:xfrm>
            <a:off x="296489" y="4349742"/>
            <a:ext cx="11599022" cy="1582339"/>
            <a:chOff x="296489" y="4349742"/>
            <a:chExt cx="11599022" cy="15823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620F1B1-86C1-0E4A-B7A5-384275FEC475}"/>
                    </a:ext>
                  </a:extLst>
                </p:cNvPr>
                <p:cNvSpPr txBox="1"/>
                <p:nvPr/>
              </p:nvSpPr>
              <p:spPr>
                <a:xfrm>
                  <a:off x="296489" y="4988686"/>
                  <a:ext cx="4305604" cy="886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𝑛𝑖𝑡𝑖𝑎𝑙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 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𝑑𝑇</m:t>
                            </m:r>
                          </m:e>
                        </m:nary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620F1B1-86C1-0E4A-B7A5-384275FEC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89" y="4988686"/>
                  <a:ext cx="4305604" cy="886012"/>
                </a:xfrm>
                <a:prstGeom prst="rect">
                  <a:avLst/>
                </a:prstGeom>
                <a:blipFill>
                  <a:blip r:embed="rId4"/>
                  <a:stretch>
                    <a:fillRect l="-8529" t="-169014" b="-245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4E2BE38-9C36-6047-B918-3EFDBB8B4EE2}"/>
                    </a:ext>
                  </a:extLst>
                </p:cNvPr>
                <p:cNvSpPr txBox="1"/>
                <p:nvPr/>
              </p:nvSpPr>
              <p:spPr>
                <a:xfrm>
                  <a:off x="7168200" y="4996632"/>
                  <a:ext cx="4727311" cy="9354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𝑓𝑖𝑛𝑎𝑙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𝑉𝑑𝑃</m:t>
                            </m:r>
                          </m:e>
                        </m:nary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4E2BE38-9C36-6047-B918-3EFDBB8B4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200" y="4996632"/>
                  <a:ext cx="4727311" cy="935449"/>
                </a:xfrm>
                <a:prstGeom prst="rect">
                  <a:avLst/>
                </a:prstGeom>
                <a:blipFill>
                  <a:blip r:embed="rId5"/>
                  <a:stretch>
                    <a:fillRect l="-1877" t="-156000" b="-2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AB43422-EAB1-844B-BFB9-D2284D1AF526}"/>
                </a:ext>
              </a:extLst>
            </p:cNvPr>
            <p:cNvGrpSpPr/>
            <p:nvPr/>
          </p:nvGrpSpPr>
          <p:grpSpPr>
            <a:xfrm>
              <a:off x="2228079" y="5101084"/>
              <a:ext cx="6147486" cy="830997"/>
              <a:chOff x="2228079" y="5101084"/>
              <a:chExt cx="6147486" cy="83099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15106CC-17B9-ED49-8666-0929F8CF93D2}"/>
                      </a:ext>
                    </a:extLst>
                  </p:cNvPr>
                  <p:cNvSpPr txBox="1"/>
                  <p:nvPr/>
                </p:nvSpPr>
                <p:spPr>
                  <a:xfrm>
                    <a:off x="2228079" y="5101084"/>
                    <a:ext cx="6147486" cy="8309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400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15106CC-17B9-ED49-8666-0929F8CF93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8079" y="5101084"/>
                    <a:ext cx="6147486" cy="83099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D78B184-BC4F-B649-A1C6-67B93F1D1BFE}"/>
                  </a:ext>
                </a:extLst>
              </p:cNvPr>
              <p:cNvCxnSpPr/>
              <p:nvPr/>
            </p:nvCxnSpPr>
            <p:spPr>
              <a:xfrm>
                <a:off x="3593555" y="5485120"/>
                <a:ext cx="674370" cy="11840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12F1738-497A-A046-B03D-54D2956AC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0800" y="5574547"/>
                <a:ext cx="573437" cy="1728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774D74-BC7F-C243-AA68-38DF37E79E68}"/>
                </a:ext>
              </a:extLst>
            </p:cNvPr>
            <p:cNvSpPr txBox="1"/>
            <p:nvPr/>
          </p:nvSpPr>
          <p:spPr>
            <a:xfrm>
              <a:off x="3175686" y="4368129"/>
              <a:ext cx="4804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rgbClr val="7030A0"/>
                  </a:solidFill>
                </a:rPr>
                <a:t>*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5F77EA-F587-7F4D-A50F-30E4DBE467B1}"/>
                </a:ext>
              </a:extLst>
            </p:cNvPr>
            <p:cNvSpPr txBox="1"/>
            <p:nvPr/>
          </p:nvSpPr>
          <p:spPr>
            <a:xfrm>
              <a:off x="8813928" y="4349742"/>
              <a:ext cx="4804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>
                  <a:solidFill>
                    <a:srgbClr val="7030A0"/>
                  </a:solidFill>
                </a:rPr>
                <a:t>*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2B8A461-8254-214D-B11F-A701689D3358}"/>
              </a:ext>
            </a:extLst>
          </p:cNvPr>
          <p:cNvSpPr txBox="1"/>
          <p:nvPr/>
        </p:nvSpPr>
        <p:spPr>
          <a:xfrm>
            <a:off x="-1" y="42500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Cross-integration</a:t>
            </a:r>
          </a:p>
        </p:txBody>
      </p:sp>
    </p:spTree>
    <p:extLst>
      <p:ext uri="{BB962C8B-B14F-4D97-AF65-F5344CB8AC3E}">
        <p14:creationId xmlns:p14="http://schemas.microsoft.com/office/powerpoint/2010/main" val="2632956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1400287" y="6148208"/>
            <a:ext cx="9391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Integrate over </a:t>
            </a:r>
            <a:r>
              <a:rPr lang="en-US" sz="2400" b="1" dirty="0"/>
              <a:t>pressure first</a:t>
            </a:r>
            <a:r>
              <a:rPr lang="en-US" sz="2400" dirty="0"/>
              <a:t>, then </a:t>
            </a:r>
            <a:r>
              <a:rPr lang="en-US" sz="2400" b="1" dirty="0"/>
              <a:t>temperature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A42F9-45D2-2845-865A-535B60527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8" y="837331"/>
            <a:ext cx="5253412" cy="41513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1D4257-E988-1D46-8FFB-3815BBA3D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6692" y="1248032"/>
            <a:ext cx="4727311" cy="358264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985ACF1-3C69-AE4B-8843-9CDD9C8DDFCF}"/>
              </a:ext>
            </a:extLst>
          </p:cNvPr>
          <p:cNvCxnSpPr>
            <a:cxnSpLocks/>
          </p:cNvCxnSpPr>
          <p:nvPr/>
        </p:nvCxnSpPr>
        <p:spPr>
          <a:xfrm flipV="1">
            <a:off x="1025611" y="3585882"/>
            <a:ext cx="494270" cy="318853"/>
          </a:xfrm>
          <a:prstGeom prst="straightConnector1">
            <a:avLst/>
          </a:prstGeom>
          <a:ln w="635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680428-D996-4444-9C2A-34E67C53F913}"/>
              </a:ext>
            </a:extLst>
          </p:cNvPr>
          <p:cNvCxnSpPr>
            <a:cxnSpLocks/>
          </p:cNvCxnSpPr>
          <p:nvPr/>
        </p:nvCxnSpPr>
        <p:spPr>
          <a:xfrm>
            <a:off x="8971005" y="3336324"/>
            <a:ext cx="1006798" cy="270153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AD8DE-4E96-B040-BAA2-5EC630E02C91}"/>
                  </a:ext>
                </a:extLst>
              </p:cNvPr>
              <p:cNvSpPr txBox="1"/>
              <p:nvPr/>
            </p:nvSpPr>
            <p:spPr>
              <a:xfrm>
                <a:off x="7259251" y="4995909"/>
                <a:ext cx="4305604" cy="931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AD8DE-4E96-B040-BAA2-5EC630E02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51" y="4995909"/>
                <a:ext cx="4305604" cy="931730"/>
              </a:xfrm>
              <a:prstGeom prst="rect">
                <a:avLst/>
              </a:prstGeom>
              <a:blipFill>
                <a:blip r:embed="rId4"/>
                <a:stretch>
                  <a:fillRect l="-8529" t="-158108" b="-236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777B02-EDC5-304D-9003-FEF80737E798}"/>
                  </a:ext>
                </a:extLst>
              </p:cNvPr>
              <p:cNvSpPr txBox="1"/>
              <p:nvPr/>
            </p:nvSpPr>
            <p:spPr>
              <a:xfrm>
                <a:off x="407226" y="4981148"/>
                <a:ext cx="4727311" cy="896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𝑖𝑛𝑖𝑡𝑖𝑎𝑙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𝑉𝑑𝑃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777B02-EDC5-304D-9003-FEF80737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226" y="4981148"/>
                <a:ext cx="4727311" cy="896656"/>
              </a:xfrm>
              <a:prstGeom prst="rect">
                <a:avLst/>
              </a:prstGeom>
              <a:blipFill>
                <a:blip r:embed="rId5"/>
                <a:stretch>
                  <a:fillRect l="-2145" t="-170423" b="-243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E21B1-5BB1-1748-9267-357335AAB214}"/>
              </a:ext>
            </a:extLst>
          </p:cNvPr>
          <p:cNvGrpSpPr/>
          <p:nvPr/>
        </p:nvGrpSpPr>
        <p:grpSpPr>
          <a:xfrm>
            <a:off x="2228079" y="5101084"/>
            <a:ext cx="6147486" cy="830997"/>
            <a:chOff x="2228079" y="5101084"/>
            <a:chExt cx="6147486" cy="8309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924663A-FC78-9A41-8872-9AF07920F448}"/>
                    </a:ext>
                  </a:extLst>
                </p:cNvPr>
                <p:cNvSpPr txBox="1"/>
                <p:nvPr/>
              </p:nvSpPr>
              <p:spPr>
                <a:xfrm>
                  <a:off x="2228079" y="5101084"/>
                  <a:ext cx="6147486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924663A-FC78-9A41-8872-9AF07920F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8079" y="5101084"/>
                  <a:ext cx="6147486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980332A-3C95-4945-81D7-E947EA85C26E}"/>
                </a:ext>
              </a:extLst>
            </p:cNvPr>
            <p:cNvCxnSpPr/>
            <p:nvPr/>
          </p:nvCxnSpPr>
          <p:spPr>
            <a:xfrm>
              <a:off x="3593555" y="5485120"/>
              <a:ext cx="674370" cy="1184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CA396D-96B1-DB43-A418-D7E158A8F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0" y="5574547"/>
              <a:ext cx="573437" cy="1728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5741657-416E-F647-8874-C59E357A0854}"/>
              </a:ext>
            </a:extLst>
          </p:cNvPr>
          <p:cNvSpPr txBox="1"/>
          <p:nvPr/>
        </p:nvSpPr>
        <p:spPr>
          <a:xfrm>
            <a:off x="-1" y="42500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Cross-integration</a:t>
            </a:r>
          </a:p>
        </p:txBody>
      </p:sp>
    </p:spTree>
    <p:extLst>
      <p:ext uri="{BB962C8B-B14F-4D97-AF65-F5344CB8AC3E}">
        <p14:creationId xmlns:p14="http://schemas.microsoft.com/office/powerpoint/2010/main" val="2069709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108283" y="6184574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should get the </a:t>
            </a:r>
            <a:r>
              <a:rPr lang="en-US" sz="2400" b="1" dirty="0"/>
              <a:t>same S(T,P) regardless of the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6C86A1-C30E-7347-AE1F-128E7F0F60AC}"/>
                  </a:ext>
                </a:extLst>
              </p:cNvPr>
              <p:cNvSpPr txBox="1"/>
              <p:nvPr/>
            </p:nvSpPr>
            <p:spPr>
              <a:xfrm>
                <a:off x="2228079" y="5101084"/>
                <a:ext cx="61474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6C86A1-C30E-7347-AE1F-128E7F0F6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079" y="5101084"/>
                <a:ext cx="6147486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>
            <a:extLst>
              <a:ext uri="{FF2B5EF4-FFF2-40B4-BE49-F238E27FC236}">
                <a16:creationId xmlns:a16="http://schemas.microsoft.com/office/drawing/2014/main" id="{CED9F845-B1C7-3F44-BE1E-2DA662640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2" b="7549"/>
          <a:stretch/>
        </p:blipFill>
        <p:spPr bwMode="auto">
          <a:xfrm>
            <a:off x="1690804" y="586185"/>
            <a:ext cx="6864260" cy="421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93EAC8-8F26-E046-90ED-3BA1B68FB4FD}"/>
              </a:ext>
            </a:extLst>
          </p:cNvPr>
          <p:cNvSpPr txBox="1"/>
          <p:nvPr/>
        </p:nvSpPr>
        <p:spPr>
          <a:xfrm>
            <a:off x="-1" y="42500"/>
            <a:ext cx="12192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Cross-integration</a:t>
            </a:r>
          </a:p>
        </p:txBody>
      </p:sp>
    </p:spTree>
    <p:extLst>
      <p:ext uri="{BB962C8B-B14F-4D97-AF65-F5344CB8AC3E}">
        <p14:creationId xmlns:p14="http://schemas.microsoft.com/office/powerpoint/2010/main" val="2746240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626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 Neshyba</cp:lastModifiedBy>
  <cp:revision>49</cp:revision>
  <dcterms:created xsi:type="dcterms:W3CDTF">2021-11-02T20:59:11Z</dcterms:created>
  <dcterms:modified xsi:type="dcterms:W3CDTF">2021-11-04T20:32:15Z</dcterms:modified>
</cp:coreProperties>
</file>