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21" r:id="rId2"/>
    <p:sldId id="350" r:id="rId3"/>
    <p:sldId id="336" r:id="rId4"/>
    <p:sldId id="338" r:id="rId5"/>
    <p:sldId id="343" r:id="rId6"/>
    <p:sldId id="378" r:id="rId7"/>
    <p:sldId id="342" r:id="rId8"/>
    <p:sldId id="349" r:id="rId9"/>
    <p:sldId id="379" r:id="rId10"/>
    <p:sldId id="348" r:id="rId11"/>
    <p:sldId id="353" r:id="rId12"/>
    <p:sldId id="356" r:id="rId13"/>
    <p:sldId id="359" r:id="rId14"/>
    <p:sldId id="360" r:id="rId15"/>
    <p:sldId id="357" r:id="rId16"/>
    <p:sldId id="365" r:id="rId17"/>
    <p:sldId id="366" r:id="rId18"/>
    <p:sldId id="370" r:id="rId19"/>
    <p:sldId id="371" r:id="rId20"/>
    <p:sldId id="372" r:id="rId21"/>
    <p:sldId id="373" r:id="rId22"/>
    <p:sldId id="374" r:id="rId23"/>
    <p:sldId id="375" r:id="rId24"/>
    <p:sldId id="361" r:id="rId25"/>
    <p:sldId id="376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12244-1B5D-0D42-BE76-C1C672F422F6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7F5E6-DAA9-8D4A-91A0-D3839000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E827-FFB1-AA45-98AB-8040E546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B6D6-320D-D447-BC4B-05C7B667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F8F9-1B5C-2348-A4C1-811019FB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CD1E-FCE2-BA4D-B808-3B854086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BCF7-AE2F-9E46-9B54-F6727DC8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60DC-0DD8-C24D-8A2F-A1F8306E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9A41E-A4B4-314A-8B5E-2E2CC523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8D57-B204-5E4C-AE69-3995402B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F261-D520-2249-BD00-15FB0B3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9512-B9F8-9242-ADA2-29D1BE0F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48942-8F12-4C45-A51D-10B5F2949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7A0B7-67AE-F648-97B5-196558633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26C5-91CE-194F-A4DB-775D84EA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84C4-C4E6-9647-BEA8-B9353BED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8952-D6F1-BB4B-99E6-A7B851E7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F647-9AD9-BC41-BB01-F4D67B56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80-7F1D-084B-B657-90BFEA991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BDC4-9306-FD4E-BC82-CC05CE72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E9B2-D631-A845-BF5B-B5519FB1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883D-7395-4C4C-830F-50928B88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D8C5-DB54-3D4F-AA67-AF0CDEDE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FA8E-5348-1E40-829B-DFD68906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B336-D33C-3744-9DE7-08370611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C99F-7F18-3440-B152-EC733367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D5D4-27A2-D049-91B3-D43517E7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2770-16E4-EE49-93CC-AC73E51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F4E0-7C71-754C-890A-28DCA4803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4754-88A3-CF46-A99B-D1EF509A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63FD-A33D-844E-8AE2-3DD1B3AD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EBEC-442D-9A40-AF2A-72048DE7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7420-4F98-D54F-9586-380ED5C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E93-A81E-A742-B961-4BFAE3CF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4A37-02B6-1948-A6D3-73BF59D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68088-2002-2C4B-9712-FA71C2FE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5474F-61A1-2148-9E99-2438A9578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67CF1-D2C3-344E-8804-BD06657EB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5A60D-245F-5F49-A02D-51CC34D6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60469-DF82-B748-A5E6-AD02708B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9AF6D-1C36-CF43-ACAC-015AC15E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E4E7-3018-CB43-93D3-84439FE5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83A68-E991-BC46-8270-027F34FE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E755D-2A2E-304C-850A-F7DD099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EB076-939A-7B40-B93E-7C4ED072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E8110-893F-694A-85BB-5EC5FDF5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94E3C-9BC0-B746-90D1-07B5D677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67677-FF69-F44F-A728-64D8FA98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8C0A-47F9-0F45-BE38-6BEDF65C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78E3-73BD-124D-AB4C-E2293182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E65A-CCAB-334D-9C9A-21CD28C5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A4E9A-B03A-C942-ABEC-114B8823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38244-AD8F-AB4D-931F-0F9EF43A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9A19-07A2-E245-92F7-497BA11C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237-D308-4F43-8D7D-C9D18A59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30AB8-9EB4-0E4D-AE5D-F515B1CE6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33D2D-4485-8846-B07F-42E6ACA7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EB23-1639-1B45-B480-D8BD7240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FDC1-6426-7F4A-B487-B4D31C95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96D1E-E74E-1947-BBD1-4A8A0BF7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8859E-9ADE-7147-B360-81B6C998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6D4-029D-3C4A-B690-C535A54A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1BC8-F423-B043-A5B4-577ADED53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6DB2-A8C7-8B4A-8973-DAA3698E894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E7E0-0C39-DC4E-9F7A-B71DFBD1F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CD5D-8D87-8046-AB82-3BCBCAB42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2.png"/><Relationship Id="rId7" Type="http://schemas.openxmlformats.org/officeDocument/2006/relationships/image" Target="../media/image1.jpeg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40.png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0.png"/><Relationship Id="rId3" Type="http://schemas.openxmlformats.org/officeDocument/2006/relationships/image" Target="../media/image12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31.png"/><Relationship Id="rId10" Type="http://schemas.openxmlformats.org/officeDocument/2006/relationships/image" Target="../media/image1.jpeg"/><Relationship Id="rId4" Type="http://schemas.openxmlformats.org/officeDocument/2006/relationships/image" Target="../media/image30.png"/><Relationship Id="rId9" Type="http://schemas.openxmlformats.org/officeDocument/2006/relationships/image" Target="../media/image230.png"/><Relationship Id="rId14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0.png"/><Relationship Id="rId3" Type="http://schemas.openxmlformats.org/officeDocument/2006/relationships/image" Target="../media/image12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2" Type="http://schemas.openxmlformats.org/officeDocument/2006/relationships/image" Target="../media/image2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1.jpeg"/><Relationship Id="rId4" Type="http://schemas.openxmlformats.org/officeDocument/2006/relationships/image" Target="../media/image30.png"/><Relationship Id="rId9" Type="http://schemas.openxmlformats.org/officeDocument/2006/relationships/image" Target="../media/image230.png"/><Relationship Id="rId1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49.jpe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8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ater_%28data_page%29" TargetMode="External"/><Relationship Id="rId5" Type="http://schemas.openxmlformats.org/officeDocument/2006/relationships/image" Target="../media/image50.png"/><Relationship Id="rId10" Type="http://schemas.openxmlformats.org/officeDocument/2006/relationships/image" Target="../media/image9.png"/><Relationship Id="rId4" Type="http://schemas.openxmlformats.org/officeDocument/2006/relationships/image" Target="../media/image4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70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42500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2D670-FD1C-9744-9FBA-400862CE6324}"/>
                  </a:ext>
                </a:extLst>
              </p:cNvPr>
              <p:cNvSpPr txBox="1"/>
              <p:nvPr/>
            </p:nvSpPr>
            <p:spPr>
              <a:xfrm>
                <a:off x="755301" y="934497"/>
                <a:ext cx="10681397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</a:t>
                </a:r>
                <a:r>
                  <a:rPr lang="en-US" sz="2400" dirty="0"/>
                  <a:t> and reaction spontaneity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Analytical approach to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, etc.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Interpreting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Law: enthalpic and entropic favorability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An important caveat: </a:t>
                </a:r>
                <a:r>
                  <a:rPr lang="en-US" sz="2400" b="1" dirty="0"/>
                  <a:t>mixing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2D670-FD1C-9744-9FBA-400862CE6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01" y="934497"/>
                <a:ext cx="10681397" cy="1599284"/>
              </a:xfrm>
              <a:prstGeom prst="rect">
                <a:avLst/>
              </a:prstGeom>
              <a:blipFill>
                <a:blip r:embed="rId2"/>
                <a:stretch>
                  <a:fillRect l="-950" t="-3937" b="-7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45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0B50324-B32A-9E49-A019-E85C73EDD368}"/>
              </a:ext>
            </a:extLst>
          </p:cNvPr>
          <p:cNvGrpSpPr/>
          <p:nvPr/>
        </p:nvGrpSpPr>
        <p:grpSpPr>
          <a:xfrm>
            <a:off x="169805" y="952483"/>
            <a:ext cx="4245441" cy="3470203"/>
            <a:chOff x="6559958" y="2080169"/>
            <a:chExt cx="5182309" cy="4235995"/>
          </a:xfrm>
        </p:grpSpPr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8681FE47-D9A3-204C-90B7-2C73B1CEB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58" y="2080169"/>
              <a:ext cx="5182309" cy="423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B5A488-3619-334D-BF8B-70672033CF1F}"/>
                </a:ext>
              </a:extLst>
            </p:cNvPr>
            <p:cNvSpPr/>
            <p:nvPr/>
          </p:nvSpPr>
          <p:spPr>
            <a:xfrm>
              <a:off x="9246922" y="3949044"/>
              <a:ext cx="195540" cy="171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33442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entropy change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078BB7-797E-EA43-BB90-EF8C125A5688}"/>
              </a:ext>
            </a:extLst>
          </p:cNvPr>
          <p:cNvGrpSpPr>
            <a:grpSpLocks noChangeAspect="1"/>
          </p:cNvGrpSpPr>
          <p:nvPr/>
        </p:nvGrpSpPr>
        <p:grpSpPr>
          <a:xfrm>
            <a:off x="6896502" y="372046"/>
            <a:ext cx="4781092" cy="3969553"/>
            <a:chOff x="401975" y="1354050"/>
            <a:chExt cx="6100354" cy="506488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EC7752-219D-2546-9DEB-CF273FC1A870}"/>
                </a:ext>
              </a:extLst>
            </p:cNvPr>
            <p:cNvGrpSpPr/>
            <p:nvPr/>
          </p:nvGrpSpPr>
          <p:grpSpPr>
            <a:xfrm>
              <a:off x="483522" y="2126011"/>
              <a:ext cx="5937261" cy="4292924"/>
              <a:chOff x="5156667" y="1202302"/>
              <a:chExt cx="6742747" cy="5057059"/>
            </a:xfrm>
          </p:grpSpPr>
          <p:pic>
            <p:nvPicPr>
              <p:cNvPr id="15" name="Picture 12">
                <a:extLst>
                  <a:ext uri="{FF2B5EF4-FFF2-40B4-BE49-F238E27FC236}">
                    <a16:creationId xmlns:a16="http://schemas.microsoft.com/office/drawing/2014/main" id="{C37F77E3-F29F-6640-9FD3-5A3DD9F65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6667" y="1202302"/>
                <a:ext cx="6742747" cy="5057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0DCBF0-81FF-E541-8A36-809BE169B61A}"/>
                  </a:ext>
                </a:extLst>
              </p:cNvPr>
              <p:cNvSpPr/>
              <p:nvPr/>
            </p:nvSpPr>
            <p:spPr>
              <a:xfrm>
                <a:off x="8667659" y="3876013"/>
                <a:ext cx="222068" cy="20224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118FD2-FD84-354B-ADA2-B5EBB5306FF8}"/>
                    </a:ext>
                  </a:extLst>
                </p:cNvPr>
                <p:cNvSpPr txBox="1"/>
                <p:nvPr/>
              </p:nvSpPr>
              <p:spPr>
                <a:xfrm>
                  <a:off x="401975" y="1354050"/>
                  <a:ext cx="6100354" cy="7837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298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118FD2-FD84-354B-ADA2-B5EBB5306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75" y="1354050"/>
                  <a:ext cx="6100354" cy="783741"/>
                </a:xfrm>
                <a:prstGeom prst="rect">
                  <a:avLst/>
                </a:prstGeom>
                <a:blipFill>
                  <a:blip r:embed="rId4"/>
                  <a:stretch>
                    <a:fillRect l="-265"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A2151-C5F5-064E-B31C-D94802CF9828}"/>
              </a:ext>
            </a:extLst>
          </p:cNvPr>
          <p:cNvGrpSpPr/>
          <p:nvPr/>
        </p:nvGrpSpPr>
        <p:grpSpPr>
          <a:xfrm>
            <a:off x="9743770" y="4341599"/>
            <a:ext cx="2400282" cy="2144355"/>
            <a:chOff x="182754" y="925831"/>
            <a:chExt cx="4629276" cy="42748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B63DF-F19B-194E-B314-9B8518629ED7}"/>
                </a:ext>
              </a:extLst>
            </p:cNvPr>
            <p:cNvGrpSpPr/>
            <p:nvPr/>
          </p:nvGrpSpPr>
          <p:grpSpPr>
            <a:xfrm>
              <a:off x="182754" y="925831"/>
              <a:ext cx="4629276" cy="4274819"/>
              <a:chOff x="205613" y="354330"/>
              <a:chExt cx="6582538" cy="6275069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BCDDC17F-8B02-4E43-969D-6246E6C87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742B54D-EF78-2547-A89C-267DF85DB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1935" b="-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DE265-6576-3747-9348-D7B5AB4F436B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9F211-AD8A-3D41-BB09-BD0163122AE8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38" name="Picture 4" descr="Water Boiling Sound FX - YouTube">
                <a:extLst>
                  <a:ext uri="{FF2B5EF4-FFF2-40B4-BE49-F238E27FC236}">
                    <a16:creationId xmlns:a16="http://schemas.microsoft.com/office/drawing/2014/main" id="{446CA955-7136-7748-A78E-981E0F2DD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A8B0BD23-B5F5-2B4F-8ED4-1C8A075E686A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B71179-411C-FA4D-A4E2-C56C2926EB75}"/>
                  </a:ext>
                </a:extLst>
              </p:cNvPr>
              <p:cNvSpPr txBox="1"/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B71179-411C-FA4D-A4E2-C56C2926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5BBAA-E530-0E4E-B5FF-B8FF77B9201C}"/>
                  </a:ext>
                </a:extLst>
              </p:cNvPr>
              <p:cNvSpPr txBox="1"/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5BBAA-E530-0E4E-B5FF-B8FF77B9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BB4DCB-EB81-B149-9428-BE7BBB886FF6}"/>
              </a:ext>
            </a:extLst>
          </p:cNvPr>
          <p:cNvSpPr txBox="1"/>
          <p:nvPr/>
        </p:nvSpPr>
        <p:spPr>
          <a:xfrm>
            <a:off x="1795549" y="318897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Rapidly declining cost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0EB4B-598F-1442-8DD4-08045BC59DF2}"/>
              </a:ext>
            </a:extLst>
          </p:cNvPr>
          <p:cNvSpPr txBox="1"/>
          <p:nvPr/>
        </p:nvSpPr>
        <p:spPr>
          <a:xfrm>
            <a:off x="8114764" y="311218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declining benefit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AFAF42-6D67-2F41-9148-F0C58F2604EB}"/>
                  </a:ext>
                </a:extLst>
              </p:cNvPr>
              <p:cNvSpPr txBox="1"/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AFAF42-6D67-2F41-9148-F0C58F260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54A126-C78D-B541-90C5-869AC3B6871D}"/>
              </a:ext>
            </a:extLst>
          </p:cNvPr>
          <p:cNvGrpSpPr/>
          <p:nvPr/>
        </p:nvGrpSpPr>
        <p:grpSpPr>
          <a:xfrm>
            <a:off x="169805" y="952483"/>
            <a:ext cx="4245441" cy="3470203"/>
            <a:chOff x="6559958" y="2080169"/>
            <a:chExt cx="5182309" cy="4235995"/>
          </a:xfrm>
        </p:grpSpPr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18E8CCAF-7118-6645-87F9-16FB43A43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58" y="2080169"/>
              <a:ext cx="5182309" cy="423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FD5CD6-63ED-AF47-A521-AF5BC633C465}"/>
                </a:ext>
              </a:extLst>
            </p:cNvPr>
            <p:cNvSpPr/>
            <p:nvPr/>
          </p:nvSpPr>
          <p:spPr>
            <a:xfrm>
              <a:off x="9246922" y="3949044"/>
              <a:ext cx="195540" cy="171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C7752-219D-2546-9DEB-CF273FC1A870}"/>
              </a:ext>
            </a:extLst>
          </p:cNvPr>
          <p:cNvGrpSpPr/>
          <p:nvPr/>
        </p:nvGrpSpPr>
        <p:grpSpPr>
          <a:xfrm>
            <a:off x="6960414" y="977063"/>
            <a:ext cx="4653269" cy="3364536"/>
            <a:chOff x="5156667" y="1202302"/>
            <a:chExt cx="6742747" cy="5057059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C37F77E3-F29F-6640-9FD3-5A3DD9F6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0DCBF0-81FF-E541-8A36-809BE169B61A}"/>
                </a:ext>
              </a:extLst>
            </p:cNvPr>
            <p:cNvSpPr/>
            <p:nvPr/>
          </p:nvSpPr>
          <p:spPr>
            <a:xfrm>
              <a:off x="8667659" y="3876013"/>
              <a:ext cx="222068" cy="2022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95F52E-FF0B-574E-B424-50B54F722DF8}"/>
              </a:ext>
            </a:extLst>
          </p:cNvPr>
          <p:cNvGrpSpPr/>
          <p:nvPr/>
        </p:nvGrpSpPr>
        <p:grpSpPr>
          <a:xfrm>
            <a:off x="3332967" y="3143448"/>
            <a:ext cx="4749166" cy="3714832"/>
            <a:chOff x="3332967" y="3143448"/>
            <a:chExt cx="4749166" cy="371483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73D98F-E7C6-7344-B3B2-B39A2B68072E}"/>
                </a:ext>
              </a:extLst>
            </p:cNvPr>
            <p:cNvGrpSpPr/>
            <p:nvPr/>
          </p:nvGrpSpPr>
          <p:grpSpPr>
            <a:xfrm>
              <a:off x="3332967" y="3143448"/>
              <a:ext cx="4749166" cy="3714832"/>
              <a:chOff x="3332967" y="3143448"/>
              <a:chExt cx="4749166" cy="3714832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41688E7F-35C7-4F4A-BF9A-94339E998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2967" y="3143448"/>
                <a:ext cx="4749166" cy="3561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/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oMath>
                      </m:oMathPara>
                    </a14:m>
                    <a:endParaRPr lang="en-US" sz="17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C303C-036F-FE40-B231-F12E9B1B59BD}"/>
                </a:ext>
              </a:extLst>
            </p:cNvPr>
            <p:cNvSpPr/>
            <p:nvPr/>
          </p:nvSpPr>
          <p:spPr>
            <a:xfrm>
              <a:off x="6234107" y="4892037"/>
              <a:ext cx="153252" cy="1345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A2151-C5F5-064E-B31C-D94802CF9828}"/>
              </a:ext>
            </a:extLst>
          </p:cNvPr>
          <p:cNvGrpSpPr/>
          <p:nvPr/>
        </p:nvGrpSpPr>
        <p:grpSpPr>
          <a:xfrm>
            <a:off x="9743770" y="4341599"/>
            <a:ext cx="2400282" cy="2144355"/>
            <a:chOff x="182754" y="925831"/>
            <a:chExt cx="4629276" cy="42748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B63DF-F19B-194E-B314-9B8518629ED7}"/>
                </a:ext>
              </a:extLst>
            </p:cNvPr>
            <p:cNvGrpSpPr/>
            <p:nvPr/>
          </p:nvGrpSpPr>
          <p:grpSpPr>
            <a:xfrm>
              <a:off x="182754" y="925831"/>
              <a:ext cx="4629276" cy="4274819"/>
              <a:chOff x="205613" y="354330"/>
              <a:chExt cx="6582538" cy="6275069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BCDDC17F-8B02-4E43-969D-6246E6C87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742B54D-EF78-2547-A89C-267DF85DB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935" b="-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DE265-6576-3747-9348-D7B5AB4F436B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9F211-AD8A-3D41-BB09-BD0163122AE8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38" name="Picture 4" descr="Water Boiling Sound FX - YouTube">
                <a:extLst>
                  <a:ext uri="{FF2B5EF4-FFF2-40B4-BE49-F238E27FC236}">
                    <a16:creationId xmlns:a16="http://schemas.microsoft.com/office/drawing/2014/main" id="{446CA955-7136-7748-A78E-981E0F2DD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A8B0BD23-B5F5-2B4F-8ED4-1C8A075E686A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/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/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/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/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C212C3-8A9F-F847-A9B5-565AE56FF9D7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Total entropy change: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C212C3-8A9F-F847-A9B5-565AE56F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90199"/>
              </a:xfrm>
              <a:prstGeom prst="rect">
                <a:avLst/>
              </a:prstGeom>
              <a:blipFill>
                <a:blip r:embed="rId15"/>
                <a:stretch>
                  <a:fillRect l="-1019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0C631-2682-2143-A084-9A4C06C7243D}"/>
                  </a:ext>
                </a:extLst>
              </p:cNvPr>
              <p:cNvSpPr txBox="1"/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0C631-2682-2143-A084-9A4C06C72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AFBCC4-ADB7-4048-89C0-DB52320CAE9D}"/>
                  </a:ext>
                </a:extLst>
              </p:cNvPr>
              <p:cNvSpPr txBox="1"/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AFBCC4-ADB7-4048-89C0-DB52320C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blipFill>
                <a:blip r:embed="rId16"/>
                <a:stretch>
                  <a:fillRect l="-265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7567551-BE42-6E41-BF71-9E7D9A20C0AB}"/>
              </a:ext>
            </a:extLst>
          </p:cNvPr>
          <p:cNvSpPr txBox="1"/>
          <p:nvPr/>
        </p:nvSpPr>
        <p:spPr>
          <a:xfrm>
            <a:off x="1795549" y="318897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Rapidly declining cost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A4C4B9-605C-F846-B14D-6BCAF3589464}"/>
              </a:ext>
            </a:extLst>
          </p:cNvPr>
          <p:cNvSpPr txBox="1"/>
          <p:nvPr/>
        </p:nvSpPr>
        <p:spPr>
          <a:xfrm>
            <a:off x="8114764" y="311218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declining benefit</a:t>
            </a:r>
          </a:p>
        </p:txBody>
      </p:sp>
    </p:spTree>
    <p:extLst>
      <p:ext uri="{BB962C8B-B14F-4D97-AF65-F5344CB8AC3E}">
        <p14:creationId xmlns:p14="http://schemas.microsoft.com/office/powerpoint/2010/main" val="256425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54A126-C78D-B541-90C5-869AC3B6871D}"/>
              </a:ext>
            </a:extLst>
          </p:cNvPr>
          <p:cNvGrpSpPr/>
          <p:nvPr/>
        </p:nvGrpSpPr>
        <p:grpSpPr>
          <a:xfrm>
            <a:off x="169805" y="952483"/>
            <a:ext cx="4245441" cy="3470203"/>
            <a:chOff x="6559958" y="2080169"/>
            <a:chExt cx="5182309" cy="4235995"/>
          </a:xfrm>
        </p:grpSpPr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18E8CCAF-7118-6645-87F9-16FB43A43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58" y="2080169"/>
              <a:ext cx="5182309" cy="423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FD5CD6-63ED-AF47-A521-AF5BC633C465}"/>
                </a:ext>
              </a:extLst>
            </p:cNvPr>
            <p:cNvSpPr/>
            <p:nvPr/>
          </p:nvSpPr>
          <p:spPr>
            <a:xfrm>
              <a:off x="9246922" y="3949044"/>
              <a:ext cx="195540" cy="171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C7752-219D-2546-9DEB-CF273FC1A870}"/>
              </a:ext>
            </a:extLst>
          </p:cNvPr>
          <p:cNvGrpSpPr/>
          <p:nvPr/>
        </p:nvGrpSpPr>
        <p:grpSpPr>
          <a:xfrm>
            <a:off x="6960414" y="977063"/>
            <a:ext cx="4653269" cy="3364536"/>
            <a:chOff x="5156667" y="1202302"/>
            <a:chExt cx="6742747" cy="5057059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C37F77E3-F29F-6640-9FD3-5A3DD9F6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0DCBF0-81FF-E541-8A36-809BE169B61A}"/>
                </a:ext>
              </a:extLst>
            </p:cNvPr>
            <p:cNvSpPr/>
            <p:nvPr/>
          </p:nvSpPr>
          <p:spPr>
            <a:xfrm>
              <a:off x="8667659" y="3876013"/>
              <a:ext cx="222068" cy="2022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95F52E-FF0B-574E-B424-50B54F722DF8}"/>
              </a:ext>
            </a:extLst>
          </p:cNvPr>
          <p:cNvGrpSpPr/>
          <p:nvPr/>
        </p:nvGrpSpPr>
        <p:grpSpPr>
          <a:xfrm>
            <a:off x="3332967" y="3143448"/>
            <a:ext cx="4749166" cy="3714832"/>
            <a:chOff x="3332967" y="3143448"/>
            <a:chExt cx="4749166" cy="371483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73D98F-E7C6-7344-B3B2-B39A2B68072E}"/>
                </a:ext>
              </a:extLst>
            </p:cNvPr>
            <p:cNvGrpSpPr/>
            <p:nvPr/>
          </p:nvGrpSpPr>
          <p:grpSpPr>
            <a:xfrm>
              <a:off x="3332967" y="3143448"/>
              <a:ext cx="4749166" cy="3714832"/>
              <a:chOff x="3332967" y="3143448"/>
              <a:chExt cx="4749166" cy="3714832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41688E7F-35C7-4F4A-BF9A-94339E998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2967" y="3143448"/>
                <a:ext cx="4749166" cy="3561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/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oMath>
                      </m:oMathPara>
                    </a14:m>
                    <a:endParaRPr lang="en-US" sz="17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C303C-036F-FE40-B231-F12E9B1B59BD}"/>
                </a:ext>
              </a:extLst>
            </p:cNvPr>
            <p:cNvSpPr/>
            <p:nvPr/>
          </p:nvSpPr>
          <p:spPr>
            <a:xfrm>
              <a:off x="6234107" y="4892037"/>
              <a:ext cx="153252" cy="1345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A2151-C5F5-064E-B31C-D94802CF9828}"/>
              </a:ext>
            </a:extLst>
          </p:cNvPr>
          <p:cNvGrpSpPr/>
          <p:nvPr/>
        </p:nvGrpSpPr>
        <p:grpSpPr>
          <a:xfrm>
            <a:off x="9743770" y="4341599"/>
            <a:ext cx="2400282" cy="2144355"/>
            <a:chOff x="182754" y="925831"/>
            <a:chExt cx="4629276" cy="42748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B63DF-F19B-194E-B314-9B8518629ED7}"/>
                </a:ext>
              </a:extLst>
            </p:cNvPr>
            <p:cNvGrpSpPr/>
            <p:nvPr/>
          </p:nvGrpSpPr>
          <p:grpSpPr>
            <a:xfrm>
              <a:off x="182754" y="925831"/>
              <a:ext cx="4629276" cy="4274819"/>
              <a:chOff x="205613" y="354330"/>
              <a:chExt cx="6582538" cy="6275069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BCDDC17F-8B02-4E43-969D-6246E6C87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742B54D-EF78-2547-A89C-267DF85DB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935" b="-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DE265-6576-3747-9348-D7B5AB4F436B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9F211-AD8A-3D41-BB09-BD0163122AE8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38" name="Picture 4" descr="Water Boiling Sound FX - YouTube">
                <a:extLst>
                  <a:ext uri="{FF2B5EF4-FFF2-40B4-BE49-F238E27FC236}">
                    <a16:creationId xmlns:a16="http://schemas.microsoft.com/office/drawing/2014/main" id="{446CA955-7136-7748-A78E-981E0F2DD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A8B0BD23-B5F5-2B4F-8ED4-1C8A075E686A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/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/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/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/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A7E44A-3922-5D44-ABA1-16D4F89953A0}"/>
                  </a:ext>
                </a:extLst>
              </p:cNvPr>
              <p:cNvSpPr txBox="1"/>
              <p:nvPr/>
            </p:nvSpPr>
            <p:spPr>
              <a:xfrm>
                <a:off x="7712392" y="5361980"/>
                <a:ext cx="20017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require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 for this analysis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A7E44A-3922-5D44-ABA1-16D4F8995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392" y="5361980"/>
                <a:ext cx="2001711" cy="1200329"/>
              </a:xfrm>
              <a:prstGeom prst="rect">
                <a:avLst/>
              </a:prstGeom>
              <a:blipFill>
                <a:blip r:embed="rId15"/>
                <a:stretch>
                  <a:fillRect l="-5031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BDE738-549D-4640-BBC5-57D89D69BE3E}"/>
                  </a:ext>
                </a:extLst>
              </p:cNvPr>
              <p:cNvSpPr txBox="1"/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BDE738-549D-4640-BBC5-57D89D69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3E618-DC6E-F540-A64A-790D9C8106AF}"/>
                  </a:ext>
                </a:extLst>
              </p:cNvPr>
              <p:cNvSpPr txBox="1"/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3E618-DC6E-F540-A64A-790D9C81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blipFill>
                <a:blip r:embed="rId15"/>
                <a:stretch>
                  <a:fillRect l="-265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9A13E2D-B98D-7144-906E-D38556D471FF}"/>
              </a:ext>
            </a:extLst>
          </p:cNvPr>
          <p:cNvSpPr txBox="1"/>
          <p:nvPr/>
        </p:nvSpPr>
        <p:spPr>
          <a:xfrm>
            <a:off x="1795549" y="318897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Rapidly declining cost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478D3B-CBE7-2142-976C-856BBF5D965F}"/>
              </a:ext>
            </a:extLst>
          </p:cNvPr>
          <p:cNvSpPr txBox="1"/>
          <p:nvPr/>
        </p:nvSpPr>
        <p:spPr>
          <a:xfrm>
            <a:off x="8114764" y="311218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declining benefit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BED11AA-B9EA-3940-82C8-F99F30A37C21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Total entropy change: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BED11AA-B9EA-3940-82C8-F99F30A37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90199"/>
              </a:xfrm>
              <a:prstGeom prst="rect">
                <a:avLst/>
              </a:prstGeom>
              <a:blipFill>
                <a:blip r:embed="rId16"/>
                <a:stretch>
                  <a:fillRect l="-1019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2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E52DE-7FA6-854F-B7E6-A30D3FBAF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647"/>
          <a:stretch/>
        </p:blipFill>
        <p:spPr>
          <a:xfrm>
            <a:off x="0" y="654050"/>
            <a:ext cx="6832600" cy="260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8266B-23EF-7C49-B074-74FE2E605654}"/>
              </a:ext>
            </a:extLst>
          </p:cNvPr>
          <p:cNvSpPr txBox="1"/>
          <p:nvPr/>
        </p:nvSpPr>
        <p:spPr>
          <a:xfrm>
            <a:off x="0" y="33442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we could do that in Python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8B86E-7D67-944D-A734-34AD381D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3251200"/>
            <a:ext cx="6578600" cy="2197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640DAB-CE58-2540-B450-480BF55DA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40" y="1546321"/>
            <a:ext cx="4580209" cy="343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1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B8266B-23EF-7C49-B074-74FE2E605654}"/>
              </a:ext>
            </a:extLst>
          </p:cNvPr>
          <p:cNvSpPr txBox="1"/>
          <p:nvPr/>
        </p:nvSpPr>
        <p:spPr>
          <a:xfrm>
            <a:off x="0" y="33442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we could do that in Python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A6440-3C1F-D44E-8653-929CD680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838304"/>
            <a:ext cx="60833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F3BC6-A81A-3642-987E-82763D2D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4051300"/>
            <a:ext cx="5359400" cy="2159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F81CA8F-7DFB-0742-8880-58397B4F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34163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4D731F-DD40-5B4A-AACC-A4FB9423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8425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3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33442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more general statement of the 2</a:t>
            </a:r>
            <a:r>
              <a:rPr lang="en-US" sz="2400" b="1" baseline="30000" dirty="0"/>
              <a:t>nd</a:t>
            </a:r>
            <a:r>
              <a:rPr lang="en-US" sz="2400" b="1" dirty="0"/>
              <a:t> Law of thermodynamics</a:t>
            </a: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CCAE46-69B2-2E4F-A9AA-0A18B54C8B5D}"/>
              </a:ext>
            </a:extLst>
          </p:cNvPr>
          <p:cNvGrpSpPr/>
          <p:nvPr/>
        </p:nvGrpSpPr>
        <p:grpSpPr>
          <a:xfrm>
            <a:off x="9719916" y="4653764"/>
            <a:ext cx="2090056" cy="1699474"/>
            <a:chOff x="522515" y="4731080"/>
            <a:chExt cx="2090056" cy="16994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153A65-FFFF-C14F-8D7B-319A4EBAFAC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40" name="Picture 4" descr="Water Boiling Sound FX - YouTube">
                <a:extLst>
                  <a:ext uri="{FF2B5EF4-FFF2-40B4-BE49-F238E27FC236}">
                    <a16:creationId xmlns:a16="http://schemas.microsoft.com/office/drawing/2014/main" id="{A4E6E9F6-E2DA-DC44-B2A5-81FA52CB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Up Arrow 40">
                <a:extLst>
                  <a:ext uri="{FF2B5EF4-FFF2-40B4-BE49-F238E27FC236}">
                    <a16:creationId xmlns:a16="http://schemas.microsoft.com/office/drawing/2014/main" id="{79FC4DF3-2CBD-E140-AB5D-3AA881A76E21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19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/>
              <p:nvPr/>
            </p:nvSpPr>
            <p:spPr>
              <a:xfrm>
                <a:off x="177800" y="594793"/>
                <a:ext cx="1185799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Generally</a:t>
                </a:r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then a process is </a:t>
                </a:r>
                <a:r>
                  <a:rPr lang="en-US" sz="2400" b="1" dirty="0"/>
                  <a:t>spontaneous under the stated conditions 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 process is</a:t>
                </a:r>
                <a:r>
                  <a:rPr lang="en-US" sz="2400" b="1" dirty="0"/>
                  <a:t> not spontaneous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 process is</a:t>
                </a:r>
                <a:r>
                  <a:rPr lang="en-US" sz="2400" b="1" dirty="0"/>
                  <a:t> in equilibrium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We’re not limited to phase transitions, or even isothermal conditions! Here’s an example: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Is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spontaneous under standard conditions?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594793"/>
                <a:ext cx="11857990" cy="3046988"/>
              </a:xfrm>
              <a:prstGeom prst="rect">
                <a:avLst/>
              </a:prstGeom>
              <a:blipFill>
                <a:blip r:embed="rId4"/>
                <a:stretch>
                  <a:fillRect l="-749" t="-2083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5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12014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12014200" cy="1938992"/>
              </a:xfrm>
              <a:prstGeom prst="rect">
                <a:avLst/>
              </a:prstGeom>
              <a:blipFill>
                <a:blip r:embed="rId4"/>
                <a:stretch>
                  <a:fillRect l="-73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534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12014200" cy="2999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system itself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molecule). All reactions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are said to be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, because that gain in entropy will contribute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12014200" cy="2999924"/>
              </a:xfrm>
              <a:prstGeom prst="rect">
                <a:avLst/>
              </a:prstGeom>
              <a:blipFill>
                <a:blip r:embed="rId4"/>
                <a:stretch>
                  <a:fillRect l="-738" t="-126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30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12014200" cy="373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system itself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molecule). All reactions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are said to be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, because that gain in entropy will contribute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how to 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12014200" cy="3738588"/>
              </a:xfrm>
              <a:prstGeom prst="rect">
                <a:avLst/>
              </a:prstGeom>
              <a:blipFill>
                <a:blip r:embed="rId4"/>
                <a:stretch>
                  <a:fillRect l="-738" t="-1014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42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12014200" cy="373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system itself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molecule). All reactions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are said to be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, because that gain in entropy will contribute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how to 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? We have to find the heat absorbed or released to the surroundings.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12014200" cy="3738588"/>
              </a:xfrm>
              <a:prstGeom prst="rect">
                <a:avLst/>
              </a:prstGeom>
              <a:blipFill>
                <a:blip r:embed="rId4"/>
                <a:stretch>
                  <a:fillRect l="-738" t="-1014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0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33442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Law of Thermodynamics</a:t>
            </a: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CCAE46-69B2-2E4F-A9AA-0A18B54C8B5D}"/>
              </a:ext>
            </a:extLst>
          </p:cNvPr>
          <p:cNvGrpSpPr/>
          <p:nvPr/>
        </p:nvGrpSpPr>
        <p:grpSpPr>
          <a:xfrm>
            <a:off x="9994236" y="333224"/>
            <a:ext cx="2090056" cy="1699474"/>
            <a:chOff x="522515" y="4731080"/>
            <a:chExt cx="2090056" cy="16994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153A65-FFFF-C14F-8D7B-319A4EBAFAC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40" name="Picture 4" descr="Water Boiling Sound FX - YouTube">
                <a:extLst>
                  <a:ext uri="{FF2B5EF4-FFF2-40B4-BE49-F238E27FC236}">
                    <a16:creationId xmlns:a16="http://schemas.microsoft.com/office/drawing/2014/main" id="{A4E6E9F6-E2DA-DC44-B2A5-81FA52CB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Up Arrow 40">
                <a:extLst>
                  <a:ext uri="{FF2B5EF4-FFF2-40B4-BE49-F238E27FC236}">
                    <a16:creationId xmlns:a16="http://schemas.microsoft.com/office/drawing/2014/main" id="{79FC4DF3-2CBD-E140-AB5D-3AA881A76E21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19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8B86F4-7008-E24D-80EA-DDC27DD835BC}"/>
                  </a:ext>
                </a:extLst>
              </p:cNvPr>
              <p:cNvSpPr txBox="1"/>
              <p:nvPr/>
            </p:nvSpPr>
            <p:spPr>
              <a:xfrm>
                <a:off x="152400" y="902093"/>
                <a:ext cx="939400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 the context of </a:t>
                </a:r>
                <a:r>
                  <a:rPr lang="en-US" sz="2400" b="1" dirty="0">
                    <a:ea typeface="Cambria Math" panose="02040503050406030204" pitchFamily="18" charset="0"/>
                  </a:rPr>
                  <a:t>phase transitions</a:t>
                </a:r>
                <a:r>
                  <a:rPr lang="en-US" sz="2400" dirty="0">
                    <a:ea typeface="Cambria Math" panose="02040503050406030204" pitchFamily="18" charset="0"/>
                  </a:rPr>
                  <a:t>: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If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then boiling (or melting or sublimation) is </a:t>
                </a:r>
                <a:r>
                  <a:rPr lang="en-US" sz="2400" b="1" dirty="0"/>
                  <a:t>spontaneous at that temperature</a:t>
                </a:r>
                <a:r>
                  <a:rPr lang="en-US" sz="2400" dirty="0"/>
                  <a:t>. This is a form of 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 of Thermodynamics</a:t>
                </a:r>
                <a:r>
                  <a:rPr lang="en-US" sz="2400" dirty="0"/>
                  <a:t> (we’ll give a more general  statement in a bit). But first, let’s think about what’s going on physically.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8B86F4-7008-E24D-80EA-DDC27DD83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02093"/>
                <a:ext cx="9394008" cy="1938992"/>
              </a:xfrm>
              <a:prstGeom prst="rect">
                <a:avLst/>
              </a:prstGeom>
              <a:blipFill>
                <a:blip r:embed="rId4"/>
                <a:stretch>
                  <a:fillRect l="-1081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/>
              <p:nvPr/>
            </p:nvSpPr>
            <p:spPr>
              <a:xfrm>
                <a:off x="152400" y="3122142"/>
                <a:ext cx="118872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about what’s going on in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system</a:t>
                </a:r>
                <a:r>
                  <a:rPr lang="en-US" sz="2400" dirty="0">
                    <a:solidFill>
                      <a:schemeClr val="tx1"/>
                    </a:solidFill>
                  </a:rPr>
                  <a:t> (the water). We’ll use what we know about the differential equations of state for water (solid, liquid, gas) to get at this.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about what’s happening to the </a:t>
                </a:r>
                <a:r>
                  <a:rPr lang="en-US" sz="2400" b="1" dirty="0"/>
                  <a:t>surroundings</a:t>
                </a:r>
                <a:r>
                  <a:rPr lang="en-US" sz="2400" dirty="0"/>
                  <a:t>. We’ll use the transfer of heat to/from the surroundings to get at this.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2142"/>
                <a:ext cx="11887200" cy="1938992"/>
              </a:xfrm>
              <a:prstGeom prst="rect">
                <a:avLst/>
              </a:prstGeom>
              <a:blipFill>
                <a:blip r:embed="rId5"/>
                <a:stretch>
                  <a:fillRect l="-854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47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12014200" cy="488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system itself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molecule). All reactions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are said to be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, because that gain in entropy will contribute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how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? We have to find the heat absorbed or released to the surroundings.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12014200" cy="4888646"/>
              </a:xfrm>
              <a:prstGeom prst="rect">
                <a:avLst/>
              </a:prstGeom>
              <a:blipFill>
                <a:blip r:embed="rId4"/>
                <a:stretch>
                  <a:fillRect l="-738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28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12014200" cy="488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system itself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molecule). All reactions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are said to be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, because that gain in entropy will contribute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how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? We have to find the heat absorbed or released to the surroundings.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12014200" cy="4888646"/>
              </a:xfrm>
              <a:prstGeom prst="rect">
                <a:avLst/>
              </a:prstGeom>
              <a:blipFill>
                <a:blip r:embed="rId4"/>
                <a:stretch>
                  <a:fillRect l="-738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39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12014200" cy="612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system itself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molecule). All reactions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are said to be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, because that gain in entropy will contribute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how to 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? We have to find the heat absorbed or released to the surroundings.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𝟓𝟑𝟖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b="1" dirty="0"/>
                  <a:t>heat goes into the surroundings </a:t>
                </a:r>
                <a:r>
                  <a:rPr lang="en-US" sz="2400" dirty="0"/>
                  <a:t>… called an </a:t>
                </a:r>
                <a:r>
                  <a:rPr lang="en-US" sz="2400" b="1" dirty="0"/>
                  <a:t>exothermic</a:t>
                </a:r>
                <a:r>
                  <a:rPr lang="en-US" sz="2400" dirty="0"/>
                  <a:t> reaction. All exothermic reactions are said to be </a:t>
                </a:r>
                <a:r>
                  <a:rPr lang="en-US" sz="2400" b="1" dirty="0"/>
                  <a:t>enthalpically favorable</a:t>
                </a:r>
                <a:r>
                  <a:rPr lang="en-US" sz="2400" dirty="0"/>
                  <a:t>, because that heat will increase the entropy of the surroundings, which contributes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. 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12014200" cy="6124305"/>
              </a:xfrm>
              <a:prstGeom prst="rect">
                <a:avLst/>
              </a:prstGeom>
              <a:blipFill>
                <a:blip r:embed="rId4"/>
                <a:stretch>
                  <a:fillRect l="-738" t="-620" r="-422" b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07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BE4309-8C08-3F4E-86A0-AF0A12B93146}"/>
                  </a:ext>
                </a:extLst>
              </p:cNvPr>
              <p:cNvSpPr txBox="1"/>
              <p:nvPr/>
            </p:nvSpPr>
            <p:spPr>
              <a:xfrm>
                <a:off x="88900" y="639888"/>
                <a:ext cx="12014200" cy="553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Quantitatively ….</a:t>
                </a:r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-&gt;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−538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−538,000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+1800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Combining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=+14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-&gt;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𝟏𝟖𝟏𝟒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𝒎𝒐𝒍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Obviously, </a:t>
                </a:r>
                <a:r>
                  <a:rPr lang="en-US" sz="2400" dirty="0"/>
                  <a:t>the benefit in terms of increased entropy of the surroundings completely outweighs the (paltry) benefit in terms of the system’s increased entropy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People used to think the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was all there was to predicting spontaneity (i.e., ignoring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). Combustion reactions are all highly exothermic, hence tend to be spontaneous.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But there are lots of reactions that are not strongly exothermic – even endothermic! In those cases,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part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plays the dominant role.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BE4309-8C08-3F4E-86A0-AF0A12B93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" y="639888"/>
                <a:ext cx="12014200" cy="5538439"/>
              </a:xfrm>
              <a:prstGeom prst="rect">
                <a:avLst/>
              </a:prstGeom>
              <a:blipFill>
                <a:blip r:embed="rId3"/>
                <a:stretch>
                  <a:fillRect l="-846" t="-915" b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01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67842B3-6C4D-5340-95B1-5F24A40ED1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554376"/>
                  </p:ext>
                </p:extLst>
              </p:nvPr>
            </p:nvGraphicFramePr>
            <p:xfrm>
              <a:off x="2354780" y="587302"/>
              <a:ext cx="7659495" cy="618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5058">
                      <a:extLst>
                        <a:ext uri="{9D8B030D-6E8A-4147-A177-3AD203B41FA5}">
                          <a16:colId xmlns:a16="http://schemas.microsoft.com/office/drawing/2014/main" val="2451354662"/>
                        </a:ext>
                      </a:extLst>
                    </a:gridCol>
                    <a:gridCol w="3604437">
                      <a:extLst>
                        <a:ext uri="{9D8B030D-6E8A-4147-A177-3AD203B41FA5}">
                          <a16:colId xmlns:a16="http://schemas.microsoft.com/office/drawing/2014/main" val="21018695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3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897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557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23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73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67842B3-6C4D-5340-95B1-5F24A40ED1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554376"/>
                  </p:ext>
                </p:extLst>
              </p:nvPr>
            </p:nvGraphicFramePr>
            <p:xfrm>
              <a:off x="2354780" y="587302"/>
              <a:ext cx="7659495" cy="618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5058">
                      <a:extLst>
                        <a:ext uri="{9D8B030D-6E8A-4147-A177-3AD203B41FA5}">
                          <a16:colId xmlns:a16="http://schemas.microsoft.com/office/drawing/2014/main" val="2451354662"/>
                        </a:ext>
                      </a:extLst>
                    </a:gridCol>
                    <a:gridCol w="3604437">
                      <a:extLst>
                        <a:ext uri="{9D8B030D-6E8A-4147-A177-3AD203B41FA5}">
                          <a16:colId xmlns:a16="http://schemas.microsoft.com/office/drawing/2014/main" val="21018695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2778" r="-89375" b="-1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028" t="-2778" r="-704" b="-12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830319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897885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5578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23905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73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B743CC-CCE1-894F-BBD8-1C361C0CD0A1}"/>
              </a:ext>
            </a:extLst>
          </p:cNvPr>
          <p:cNvSpPr txBox="1"/>
          <p:nvPr/>
        </p:nvSpPr>
        <p:spPr>
          <a:xfrm>
            <a:off x="0" y="33442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Systematizing the enthalpic/entropic favorability/unfavorability picture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193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49051-3AAF-FC45-824D-AE32EA0C547E}"/>
              </a:ext>
            </a:extLst>
          </p:cNvPr>
          <p:cNvSpPr txBox="1"/>
          <p:nvPr/>
        </p:nvSpPr>
        <p:spPr>
          <a:xfrm>
            <a:off x="0" y="33442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 important caveat: mixing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3BE10-E334-814D-8930-E229AB80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681" y="69049"/>
            <a:ext cx="2541102" cy="205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DD3C4-0684-264D-82B1-F3F5A8734FFF}"/>
              </a:ext>
            </a:extLst>
          </p:cNvPr>
          <p:cNvSpPr txBox="1"/>
          <p:nvPr/>
        </p:nvSpPr>
        <p:spPr>
          <a:xfrm>
            <a:off x="43165" y="564305"/>
            <a:ext cx="9129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turns out that this table omits something really critical. Remember we talked about </a:t>
            </a:r>
            <a:r>
              <a:rPr lang="en-US" sz="2400" b="1" dirty="0"/>
              <a:t>irreversibility</a:t>
            </a:r>
            <a:r>
              <a:rPr lang="en-US" sz="2400" dirty="0"/>
              <a:t>? Irreversibility happens whenever we mix different chemical substances.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FDEE7E-B3F0-7C48-A1BE-746F1BB4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0" y="2185362"/>
            <a:ext cx="3182650" cy="25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/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did we go wrong? It was right here: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assumes the products are pure, separated from each other and from the reactants. But of course, reagents </a:t>
                </a:r>
                <a:r>
                  <a:rPr lang="en-US" sz="2400" b="1" dirty="0"/>
                  <a:t>have to mix </a:t>
                </a:r>
                <a:r>
                  <a:rPr lang="en-US" sz="2400" dirty="0"/>
                  <a:t>in order to </a:t>
                </a:r>
                <a:r>
                  <a:rPr lang="en-US" sz="2400" b="1" dirty="0"/>
                  <a:t>react</a:t>
                </a:r>
                <a:r>
                  <a:rPr lang="en-US" sz="2400" dirty="0"/>
                  <a:t>. So we need to tackle this next.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blipFill>
                <a:blip r:embed="rId4"/>
                <a:stretch>
                  <a:fillRect l="-1266" t="-1896" r="-1582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/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E617A-521D-B44A-B6B8-29A78A84E553}"/>
              </a:ext>
            </a:extLst>
          </p:cNvPr>
          <p:cNvGrpSpPr/>
          <p:nvPr/>
        </p:nvGrpSpPr>
        <p:grpSpPr>
          <a:xfrm>
            <a:off x="8288655" y="4931496"/>
            <a:ext cx="3582700" cy="1666574"/>
            <a:chOff x="3463290" y="5601682"/>
            <a:chExt cx="4606290" cy="102771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95E1BDF-221D-B24E-9AD4-55A79BC40392}"/>
                </a:ext>
              </a:extLst>
            </p:cNvPr>
            <p:cNvSpPr/>
            <p:nvPr/>
          </p:nvSpPr>
          <p:spPr>
            <a:xfrm>
              <a:off x="3463290" y="5601682"/>
              <a:ext cx="4606290" cy="1027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/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/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/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/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0ED7BB-F627-9543-A497-79440A569069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111995" y="4923315"/>
            <a:ext cx="51435" cy="156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C9FA4C-A2DB-5C41-AFCA-443F961D5774}"/>
              </a:ext>
            </a:extLst>
          </p:cNvPr>
          <p:cNvGrpSpPr/>
          <p:nvPr/>
        </p:nvGrpSpPr>
        <p:grpSpPr>
          <a:xfrm>
            <a:off x="372080" y="4923315"/>
            <a:ext cx="3582700" cy="1666574"/>
            <a:chOff x="372080" y="4923315"/>
            <a:chExt cx="3582700" cy="16665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62E1C1-41D8-B14F-86F4-6A80F88737FA}"/>
                </a:ext>
              </a:extLst>
            </p:cNvPr>
            <p:cNvGrpSpPr/>
            <p:nvPr/>
          </p:nvGrpSpPr>
          <p:grpSpPr>
            <a:xfrm>
              <a:off x="372080" y="4923315"/>
              <a:ext cx="3582700" cy="1666574"/>
              <a:chOff x="372080" y="4923315"/>
              <a:chExt cx="3582700" cy="166657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6AED2A-2537-9945-9459-D8A3CC77DB50}"/>
                  </a:ext>
                </a:extLst>
              </p:cNvPr>
              <p:cNvGrpSpPr/>
              <p:nvPr/>
            </p:nvGrpSpPr>
            <p:grpSpPr>
              <a:xfrm>
                <a:off x="372080" y="4923315"/>
                <a:ext cx="3582700" cy="1666574"/>
                <a:chOff x="3463290" y="5601682"/>
                <a:chExt cx="4606290" cy="102771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7A426F2D-E3EB-EA42-AD91-F478BBF0FE68}"/>
                    </a:ext>
                  </a:extLst>
                </p:cNvPr>
                <p:cNvSpPr/>
                <p:nvPr/>
              </p:nvSpPr>
              <p:spPr>
                <a:xfrm>
                  <a:off x="3463290" y="5601682"/>
                  <a:ext cx="4606290" cy="10277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13C421F-5211-B848-BBD8-BD5C91F71BA7}"/>
                  </a:ext>
                </a:extLst>
              </p:cNvPr>
              <p:cNvCxnSpPr>
                <a:cxnSpLocks/>
                <a:stCxn id="7" idx="0"/>
                <a:endCxn id="7" idx="2"/>
              </p:cNvCxnSpPr>
              <p:nvPr/>
            </p:nvCxnSpPr>
            <p:spPr>
              <a:xfrm>
                <a:off x="2163430" y="4923315"/>
                <a:ext cx="0" cy="16665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/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8BC8FF-EC06-FB42-ADAB-B5F5A49ED45F}"/>
              </a:ext>
            </a:extLst>
          </p:cNvPr>
          <p:cNvGrpSpPr/>
          <p:nvPr/>
        </p:nvGrpSpPr>
        <p:grpSpPr>
          <a:xfrm>
            <a:off x="4353544" y="4939677"/>
            <a:ext cx="3582700" cy="1666574"/>
            <a:chOff x="4353544" y="4939677"/>
            <a:chExt cx="3582700" cy="16665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605BBD-202F-F346-8D10-B8991663E08A}"/>
                </a:ext>
              </a:extLst>
            </p:cNvPr>
            <p:cNvGrpSpPr/>
            <p:nvPr/>
          </p:nvGrpSpPr>
          <p:grpSpPr>
            <a:xfrm>
              <a:off x="4353544" y="4939677"/>
              <a:ext cx="3582700" cy="1666574"/>
              <a:chOff x="3463290" y="5601682"/>
              <a:chExt cx="4606290" cy="102771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F976881-FF68-A847-AA41-8098300646C4}"/>
                  </a:ext>
                </a:extLst>
              </p:cNvPr>
              <p:cNvSpPr/>
              <p:nvPr/>
            </p:nvSpPr>
            <p:spPr>
              <a:xfrm>
                <a:off x="3463290" y="5601682"/>
                <a:ext cx="4606290" cy="10277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/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/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BECB565-3D4E-2741-92C8-F19E0BC530B4}"/>
              </a:ext>
            </a:extLst>
          </p:cNvPr>
          <p:cNvSpPr/>
          <p:nvPr/>
        </p:nvSpPr>
        <p:spPr>
          <a:xfrm>
            <a:off x="4000500" y="5650127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0F8CEA72-15F6-A94F-8EAA-634AE0FDE3B1}"/>
              </a:ext>
            </a:extLst>
          </p:cNvPr>
          <p:cNvSpPr/>
          <p:nvPr/>
        </p:nvSpPr>
        <p:spPr>
          <a:xfrm>
            <a:off x="7970534" y="5665019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94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225910" y="225911"/>
            <a:ext cx="11455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learned …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Law</a:t>
            </a:r>
            <a:r>
              <a:rPr lang="en-US" sz="2400" dirty="0"/>
              <a:t> divides the question of spontaneity into two parts: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system</a:t>
            </a:r>
            <a:r>
              <a:rPr lang="en-US" sz="2400" dirty="0"/>
              <a:t> part that we can get at using </a:t>
            </a:r>
            <a:r>
              <a:rPr lang="en-US" sz="2400" b="1" dirty="0"/>
              <a:t>differential equations of state for the entropy</a:t>
            </a:r>
            <a:r>
              <a:rPr lang="en-US" sz="2400" dirty="0"/>
              <a:t>, and </a:t>
            </a:r>
            <a:r>
              <a:rPr lang="en-US" sz="2400" b="1" dirty="0"/>
              <a:t>thermodynamic tables of entropy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surroundings</a:t>
            </a:r>
            <a:r>
              <a:rPr lang="en-US" sz="2400" dirty="0"/>
              <a:t> part that deals with the entropy change of the surroundings due to heat transfer, that we can get at using </a:t>
            </a:r>
            <a:r>
              <a:rPr lang="en-US" sz="2400" b="1" dirty="0"/>
              <a:t>thermodynamic tables of enthalpy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Quantitative treatment lets us predict the </a:t>
            </a:r>
            <a:r>
              <a:rPr lang="en-US" sz="2400" b="1" dirty="0"/>
              <a:t>temperature dependence of spontaneity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Qualitative interpretation of the 2</a:t>
            </a:r>
            <a:r>
              <a:rPr lang="en-US" sz="2400" baseline="30000" dirty="0"/>
              <a:t>nd</a:t>
            </a:r>
            <a:r>
              <a:rPr lang="en-US" sz="2400" dirty="0"/>
              <a:t> Law: </a:t>
            </a:r>
            <a:r>
              <a:rPr lang="en-US" sz="2400" b="1" dirty="0"/>
              <a:t>enthalpic and entropic favorability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 important caveat: </a:t>
            </a:r>
            <a:r>
              <a:rPr lang="en-US" sz="2400" b="1" dirty="0"/>
              <a:t>mixing</a:t>
            </a:r>
          </a:p>
        </p:txBody>
      </p:sp>
    </p:spTree>
    <p:extLst>
      <p:ext uri="{BB962C8B-B14F-4D97-AF65-F5344CB8AC3E}">
        <p14:creationId xmlns:p14="http://schemas.microsoft.com/office/powerpoint/2010/main" val="39130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2687E00-ECE2-BC42-8DC1-CB10FEA7FB94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205613" y="354330"/>
            <a:chExt cx="6582538" cy="627506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9C907C8-B5BE-A249-8551-53A27E04A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432723-4F0E-BC41-8B69-E6D912DD1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1445" y="2641600"/>
              <a:ext cx="0" cy="2021840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C4CBF3-B7EA-1349-9872-5325494BCE6A}"/>
                  </a:ext>
                </a:extLst>
              </p:cNvPr>
              <p:cNvSpPr txBox="1"/>
              <p:nvPr/>
            </p:nvSpPr>
            <p:spPr>
              <a:xfrm>
                <a:off x="948707" y="2114676"/>
                <a:ext cx="11487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188.8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C4CBF3-B7EA-1349-9872-5325494BC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07" y="2114676"/>
                <a:ext cx="11487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9A6D4-5CA5-4941-81C8-32E2CAC6FE70}"/>
                  </a:ext>
                </a:extLst>
              </p:cNvPr>
              <p:cNvSpPr txBox="1"/>
              <p:nvPr/>
            </p:nvSpPr>
            <p:spPr>
              <a:xfrm>
                <a:off x="685806" y="3667886"/>
                <a:ext cx="1057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9A6D4-5CA5-4941-81C8-32E2CAC6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6" y="3667886"/>
                <a:ext cx="10572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20F39-A210-BA46-BF2F-5E9C9A61C508}"/>
                  </a:ext>
                </a:extLst>
              </p:cNvPr>
              <p:cNvSpPr txBox="1"/>
              <p:nvPr/>
            </p:nvSpPr>
            <p:spPr>
              <a:xfrm>
                <a:off x="1214440" y="3852552"/>
                <a:ext cx="1057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20F39-A210-BA46-BF2F-5E9C9A61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40" y="3852552"/>
                <a:ext cx="10572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B88335F-35FC-6042-9A63-4456E2E0EFE6}"/>
              </a:ext>
            </a:extLst>
          </p:cNvPr>
          <p:cNvGrpSpPr/>
          <p:nvPr/>
        </p:nvGrpSpPr>
        <p:grpSpPr>
          <a:xfrm>
            <a:off x="4812030" y="1713557"/>
            <a:ext cx="7659781" cy="3512500"/>
            <a:chOff x="4812030" y="289705"/>
            <a:chExt cx="7659781" cy="3512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/>
                <p:nvPr/>
              </p:nvSpPr>
              <p:spPr>
                <a:xfrm>
                  <a:off x="4812030" y="289705"/>
                  <a:ext cx="7379969" cy="351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Standard (298 K) molar entropies of formation </a:t>
                  </a:r>
                  <a:r>
                    <a:rPr lang="en-US" sz="2400" dirty="0">
                      <a:hlinkClick r:id="rId6"/>
                    </a:rPr>
                    <a:t>https://en.wikipedia.org/wiki/Water_%28data_page%29</a:t>
                  </a:r>
                  <a:r>
                    <a:rPr lang="en-US" sz="2400" dirty="0"/>
                    <a:t> :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Gas: 	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188.8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Liquid: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0.1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Solid:	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41.0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030" y="289705"/>
                  <a:ext cx="7379969" cy="3512500"/>
                </a:xfrm>
                <a:prstGeom prst="rect">
                  <a:avLst/>
                </a:prstGeom>
                <a:blipFill>
                  <a:blip r:embed="rId7"/>
                  <a:stretch>
                    <a:fillRect l="-1201" t="-1079" r="-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D1938A9D-B930-E944-A059-0B0930F02329}"/>
                </a:ext>
              </a:extLst>
            </p:cNvPr>
            <p:cNvSpPr/>
            <p:nvPr/>
          </p:nvSpPr>
          <p:spPr>
            <a:xfrm>
              <a:off x="7338060" y="1474470"/>
              <a:ext cx="217170" cy="1009538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584F9C-8A41-7042-A714-8FF84B3356AA}"/>
                    </a:ext>
                  </a:extLst>
                </p:cNvPr>
                <p:cNvSpPr txBox="1"/>
                <p:nvPr/>
              </p:nvSpPr>
              <p:spPr>
                <a:xfrm>
                  <a:off x="6311041" y="1515409"/>
                  <a:ext cx="6160770" cy="7839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118.7 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584F9C-8A41-7042-A714-8FF84B335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041" y="1515409"/>
                  <a:ext cx="6160770" cy="783933"/>
                </a:xfrm>
                <a:prstGeom prst="rect">
                  <a:avLst/>
                </a:prstGeom>
                <a:blipFill>
                  <a:blip r:embed="rId8"/>
                  <a:stretch>
                    <a:fillRect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F178-64DA-2448-B623-DB4546D5EE39}"/>
                  </a:ext>
                </a:extLst>
              </p:cNvPr>
              <p:cNvSpPr txBox="1"/>
              <p:nvPr/>
            </p:nvSpPr>
            <p:spPr>
              <a:xfrm>
                <a:off x="0" y="42500"/>
                <a:ext cx="11647170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Entropy change of the system: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at the standard-state temperature (298 K)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F178-64DA-2448-B623-DB4546D5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00"/>
                <a:ext cx="11647170" cy="494751"/>
              </a:xfrm>
              <a:prstGeom prst="rect">
                <a:avLst/>
              </a:prstGeom>
              <a:blipFill>
                <a:blip r:embed="rId9"/>
                <a:stretch>
                  <a:fillRect l="-871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EC2F00-2DFF-2A4D-B2EB-F1ED43C27F23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EC2F00-2DFF-2A4D-B2EB-F1ED43C2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79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953CE65-609C-F745-B954-30157DA81BF5}"/>
              </a:ext>
            </a:extLst>
          </p:cNvPr>
          <p:cNvGrpSpPr/>
          <p:nvPr/>
        </p:nvGrpSpPr>
        <p:grpSpPr>
          <a:xfrm>
            <a:off x="4949713" y="511933"/>
            <a:ext cx="7242288" cy="5945089"/>
            <a:chOff x="4949713" y="511933"/>
            <a:chExt cx="7242288" cy="59450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/>
                <p:nvPr/>
              </p:nvSpPr>
              <p:spPr>
                <a:xfrm>
                  <a:off x="4949713" y="511933"/>
                  <a:ext cx="7242288" cy="59450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From the differential equations of state for liquid and gas,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𝑔𝑎𝑠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𝑔𝑎𝑠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𝑙𝑖𝑞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𝑙𝑖𝑞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98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𝑑𝑇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  <a:p>
                  <a:r>
                    <a:rPr lang="en-US" sz="2200" dirty="0"/>
                    <a:t>w/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𝑔𝑎𝑠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𝑙𝑖𝑞</m:t>
                          </m:r>
                        </m:sub>
                      </m:sSub>
                    </m:oMath>
                  </a14:m>
                  <a:r>
                    <a:rPr lang="en-US" sz="2200" dirty="0"/>
                    <a:t>. If we assume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22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den>
                      </m:f>
                    </m:oMath>
                  </a14:m>
                  <a:r>
                    <a:rPr lang="en-US" sz="2200" dirty="0"/>
                    <a:t> (constant), it comes out of the integral, leaving 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298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298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r>
                    <a:rPr lang="en-US" sz="2200" dirty="0"/>
                    <a:t>. So, we can get the entropy of vaporization at other temperatures using</a:t>
                  </a:r>
                </a:p>
                <a:p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298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713" y="511933"/>
                  <a:ext cx="7242288" cy="5945089"/>
                </a:xfrm>
                <a:prstGeom prst="rect">
                  <a:avLst/>
                </a:prstGeom>
                <a:blipFill>
                  <a:blip r:embed="rId2"/>
                  <a:stretch>
                    <a:fillRect l="-1049" t="-8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587481-6C13-E54F-AA96-B595449AEEA4}"/>
                </a:ext>
              </a:extLst>
            </p:cNvPr>
            <p:cNvCxnSpPr/>
            <p:nvPr/>
          </p:nvCxnSpPr>
          <p:spPr>
            <a:xfrm flipV="1">
              <a:off x="9644838" y="1169631"/>
              <a:ext cx="755673" cy="8135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7596E6-5569-7B4D-92FE-9F105F9FB616}"/>
                </a:ext>
              </a:extLst>
            </p:cNvPr>
            <p:cNvCxnSpPr/>
            <p:nvPr/>
          </p:nvCxnSpPr>
          <p:spPr>
            <a:xfrm flipV="1">
              <a:off x="9610543" y="1814306"/>
              <a:ext cx="755673" cy="8135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D6DF8-2029-7343-B877-5216EE8BC8A0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182753" y="925831"/>
            <a:chExt cx="4629277" cy="42748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F86BBB1-3253-614E-8346-FA4611F83810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39D3FE3E-522E-C94D-8D9C-AE34F0AEE2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AAE1702-7B26-C847-B4FF-5455D1FF17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E17EFA9-71C0-E04D-A33E-0817D3BB19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445" y="2641600"/>
                <a:ext cx="0" cy="2021840"/>
              </a:xfrm>
              <a:prstGeom prst="straightConnector1">
                <a:avLst/>
              </a:prstGeom>
              <a:ln w="1270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1069DBE-4269-4A44-9E11-F27A6E013E1C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1069DBE-4269-4A44-9E11-F27A6E013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00EC65-EF61-E24F-BC24-E824BD533553}"/>
                  </a:ext>
                </a:extLst>
              </p:cNvPr>
              <p:cNvSpPr txBox="1"/>
              <p:nvPr/>
            </p:nvSpPr>
            <p:spPr>
              <a:xfrm>
                <a:off x="0" y="42500"/>
                <a:ext cx="9391426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Entropy change of the system: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at other temperatures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00EC65-EF61-E24F-BC24-E824BD53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00"/>
                <a:ext cx="9391426" cy="490199"/>
              </a:xfrm>
              <a:prstGeom prst="rect">
                <a:avLst/>
              </a:prstGeom>
              <a:blipFill>
                <a:blip r:embed="rId5"/>
                <a:stretch>
                  <a:fillRect l="-1081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6C5BD-1385-004C-8C86-120F8C6BC56C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6C5BD-1385-004C-8C86-120F8C6B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6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EA5BE6-0191-E64C-9C0E-5AE2FFAF70FD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182753" y="925831"/>
            <a:chExt cx="4629277" cy="42748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790E5E-2ED6-FE48-9AFD-D8B318B62EA9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A541DE95-20C9-0342-8EF7-7995391E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24FFD5-E066-024F-9A37-5EF2055F6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AB72285-45E8-4B43-B0DF-21EDFC1BD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445" y="2641600"/>
                <a:ext cx="0" cy="2021840"/>
              </a:xfrm>
              <a:prstGeom prst="straightConnector1">
                <a:avLst/>
              </a:prstGeom>
              <a:ln w="1270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4707AB-E9DE-8845-8726-EF85CD8F0C9A}"/>
              </a:ext>
            </a:extLst>
          </p:cNvPr>
          <p:cNvGrpSpPr/>
          <p:nvPr/>
        </p:nvGrpSpPr>
        <p:grpSpPr>
          <a:xfrm>
            <a:off x="5156667" y="1202302"/>
            <a:ext cx="6742747" cy="5057060"/>
            <a:chOff x="5156667" y="1202302"/>
            <a:chExt cx="6742747" cy="5057060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0AE78616-1C32-8048-A72B-B06C20C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F490D9-79CF-C24C-AD30-88370C692269}"/>
                </a:ext>
              </a:extLst>
            </p:cNvPr>
            <p:cNvGrpSpPr/>
            <p:nvPr/>
          </p:nvGrpSpPr>
          <p:grpSpPr>
            <a:xfrm>
              <a:off x="5477863" y="3356548"/>
              <a:ext cx="6100354" cy="1196504"/>
              <a:chOff x="5477863" y="3356548"/>
              <a:chExt cx="6100354" cy="119650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B00C7B8-299C-4D4C-93AB-EF64D7560B90}"/>
                  </a:ext>
                </a:extLst>
              </p:cNvPr>
              <p:cNvSpPr/>
              <p:nvPr/>
            </p:nvSpPr>
            <p:spPr>
              <a:xfrm>
                <a:off x="8667659" y="3876014"/>
                <a:ext cx="222068" cy="20224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373 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=109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C8E3E6-5443-2D48-BBBC-AAD46F965A90}"/>
                  </a:ext>
                </a:extLst>
              </p:cNvPr>
              <p:cNvSpPr txBox="1"/>
              <p:nvPr/>
            </p:nvSpPr>
            <p:spPr>
              <a:xfrm rot="856658">
                <a:off x="6425350" y="3356548"/>
                <a:ext cx="2833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slopes down gently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FD038-1A8C-8348-AE83-ABE1894FE889}"/>
                  </a:ext>
                </a:extLst>
              </p:cNvPr>
              <p:cNvSpPr txBox="1"/>
              <p:nvPr/>
            </p:nvSpPr>
            <p:spPr>
              <a:xfrm>
                <a:off x="0" y="42500"/>
                <a:ext cx="9391426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Entropy change of the system: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/>
                  <a:t>at other temperatures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FD038-1A8C-8348-AE83-ABE1894F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00"/>
                <a:ext cx="9391426" cy="490199"/>
              </a:xfrm>
              <a:prstGeom prst="rect">
                <a:avLst/>
              </a:prstGeom>
              <a:blipFill>
                <a:blip r:embed="rId6"/>
                <a:stretch>
                  <a:fillRect l="-1081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/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298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blipFill>
                <a:blip r:embed="rId7"/>
                <a:stretch>
                  <a:fillRect l="-41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1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EA5BE6-0191-E64C-9C0E-5AE2FFAF70FD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182753" y="925831"/>
            <a:chExt cx="4629277" cy="42748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790E5E-2ED6-FE48-9AFD-D8B318B62EA9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A541DE95-20C9-0342-8EF7-7995391E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24FFD5-E066-024F-9A37-5EF2055F6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AB72285-45E8-4B43-B0DF-21EDFC1BD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445" y="2641600"/>
                <a:ext cx="0" cy="2021840"/>
              </a:xfrm>
              <a:prstGeom prst="straightConnector1">
                <a:avLst/>
              </a:prstGeom>
              <a:ln w="1270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4707AB-E9DE-8845-8726-EF85CD8F0C9A}"/>
              </a:ext>
            </a:extLst>
          </p:cNvPr>
          <p:cNvGrpSpPr/>
          <p:nvPr/>
        </p:nvGrpSpPr>
        <p:grpSpPr>
          <a:xfrm>
            <a:off x="5156667" y="1202302"/>
            <a:ext cx="6742747" cy="5057060"/>
            <a:chOff x="5156667" y="1202302"/>
            <a:chExt cx="6742747" cy="5057060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0AE78616-1C32-8048-A72B-B06C20C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F490D9-79CF-C24C-AD30-88370C692269}"/>
                </a:ext>
              </a:extLst>
            </p:cNvPr>
            <p:cNvGrpSpPr/>
            <p:nvPr/>
          </p:nvGrpSpPr>
          <p:grpSpPr>
            <a:xfrm>
              <a:off x="5477863" y="3356548"/>
              <a:ext cx="6100354" cy="1196504"/>
              <a:chOff x="5477863" y="3356548"/>
              <a:chExt cx="6100354" cy="119650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B00C7B8-299C-4D4C-93AB-EF64D7560B90}"/>
                  </a:ext>
                </a:extLst>
              </p:cNvPr>
              <p:cNvSpPr/>
              <p:nvPr/>
            </p:nvSpPr>
            <p:spPr>
              <a:xfrm>
                <a:off x="8667659" y="3876014"/>
                <a:ext cx="222068" cy="20224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373 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=109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C8E3E6-5443-2D48-BBBC-AAD46F965A90}"/>
                  </a:ext>
                </a:extLst>
              </p:cNvPr>
              <p:cNvSpPr txBox="1"/>
              <p:nvPr/>
            </p:nvSpPr>
            <p:spPr>
              <a:xfrm rot="856658">
                <a:off x="6425350" y="3356548"/>
                <a:ext cx="2833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slopes down gently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EFD038-1A8C-8348-AE83-ABE1894FE889}"/>
              </a:ext>
            </a:extLst>
          </p:cNvPr>
          <p:cNvSpPr txBox="1"/>
          <p:nvPr/>
        </p:nvSpPr>
        <p:spPr>
          <a:xfrm>
            <a:off x="0" y="42500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Entropy change of the system: cost-benefit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/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298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blipFill>
                <a:blip r:embed="rId7"/>
                <a:stretch>
                  <a:fillRect l="-41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EA2839-E35D-8E4D-BD45-D82D34FE5D27}"/>
                  </a:ext>
                </a:extLst>
              </p:cNvPr>
              <p:cNvSpPr txBox="1"/>
              <p:nvPr/>
            </p:nvSpPr>
            <p:spPr>
              <a:xfrm>
                <a:off x="0" y="5081869"/>
                <a:ext cx="589788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</a:t>
                </a:r>
                <a:r>
                  <a:rPr lang="en-US" sz="2200" b="1" dirty="0"/>
                  <a:t>benefit</a:t>
                </a:r>
                <a:r>
                  <a:rPr lang="en-US" sz="2200" dirty="0"/>
                  <a:t> (in terms of entropy) of converting from liquid to gas is </a:t>
                </a:r>
                <a:r>
                  <a:rPr lang="en-US" sz="2200" b="1" dirty="0"/>
                  <a:t>positive</a:t>
                </a:r>
                <a:r>
                  <a:rPr lang="en-US" sz="2200" dirty="0"/>
                  <a:t> (contributes to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dirty="0"/>
                  <a:t>), although that benefit declines with increasing temperature b/c the liquid’s entropy is going up. So why don’t liquids just vaporize?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EA2839-E35D-8E4D-BD45-D82D34FE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869"/>
                <a:ext cx="5897880" cy="1785104"/>
              </a:xfrm>
              <a:prstGeom prst="rect">
                <a:avLst/>
              </a:prstGeom>
              <a:blipFill>
                <a:blip r:embed="rId9"/>
                <a:stretch>
                  <a:fillRect l="-1505" t="-283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94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86C36-2B2C-7B4E-94DB-F12154502945}"/>
              </a:ext>
            </a:extLst>
          </p:cNvPr>
          <p:cNvGrpSpPr/>
          <p:nvPr/>
        </p:nvGrpSpPr>
        <p:grpSpPr>
          <a:xfrm>
            <a:off x="4812030" y="342376"/>
            <a:ext cx="7379969" cy="5618654"/>
            <a:chOff x="4812030" y="62613"/>
            <a:chExt cx="7379969" cy="56186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C3B861-278A-D54A-BA63-AC958C2DDEA3}"/>
                </a:ext>
              </a:extLst>
            </p:cNvPr>
            <p:cNvGrpSpPr/>
            <p:nvPr/>
          </p:nvGrpSpPr>
          <p:grpSpPr>
            <a:xfrm>
              <a:off x="4812030" y="62613"/>
              <a:ext cx="7379969" cy="5618654"/>
              <a:chOff x="4812029" y="62613"/>
              <a:chExt cx="7379969" cy="56186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C65C934-14DB-F146-8788-8CE8ACA8FC90}"/>
                      </a:ext>
                    </a:extLst>
                  </p:cNvPr>
                  <p:cNvSpPr/>
                  <p:nvPr/>
                </p:nvSpPr>
                <p:spPr>
                  <a:xfrm>
                    <a:off x="4812029" y="62613"/>
                    <a:ext cx="7379969" cy="56186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endParaRPr lang="en-US" sz="24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𝒔𝒖𝒓𝒓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𝒔𝒖𝒓𝒓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/>
                      <a:t>Why? </a:t>
                    </a:r>
                  </a:p>
                  <a:p>
                    <a:pPr marL="457200" indent="-457200">
                      <a:buFont typeface="+mj-lt"/>
                      <a:buAutoNum type="arabicPeriod"/>
                    </a:pPr>
                    <a:r>
                      <a:rPr lang="en-US" sz="2400" dirty="0"/>
                      <a:t>This is just the TDE applied to surroundings</a:t>
                    </a:r>
                  </a:p>
                  <a:p>
                    <a:pPr marL="457200" indent="-457200">
                      <a:buFont typeface="+mj-lt"/>
                      <a:buAutoNum type="arabicPeriod"/>
                    </a:pPr>
                    <a:r>
                      <a:rPr lang="en-US" sz="2400" dirty="0"/>
                      <a:t>The sign switch is because the heat that comes </a:t>
                    </a:r>
                    <a:r>
                      <a:rPr lang="en-US" sz="2400" b="1" dirty="0"/>
                      <a:t>out of </a:t>
                    </a:r>
                    <a:r>
                      <a:rPr lang="en-US" sz="2400" dirty="0"/>
                      <a:t>the surroundings equals the heat that goes </a:t>
                    </a:r>
                    <a:r>
                      <a:rPr lang="en-US" sz="2400" b="1" dirty="0"/>
                      <a:t>into</a:t>
                    </a:r>
                    <a:r>
                      <a:rPr lang="en-US" sz="2400" dirty="0"/>
                      <a:t> the system: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. </a:t>
                    </a:r>
                  </a:p>
                  <a:p>
                    <a:endParaRPr lang="en-US" sz="2400" dirty="0"/>
                  </a:p>
                  <a:p>
                    <a:r>
                      <a:rPr lang="en-US" sz="2400" dirty="0"/>
                      <a:t>When the </a:t>
                    </a:r>
                    <a:r>
                      <a:rPr lang="en-US" sz="2400" b="1" dirty="0"/>
                      <a:t>temperature remains constant </a:t>
                    </a:r>
                    <a:r>
                      <a:rPr lang="en-US" sz="2400" dirty="0"/>
                      <a:t>throughout a process (as it does for melting and boiling, or reactions that take place at a constant temperature) we can say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𝒔𝒖𝒓𝒓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𝒔𝒖𝒓𝒓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  <a:p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C65C934-14DB-F146-8788-8CE8ACA8FC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029" y="62613"/>
                    <a:ext cx="7379969" cy="56186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01" r="-3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ame 9">
                <a:extLst>
                  <a:ext uri="{FF2B5EF4-FFF2-40B4-BE49-F238E27FC236}">
                    <a16:creationId xmlns:a16="http://schemas.microsoft.com/office/drawing/2014/main" id="{41576B9F-90E9-F84A-89A8-E6DE0631A6E6}"/>
                  </a:ext>
                </a:extLst>
              </p:cNvPr>
              <p:cNvSpPr/>
              <p:nvPr/>
            </p:nvSpPr>
            <p:spPr>
              <a:xfrm>
                <a:off x="7014181" y="418177"/>
                <a:ext cx="3181377" cy="902259"/>
              </a:xfrm>
              <a:prstGeom prst="frame">
                <a:avLst>
                  <a:gd name="adj1" fmla="val 37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C80AEB02-9DEB-C247-AF4E-9F1DA75D4050}"/>
                </a:ext>
              </a:extLst>
            </p:cNvPr>
            <p:cNvSpPr/>
            <p:nvPr/>
          </p:nvSpPr>
          <p:spPr>
            <a:xfrm>
              <a:off x="7040878" y="4484962"/>
              <a:ext cx="2922272" cy="802919"/>
            </a:xfrm>
            <a:prstGeom prst="frame">
              <a:avLst>
                <a:gd name="adj1" fmla="val 37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1DE5F0-2BD4-F840-83B0-3773C8E9981A}"/>
              </a:ext>
            </a:extLst>
          </p:cNvPr>
          <p:cNvGrpSpPr/>
          <p:nvPr/>
        </p:nvGrpSpPr>
        <p:grpSpPr>
          <a:xfrm>
            <a:off x="556504" y="1125005"/>
            <a:ext cx="3774196" cy="3319995"/>
            <a:chOff x="7218314" y="504165"/>
            <a:chExt cx="4346224" cy="3995928"/>
          </a:xfrm>
        </p:grpSpPr>
        <p:pic>
          <p:nvPicPr>
            <p:cNvPr id="18" name="Picture 4" descr="Water Boiling Sound FX - YouTube">
              <a:extLst>
                <a:ext uri="{FF2B5EF4-FFF2-40B4-BE49-F238E27FC236}">
                  <a16:creationId xmlns:a16="http://schemas.microsoft.com/office/drawing/2014/main" id="{434F0606-502D-3443-9A21-AA6DF2B7DC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 r="17603"/>
            <a:stretch/>
          </p:blipFill>
          <p:spPr bwMode="auto">
            <a:xfrm>
              <a:off x="7218314" y="504165"/>
              <a:ext cx="4346224" cy="399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4C00EA90-E6A1-104B-80D5-B9A470F66E25}"/>
                </a:ext>
              </a:extLst>
            </p:cNvPr>
            <p:cNvSpPr/>
            <p:nvPr/>
          </p:nvSpPr>
          <p:spPr>
            <a:xfrm>
              <a:off x="9391426" y="3571028"/>
              <a:ext cx="474134" cy="72531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791AF3-8D09-2746-9E55-0003D467CA06}"/>
                  </a:ext>
                </a:extLst>
              </p:cNvPr>
              <p:cNvSpPr txBox="1"/>
              <p:nvPr/>
            </p:nvSpPr>
            <p:spPr>
              <a:xfrm>
                <a:off x="250372" y="5688920"/>
                <a:ext cx="11456125" cy="1040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can take this one step farther, knowing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for a constant-pressure process, we can say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791AF3-8D09-2746-9E55-0003D467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2" y="5688920"/>
                <a:ext cx="11456125" cy="1040606"/>
              </a:xfrm>
              <a:prstGeom prst="rect">
                <a:avLst/>
              </a:prstGeom>
              <a:blipFill>
                <a:blip r:embed="rId5"/>
                <a:stretch>
                  <a:fillRect l="-775" t="-3614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3CA72-56AC-8C46-836E-CFE42418EED0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11590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Entropy change of the surroundings: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3CA72-56AC-8C46-836E-CFE42418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11590020" cy="461665"/>
              </a:xfrm>
              <a:prstGeom prst="rect">
                <a:avLst/>
              </a:prstGeom>
              <a:blipFill>
                <a:blip r:embed="rId6"/>
                <a:stretch>
                  <a:fillRect l="-87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ame 15">
            <a:extLst>
              <a:ext uri="{FF2B5EF4-FFF2-40B4-BE49-F238E27FC236}">
                <a16:creationId xmlns:a16="http://schemas.microsoft.com/office/drawing/2014/main" id="{507BC8D7-3BE4-E448-9B45-EA4F80CC935F}"/>
              </a:ext>
            </a:extLst>
          </p:cNvPr>
          <p:cNvSpPr/>
          <p:nvPr/>
        </p:nvSpPr>
        <p:spPr>
          <a:xfrm>
            <a:off x="1671953" y="6033978"/>
            <a:ext cx="2922272" cy="707111"/>
          </a:xfrm>
          <a:prstGeom prst="frame">
            <a:avLst>
              <a:gd name="adj1" fmla="val 3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0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DA40C7-AEE4-E548-A4BB-8FD778EC143F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31182C-E989-EB49-A393-8E3D5B14728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18" name="Picture 4" descr="Water Boiling Sound FX - YouTube">
                <a:extLst>
                  <a:ext uri="{FF2B5EF4-FFF2-40B4-BE49-F238E27FC236}">
                    <a16:creationId xmlns:a16="http://schemas.microsoft.com/office/drawing/2014/main" id="{9C4B3F26-E50D-E446-BD17-792588E8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Up Arrow 19">
                <a:extLst>
                  <a:ext uri="{FF2B5EF4-FFF2-40B4-BE49-F238E27FC236}">
                    <a16:creationId xmlns:a16="http://schemas.microsoft.com/office/drawing/2014/main" id="{4583BACE-A321-DE45-A3F0-342D1E8C9CC7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9CC3F3-2BEE-404F-A31F-11604D6F8643}"/>
              </a:ext>
            </a:extLst>
          </p:cNvPr>
          <p:cNvGrpSpPr/>
          <p:nvPr/>
        </p:nvGrpSpPr>
        <p:grpSpPr>
          <a:xfrm>
            <a:off x="0" y="495107"/>
            <a:ext cx="4415245" cy="4108081"/>
            <a:chOff x="0" y="495107"/>
            <a:chExt cx="4415245" cy="410808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8EBB8B-7252-E948-B42B-30571F2E20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95107"/>
              <a:ext cx="4415245" cy="3927579"/>
              <a:chOff x="6352682" y="1521861"/>
              <a:chExt cx="5389585" cy="47943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54A126-C78D-B541-90C5-869AC3B6871D}"/>
                  </a:ext>
                </a:extLst>
              </p:cNvPr>
              <p:cNvGrpSpPr/>
              <p:nvPr/>
            </p:nvGrpSpPr>
            <p:grpSpPr>
              <a:xfrm>
                <a:off x="6559958" y="2080169"/>
                <a:ext cx="5182309" cy="4235995"/>
                <a:chOff x="6559958" y="2080169"/>
                <a:chExt cx="5182309" cy="4235995"/>
              </a:xfrm>
            </p:grpSpPr>
            <p:pic>
              <p:nvPicPr>
                <p:cNvPr id="6152" name="Picture 8">
                  <a:extLst>
                    <a:ext uri="{FF2B5EF4-FFF2-40B4-BE49-F238E27FC236}">
                      <a16:creationId xmlns:a16="http://schemas.microsoft.com/office/drawing/2014/main" id="{18E8CCAF-7118-6645-87F9-16FB43A431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9958" y="2080169"/>
                  <a:ext cx="5182309" cy="4235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AFD5CD6-63ED-AF47-A521-AF5BC633C465}"/>
                    </a:ext>
                  </a:extLst>
                </p:cNvPr>
                <p:cNvSpPr/>
                <p:nvPr/>
              </p:nvSpPr>
              <p:spPr>
                <a:xfrm>
                  <a:off x="9246922" y="3949044"/>
                  <a:ext cx="195540" cy="17168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 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𝒔𝒖𝒓𝒓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/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6BA0C-2154-B142-8C32-A277FAB033B5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11590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Entropy change of the surroundings: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6BA0C-2154-B142-8C32-A277FAB03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11590020" cy="461665"/>
              </a:xfrm>
              <a:prstGeom prst="rect">
                <a:avLst/>
              </a:prstGeom>
              <a:blipFill>
                <a:blip r:embed="rId7"/>
                <a:stretch>
                  <a:fillRect l="-87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02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DA40C7-AEE4-E548-A4BB-8FD778EC143F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31182C-E989-EB49-A393-8E3D5B14728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18" name="Picture 4" descr="Water Boiling Sound FX - YouTube">
                <a:extLst>
                  <a:ext uri="{FF2B5EF4-FFF2-40B4-BE49-F238E27FC236}">
                    <a16:creationId xmlns:a16="http://schemas.microsoft.com/office/drawing/2014/main" id="{9C4B3F26-E50D-E446-BD17-792588E8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Up Arrow 19">
                <a:extLst>
                  <a:ext uri="{FF2B5EF4-FFF2-40B4-BE49-F238E27FC236}">
                    <a16:creationId xmlns:a16="http://schemas.microsoft.com/office/drawing/2014/main" id="{4583BACE-A321-DE45-A3F0-342D1E8C9CC7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9CC3F3-2BEE-404F-A31F-11604D6F8643}"/>
              </a:ext>
            </a:extLst>
          </p:cNvPr>
          <p:cNvGrpSpPr/>
          <p:nvPr/>
        </p:nvGrpSpPr>
        <p:grpSpPr>
          <a:xfrm>
            <a:off x="0" y="495107"/>
            <a:ext cx="4415245" cy="4108081"/>
            <a:chOff x="0" y="495107"/>
            <a:chExt cx="4415245" cy="410808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8EBB8B-7252-E948-B42B-30571F2E20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95107"/>
              <a:ext cx="4415245" cy="3927579"/>
              <a:chOff x="6352682" y="1521861"/>
              <a:chExt cx="5389585" cy="47943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54A126-C78D-B541-90C5-869AC3B6871D}"/>
                  </a:ext>
                </a:extLst>
              </p:cNvPr>
              <p:cNvGrpSpPr/>
              <p:nvPr/>
            </p:nvGrpSpPr>
            <p:grpSpPr>
              <a:xfrm>
                <a:off x="6559958" y="2080169"/>
                <a:ext cx="5182309" cy="4235995"/>
                <a:chOff x="6559958" y="2080169"/>
                <a:chExt cx="5182309" cy="4235995"/>
              </a:xfrm>
            </p:grpSpPr>
            <p:pic>
              <p:nvPicPr>
                <p:cNvPr id="6152" name="Picture 8">
                  <a:extLst>
                    <a:ext uri="{FF2B5EF4-FFF2-40B4-BE49-F238E27FC236}">
                      <a16:creationId xmlns:a16="http://schemas.microsoft.com/office/drawing/2014/main" id="{18E8CCAF-7118-6645-87F9-16FB43A431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9958" y="2080169"/>
                  <a:ext cx="5182309" cy="4235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AFD5CD6-63ED-AF47-A521-AF5BC633C465}"/>
                    </a:ext>
                  </a:extLst>
                </p:cNvPr>
                <p:cNvSpPr/>
                <p:nvPr/>
              </p:nvSpPr>
              <p:spPr>
                <a:xfrm>
                  <a:off x="9246922" y="3949044"/>
                  <a:ext cx="195540" cy="17168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 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𝒔𝒖𝒓𝒓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/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D6BA0C-2154-B142-8C32-A277FAB033B5}"/>
              </a:ext>
            </a:extLst>
          </p:cNvPr>
          <p:cNvSpPr txBox="1"/>
          <p:nvPr/>
        </p:nvSpPr>
        <p:spPr>
          <a:xfrm>
            <a:off x="0" y="33442"/>
            <a:ext cx="1159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change of the surroundings: cost/benefit analysis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1D93B4-32BF-C94B-9EB6-BD2039501A3E}"/>
                  </a:ext>
                </a:extLst>
              </p:cNvPr>
              <p:cNvSpPr txBox="1"/>
              <p:nvPr/>
            </p:nvSpPr>
            <p:spPr>
              <a:xfrm>
                <a:off x="4983481" y="1351508"/>
                <a:ext cx="703871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</a:t>
                </a:r>
                <a:r>
                  <a:rPr lang="en-US" sz="2200" b="1" dirty="0"/>
                  <a:t>cost</a:t>
                </a:r>
                <a:r>
                  <a:rPr lang="en-US" sz="2200" dirty="0"/>
                  <a:t> of converting from liquid to gas is a reduction in entropy of the surroundings (contributes to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That’s because vaporization draws heat out of the surroundings (“endothermic”), lowering the entropy of the surroundings.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You can see that that cost declines with increasing temperature, however, because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200" dirty="0"/>
                  <a:t> in the denominator: removing a joule of heat from a hot object doesn’t reduce its entropy as much as if you remove a joule from a cold object.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1D93B4-32BF-C94B-9EB6-BD2039501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81" y="1351508"/>
                <a:ext cx="7038715" cy="4154984"/>
              </a:xfrm>
              <a:prstGeom prst="rect">
                <a:avLst/>
              </a:prstGeom>
              <a:blipFill>
                <a:blip r:embed="rId8"/>
                <a:stretch>
                  <a:fillRect l="-1081" t="-915" r="-360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9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2168</Words>
  <Application>Microsoft Macintosh PowerPoint</Application>
  <PresentationFormat>Widescreen</PresentationFormat>
  <Paragraphs>234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81</cp:revision>
  <dcterms:created xsi:type="dcterms:W3CDTF">2021-11-03T15:05:49Z</dcterms:created>
  <dcterms:modified xsi:type="dcterms:W3CDTF">2021-11-08T20:59:11Z</dcterms:modified>
</cp:coreProperties>
</file>