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80" r:id="rId2"/>
    <p:sldId id="376" r:id="rId3"/>
    <p:sldId id="287" r:id="rId4"/>
    <p:sldId id="288" r:id="rId5"/>
    <p:sldId id="282" r:id="rId6"/>
    <p:sldId id="377" r:id="rId7"/>
    <p:sldId id="397" r:id="rId8"/>
    <p:sldId id="281" r:id="rId9"/>
    <p:sldId id="391" r:id="rId10"/>
    <p:sldId id="392" r:id="rId11"/>
    <p:sldId id="388" r:id="rId12"/>
    <p:sldId id="394" r:id="rId13"/>
    <p:sldId id="395" r:id="rId14"/>
    <p:sldId id="398" r:id="rId15"/>
    <p:sldId id="396" r:id="rId16"/>
    <p:sldId id="274" r:id="rId17"/>
    <p:sldId id="273" r:id="rId18"/>
    <p:sldId id="407" r:id="rId19"/>
    <p:sldId id="265" r:id="rId20"/>
    <p:sldId id="402" r:id="rId21"/>
    <p:sldId id="399" r:id="rId22"/>
    <p:sldId id="403" r:id="rId23"/>
    <p:sldId id="404" r:id="rId24"/>
    <p:sldId id="405" r:id="rId25"/>
    <p:sldId id="382" r:id="rId26"/>
    <p:sldId id="384" r:id="rId27"/>
    <p:sldId id="406" r:id="rId28"/>
    <p:sldId id="409" r:id="rId29"/>
    <p:sldId id="4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 autoAdjust="0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D9CD-35AB-8345-8F82-530A1A18C6AA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2344-81DD-F544-997F-603F70A0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7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9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8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28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.jpe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2.png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263969-A2E8-CD45-9550-7B0D06372FEE}"/>
              </a:ext>
            </a:extLst>
          </p:cNvPr>
          <p:cNvSpPr txBox="1"/>
          <p:nvPr/>
        </p:nvSpPr>
        <p:spPr>
          <a:xfrm>
            <a:off x="151453" y="13881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Goals for today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037202-2A00-7F45-98CA-5D796E862964}"/>
                  </a:ext>
                </a:extLst>
              </p:cNvPr>
              <p:cNvSpPr txBox="1"/>
              <p:nvPr/>
            </p:nvSpPr>
            <p:spPr>
              <a:xfrm>
                <a:off x="651164" y="1052945"/>
                <a:ext cx="1119447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I. The entropy of mixing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Argue how dilution and mixing contribute to increasing the entropy of a system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Expressing entropy changes in terms of concentrations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Using the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/>
                  <a:t>” form for the entropy of mixing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b="1" dirty="0"/>
                  <a:t>II. Four “Fundamental Equations” of Thermodynamics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Definition of A and 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Derivation of the Fundamental Equations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Relationship to the Maxwell relations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037202-2A00-7F45-98CA-5D796E86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4" y="1052945"/>
                <a:ext cx="11194472" cy="3416320"/>
              </a:xfrm>
              <a:prstGeom prst="rect">
                <a:avLst/>
              </a:prstGeom>
              <a:blipFill>
                <a:blip r:embed="rId2"/>
                <a:stretch>
                  <a:fillRect l="-907" t="-1487" b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57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13707" y="12088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(CGI) …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4FF380-6FFF-5B42-97FD-E738DB02A24D}"/>
              </a:ext>
            </a:extLst>
          </p:cNvPr>
          <p:cNvGrpSpPr/>
          <p:nvPr/>
        </p:nvGrpSpPr>
        <p:grpSpPr>
          <a:xfrm>
            <a:off x="4661663" y="-491002"/>
            <a:ext cx="1812758" cy="3681096"/>
            <a:chOff x="1957137" y="185051"/>
            <a:chExt cx="1812758" cy="3681096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5F1459C9-891E-A149-AA36-3ABA87BDED01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B7FF46EE-5CB7-2447-BC62-A4D24D8EB9FB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07C88B-E046-E34D-95D4-E7DB7D371797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CA8460-2E3D-0944-A1D0-AB66155844E1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DD7B2BB-1B98-414C-96E3-DAB0B9097F36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EA14A49-4D7F-FE4A-BD88-DA609AB7AE6B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68DCB41-4EDC-884E-BB45-5BB2306E80F6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FD946FA-9F05-6A4C-AC9C-2241C01803F4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/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13707" y="12088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(CGI) …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4CD9CC-A42B-7849-A047-444BD6354EB1}"/>
              </a:ext>
            </a:extLst>
          </p:cNvPr>
          <p:cNvGrpSpPr/>
          <p:nvPr/>
        </p:nvGrpSpPr>
        <p:grpSpPr>
          <a:xfrm>
            <a:off x="1955799" y="-491002"/>
            <a:ext cx="1812758" cy="3681096"/>
            <a:chOff x="1957137" y="185051"/>
            <a:chExt cx="1812758" cy="3681096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B49ED60-24F6-C449-98AD-61CF655C9BFF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307F1A2-92D7-BF4A-BA17-00670604268C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DA36BD5-8D50-BC41-97CD-AAED8401C11F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E820E7-E93B-DB4D-BA01-3C5C8928714B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2DBCCE6-5D97-D84B-9A7A-5C7A1B74B48A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724BF8-ED56-2B4E-956D-5550E4E763FC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3864535-B51A-E047-AB31-F2A9E399CD43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F9288A-1464-2E4A-8A04-5692F462324B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/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/>
              <p:nvPr/>
            </p:nvSpPr>
            <p:spPr>
              <a:xfrm>
                <a:off x="6794499" y="3429154"/>
                <a:ext cx="4713516" cy="890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9" y="3429154"/>
                <a:ext cx="4713516" cy="890244"/>
              </a:xfrm>
              <a:prstGeom prst="rect">
                <a:avLst/>
              </a:prstGeom>
              <a:blipFill>
                <a:blip r:embed="rId4"/>
                <a:stretch>
                  <a:fillRect l="-538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9934F92-D978-1D45-9950-66E66A5933A3}"/>
              </a:ext>
            </a:extLst>
          </p:cNvPr>
          <p:cNvGrpSpPr/>
          <p:nvPr/>
        </p:nvGrpSpPr>
        <p:grpSpPr>
          <a:xfrm>
            <a:off x="7204050" y="-491002"/>
            <a:ext cx="1812758" cy="3681096"/>
            <a:chOff x="1957137" y="185051"/>
            <a:chExt cx="1812758" cy="3681096"/>
          </a:xfrm>
        </p:grpSpPr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9BB1729F-7A56-A347-8995-52193146845A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349613C8-A507-6F4F-A829-D78B3393F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287" y="2138688"/>
              <a:ext cx="1652734" cy="3236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C2E58C-4E19-BF43-9E0D-3F1D24DC0305}"/>
                </a:ext>
              </a:extLst>
            </p:cNvPr>
            <p:cNvGrpSpPr/>
            <p:nvPr/>
          </p:nvGrpSpPr>
          <p:grpSpPr>
            <a:xfrm>
              <a:off x="2274233" y="2314627"/>
              <a:ext cx="1049307" cy="1435317"/>
              <a:chOff x="8895612" y="1290244"/>
              <a:chExt cx="1049307" cy="1435317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CF0F015-BC53-DE4A-96E7-5A7E86A8BF12}"/>
                  </a:ext>
                </a:extLst>
              </p:cNvPr>
              <p:cNvSpPr/>
              <p:nvPr/>
            </p:nvSpPr>
            <p:spPr>
              <a:xfrm>
                <a:off x="9288379" y="129024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97B41CD-DCFC-1D44-ADAE-EF03D15FDA57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7CB173-C680-0843-8EDE-CB3061681D71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0E0ADE0-B19F-E745-8F19-B0BCAB35D115}"/>
                  </a:ext>
                </a:extLst>
              </p:cNvPr>
              <p:cNvSpPr/>
              <p:nvPr/>
            </p:nvSpPr>
            <p:spPr>
              <a:xfrm>
                <a:off x="9896793" y="1771049"/>
                <a:ext cx="48126" cy="7764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71A7198-49CB-A242-A634-65580A420B5A}"/>
                  </a:ext>
                </a:extLst>
              </p:cNvPr>
              <p:cNvSpPr/>
              <p:nvPr/>
            </p:nvSpPr>
            <p:spPr>
              <a:xfrm>
                <a:off x="8895612" y="193976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41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13707" y="12088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(CGI) 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7018B7-94C9-E649-A089-AD3FAAB9A226}"/>
              </a:ext>
            </a:extLst>
          </p:cNvPr>
          <p:cNvGrpSpPr/>
          <p:nvPr/>
        </p:nvGrpSpPr>
        <p:grpSpPr>
          <a:xfrm>
            <a:off x="7204050" y="-491002"/>
            <a:ext cx="1812758" cy="3681096"/>
            <a:chOff x="1957137" y="185051"/>
            <a:chExt cx="1812758" cy="3681096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6C01437-4545-EE4E-AF34-E50D182A1405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19B0F724-C4D0-4D4D-9448-A65060F9A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287" y="2138688"/>
              <a:ext cx="1652734" cy="3236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079612-E64C-E64A-8AA4-79DE6ED4E29C}"/>
                </a:ext>
              </a:extLst>
            </p:cNvPr>
            <p:cNvGrpSpPr/>
            <p:nvPr/>
          </p:nvGrpSpPr>
          <p:grpSpPr>
            <a:xfrm>
              <a:off x="2274233" y="2314627"/>
              <a:ext cx="1049307" cy="1435317"/>
              <a:chOff x="8895612" y="1290244"/>
              <a:chExt cx="1049307" cy="143531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DE035A9-274E-844D-8681-4E4016B40ED5}"/>
                  </a:ext>
                </a:extLst>
              </p:cNvPr>
              <p:cNvSpPr/>
              <p:nvPr/>
            </p:nvSpPr>
            <p:spPr>
              <a:xfrm>
                <a:off x="9288379" y="129024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6297F41-3D78-C048-9F45-B3C0ED70BBA3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3B43AF-C94B-5A4A-B9C0-CE50380F24DF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6608665-DF61-834B-ACA8-E246BEDA4E3D}"/>
                  </a:ext>
                </a:extLst>
              </p:cNvPr>
              <p:cNvSpPr/>
              <p:nvPr/>
            </p:nvSpPr>
            <p:spPr>
              <a:xfrm>
                <a:off x="9896793" y="1771049"/>
                <a:ext cx="48126" cy="7764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0C0E2BE-568B-1E40-A3DB-BD8C0136F32D}"/>
                  </a:ext>
                </a:extLst>
              </p:cNvPr>
              <p:cNvSpPr/>
              <p:nvPr/>
            </p:nvSpPr>
            <p:spPr>
              <a:xfrm>
                <a:off x="8895612" y="193976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4CD9CC-A42B-7849-A047-444BD6354EB1}"/>
              </a:ext>
            </a:extLst>
          </p:cNvPr>
          <p:cNvGrpSpPr/>
          <p:nvPr/>
        </p:nvGrpSpPr>
        <p:grpSpPr>
          <a:xfrm>
            <a:off x="1955799" y="-491002"/>
            <a:ext cx="1812758" cy="3681096"/>
            <a:chOff x="1957137" y="185051"/>
            <a:chExt cx="1812758" cy="3681096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B49ED60-24F6-C449-98AD-61CF655C9BFF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307F1A2-92D7-BF4A-BA17-00670604268C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DA36BD5-8D50-BC41-97CD-AAED8401C11F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E820E7-E93B-DB4D-BA01-3C5C8928714B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2DBCCE6-5D97-D84B-9A7A-5C7A1B74B48A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724BF8-ED56-2B4E-956D-5550E4E763FC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3864535-B51A-E047-AB31-F2A9E399CD43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F9288A-1464-2E4A-8A04-5692F462324B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/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/>
              <p:nvPr/>
            </p:nvSpPr>
            <p:spPr>
              <a:xfrm>
                <a:off x="6794499" y="3429154"/>
                <a:ext cx="4713516" cy="890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9" y="3429154"/>
                <a:ext cx="4713516" cy="890244"/>
              </a:xfrm>
              <a:prstGeom prst="rect">
                <a:avLst/>
              </a:prstGeom>
              <a:blipFill>
                <a:blip r:embed="rId4"/>
                <a:stretch>
                  <a:fillRect l="-538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11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13707" y="12088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(CGI) 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7018B7-94C9-E649-A089-AD3FAAB9A226}"/>
              </a:ext>
            </a:extLst>
          </p:cNvPr>
          <p:cNvGrpSpPr/>
          <p:nvPr/>
        </p:nvGrpSpPr>
        <p:grpSpPr>
          <a:xfrm>
            <a:off x="7204050" y="-491002"/>
            <a:ext cx="1812758" cy="3681096"/>
            <a:chOff x="1957137" y="185051"/>
            <a:chExt cx="1812758" cy="3681096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6C01437-4545-EE4E-AF34-E50D182A1405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19B0F724-C4D0-4D4D-9448-A65060F9A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287" y="2138688"/>
              <a:ext cx="1652734" cy="3236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079612-E64C-E64A-8AA4-79DE6ED4E29C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DE035A9-274E-844D-8681-4E4016B40ED5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6297F41-3D78-C048-9F45-B3C0ED70BBA3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3B43AF-C94B-5A4A-B9C0-CE50380F24DF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6608665-DF61-834B-ACA8-E246BEDA4E3D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0C0E2BE-568B-1E40-A3DB-BD8C0136F32D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4CD9CC-A42B-7849-A047-444BD6354EB1}"/>
              </a:ext>
            </a:extLst>
          </p:cNvPr>
          <p:cNvGrpSpPr/>
          <p:nvPr/>
        </p:nvGrpSpPr>
        <p:grpSpPr>
          <a:xfrm>
            <a:off x="1955799" y="-491002"/>
            <a:ext cx="1812758" cy="3681096"/>
            <a:chOff x="1957137" y="185051"/>
            <a:chExt cx="1812758" cy="3681096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B49ED60-24F6-C449-98AD-61CF655C9BFF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307F1A2-92D7-BF4A-BA17-00670604268C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DA36BD5-8D50-BC41-97CD-AAED8401C11F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E820E7-E93B-DB4D-BA01-3C5C8928714B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2DBCCE6-5D97-D84B-9A7A-5C7A1B74B48A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724BF8-ED56-2B4E-956D-5550E4E763FC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3864535-B51A-E047-AB31-F2A9E399CD43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F9288A-1464-2E4A-8A04-5692F462324B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/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/>
              <p:nvPr/>
            </p:nvSpPr>
            <p:spPr>
              <a:xfrm>
                <a:off x="6794499" y="3429154"/>
                <a:ext cx="4713516" cy="890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9" y="3429154"/>
                <a:ext cx="4713516" cy="890244"/>
              </a:xfrm>
              <a:prstGeom prst="rect">
                <a:avLst/>
              </a:prstGeom>
              <a:blipFill>
                <a:blip r:embed="rId4"/>
                <a:stretch>
                  <a:fillRect l="-538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9A5DE-492B-AD47-8E29-9D308AAFE444}"/>
                  </a:ext>
                </a:extLst>
              </p:cNvPr>
              <p:cNvSpPr/>
              <p:nvPr/>
            </p:nvSpPr>
            <p:spPr>
              <a:xfrm>
                <a:off x="3575960" y="5177554"/>
                <a:ext cx="2845394" cy="859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9A5DE-492B-AD47-8E29-9D308AAFE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60" y="5177554"/>
                <a:ext cx="2845394" cy="859146"/>
              </a:xfrm>
              <a:prstGeom prst="rect">
                <a:avLst/>
              </a:prstGeom>
              <a:blipFill>
                <a:blip r:embed="rId5"/>
                <a:stretch>
                  <a:fillRect l="-444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47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13707" y="12088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(CGI) 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7018B7-94C9-E649-A089-AD3FAAB9A226}"/>
              </a:ext>
            </a:extLst>
          </p:cNvPr>
          <p:cNvGrpSpPr/>
          <p:nvPr/>
        </p:nvGrpSpPr>
        <p:grpSpPr>
          <a:xfrm>
            <a:off x="7204050" y="-491002"/>
            <a:ext cx="1812758" cy="3681096"/>
            <a:chOff x="1957137" y="185051"/>
            <a:chExt cx="1812758" cy="3681096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6C01437-4545-EE4E-AF34-E50D182A1405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19B0F724-C4D0-4D4D-9448-A65060F9A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287" y="2138688"/>
              <a:ext cx="1652734" cy="3236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079612-E64C-E64A-8AA4-79DE6ED4E29C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DE035A9-274E-844D-8681-4E4016B40ED5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6297F41-3D78-C048-9F45-B3C0ED70BBA3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3B43AF-C94B-5A4A-B9C0-CE50380F24DF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6608665-DF61-834B-ACA8-E246BEDA4E3D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0C0E2BE-568B-1E40-A3DB-BD8C0136F32D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4CD9CC-A42B-7849-A047-444BD6354EB1}"/>
              </a:ext>
            </a:extLst>
          </p:cNvPr>
          <p:cNvGrpSpPr/>
          <p:nvPr/>
        </p:nvGrpSpPr>
        <p:grpSpPr>
          <a:xfrm>
            <a:off x="1955799" y="-491002"/>
            <a:ext cx="1812758" cy="3681096"/>
            <a:chOff x="1957137" y="185051"/>
            <a:chExt cx="1812758" cy="3681096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B49ED60-24F6-C449-98AD-61CF655C9BFF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307F1A2-92D7-BF4A-BA17-00670604268C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DA36BD5-8D50-BC41-97CD-AAED8401C11F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E820E7-E93B-DB4D-BA01-3C5C8928714B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2DBCCE6-5D97-D84B-9A7A-5C7A1B74B48A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724BF8-ED56-2B4E-956D-5550E4E763FC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3864535-B51A-E047-AB31-F2A9E399CD43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F9288A-1464-2E4A-8A04-5692F462324B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/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/>
              <p:nvPr/>
            </p:nvSpPr>
            <p:spPr>
              <a:xfrm>
                <a:off x="6794499" y="3429154"/>
                <a:ext cx="4713516" cy="890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9" y="3429154"/>
                <a:ext cx="4713516" cy="890244"/>
              </a:xfrm>
              <a:prstGeom prst="rect">
                <a:avLst/>
              </a:prstGeom>
              <a:blipFill>
                <a:blip r:embed="rId4"/>
                <a:stretch>
                  <a:fillRect l="-538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9A5DE-492B-AD47-8E29-9D308AAFE444}"/>
                  </a:ext>
                </a:extLst>
              </p:cNvPr>
              <p:cNvSpPr/>
              <p:nvPr/>
            </p:nvSpPr>
            <p:spPr>
              <a:xfrm>
                <a:off x="3575960" y="5177554"/>
                <a:ext cx="4142224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0.13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9A5DE-492B-AD47-8E29-9D308AAFE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60" y="5177554"/>
                <a:ext cx="4142224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45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7A08AA8-0532-EF41-B329-0A99C839AC9A}"/>
              </a:ext>
            </a:extLst>
          </p:cNvPr>
          <p:cNvSpPr/>
          <p:nvPr/>
        </p:nvSpPr>
        <p:spPr>
          <a:xfrm>
            <a:off x="6438004" y="57487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A9196A-580D-F14D-A5D3-1C40B858951D}"/>
              </a:ext>
            </a:extLst>
          </p:cNvPr>
          <p:cNvSpPr/>
          <p:nvPr/>
        </p:nvSpPr>
        <p:spPr>
          <a:xfrm>
            <a:off x="620147" y="57743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2500"/>
            <a:ext cx="1046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mixing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E36AF-30BF-6643-8F50-F0EF84F6B690}"/>
              </a:ext>
            </a:extLst>
          </p:cNvPr>
          <p:cNvGrpSpPr/>
          <p:nvPr/>
        </p:nvGrpSpPr>
        <p:grpSpPr>
          <a:xfrm>
            <a:off x="565265" y="567015"/>
            <a:ext cx="11002526" cy="1978430"/>
            <a:chOff x="565265" y="615141"/>
            <a:chExt cx="11002526" cy="19784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A3EBAB-B6A5-A646-9444-AF42128AFA41}"/>
                </a:ext>
              </a:extLst>
            </p:cNvPr>
            <p:cNvCxnSpPr/>
            <p:nvPr/>
          </p:nvCxnSpPr>
          <p:spPr>
            <a:xfrm>
              <a:off x="2261062" y="615142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85B85-67A0-3E42-BEC8-3CAD0B92886B}"/>
                </a:ext>
              </a:extLst>
            </p:cNvPr>
            <p:cNvGrpSpPr/>
            <p:nvPr/>
          </p:nvGrpSpPr>
          <p:grpSpPr>
            <a:xfrm>
              <a:off x="565265" y="615141"/>
              <a:ext cx="11002526" cy="1978430"/>
              <a:chOff x="565265" y="615141"/>
              <a:chExt cx="11002526" cy="19784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D5E545-0ACF-664E-BF01-9E0B0F88A96A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7ACDC11-5D3A-E945-A7BF-C484CEA921F0}"/>
                    </a:ext>
                  </a:extLst>
                </p:cNvPr>
                <p:cNvGrpSpPr/>
                <p:nvPr/>
              </p:nvGrpSpPr>
              <p:grpSpPr>
                <a:xfrm>
                  <a:off x="565265" y="615142"/>
                  <a:ext cx="5569528" cy="1978429"/>
                  <a:chOff x="565265" y="615142"/>
                  <a:chExt cx="5569528" cy="1978429"/>
                </a:xfrm>
              </p:grpSpPr>
              <p:sp>
                <p:nvSpPr>
                  <p:cNvPr id="27" name="Frame 26">
                    <a:extLst>
                      <a:ext uri="{FF2B5EF4-FFF2-40B4-BE49-F238E27FC236}">
                        <a16:creationId xmlns:a16="http://schemas.microsoft.com/office/drawing/2014/main" id="{F8F49FC0-463D-4A4B-B012-7D30710F3F50}"/>
                      </a:ext>
                    </a:extLst>
                  </p:cNvPr>
                  <p:cNvSpPr/>
                  <p:nvPr/>
                </p:nvSpPr>
                <p:spPr>
                  <a:xfrm>
                    <a:off x="565265" y="615142"/>
                    <a:ext cx="5569528" cy="1978429"/>
                  </a:xfrm>
                  <a:prstGeom prst="frame">
                    <a:avLst>
                      <a:gd name="adj1" fmla="val 325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D313B5-409A-2F4A-AD91-F6250FF1058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977975E-C0E1-D440-A877-4861A198709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8625905-9803-2D43-AB7D-5B93BB1CA524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BD1FBBEE-2521-C841-A886-92A94BCFA9AF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92CF092-7519-F041-BECE-57DAA5A62CB9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92515B-A705-304C-A00B-37EF172CC974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124E61-C1BF-BF45-B309-912423140552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45CE38F-B309-004F-ACAA-8A7BC9A7208A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AC040FB-F30F-6240-A6B3-E06CA450D8CE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D736B5D-95D1-8E49-8BA5-65A4001281CB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8026D60-FAE1-4546-855A-20510027F900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900C1C-1585-F747-AC7C-9759FA370EA2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AE54C26-CA4E-3546-A7FC-03F04C271677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/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D224303-AFBE-A647-8525-3369CC70617D}"/>
              </a:ext>
            </a:extLst>
          </p:cNvPr>
          <p:cNvGrpSpPr/>
          <p:nvPr/>
        </p:nvGrpSpPr>
        <p:grpSpPr>
          <a:xfrm>
            <a:off x="2799831" y="948656"/>
            <a:ext cx="656098" cy="1159130"/>
            <a:chOff x="1133136" y="1176838"/>
            <a:chExt cx="656098" cy="1159130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17B787-DB1F-524C-92EC-F7AA4998E48A}"/>
                </a:ext>
              </a:extLst>
            </p:cNvPr>
            <p:cNvSpPr/>
            <p:nvPr/>
          </p:nvSpPr>
          <p:spPr>
            <a:xfrm>
              <a:off x="1133136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1A290F-4C2D-4C49-A29F-DC1EEFFFAE0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FD1752-FF03-B24B-BD79-AF55688C3519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49251B-DA66-0D47-AA99-339346597927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07A12A-A73D-B046-A190-2015185893F7}"/>
              </a:ext>
            </a:extLst>
          </p:cNvPr>
          <p:cNvGrpSpPr/>
          <p:nvPr/>
        </p:nvGrpSpPr>
        <p:grpSpPr>
          <a:xfrm>
            <a:off x="4082252" y="906630"/>
            <a:ext cx="1052543" cy="1310906"/>
            <a:chOff x="938266" y="1522665"/>
            <a:chExt cx="1052543" cy="1310906"/>
          </a:xfrm>
          <a:solidFill>
            <a:schemeClr val="bg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8343D-7951-3543-A81F-6E2556614646}"/>
                </a:ext>
              </a:extLst>
            </p:cNvPr>
            <p:cNvSpPr/>
            <p:nvPr/>
          </p:nvSpPr>
          <p:spPr>
            <a:xfrm>
              <a:off x="938266" y="192634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2FDC77-7327-5A46-B180-991E29A263E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89AF2-D4B4-C24D-892B-A4CBC9A888CE}"/>
                </a:ext>
              </a:extLst>
            </p:cNvPr>
            <p:cNvSpPr/>
            <p:nvPr/>
          </p:nvSpPr>
          <p:spPr>
            <a:xfrm>
              <a:off x="1280024" y="267128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0ED5C1-0707-D14A-86A0-D1CBCAF746AE}"/>
                </a:ext>
              </a:extLst>
            </p:cNvPr>
            <p:cNvSpPr/>
            <p:nvPr/>
          </p:nvSpPr>
          <p:spPr>
            <a:xfrm>
              <a:off x="184392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1EE9-4B17-574A-A266-E5BD41AA0DFD}"/>
              </a:ext>
            </a:extLst>
          </p:cNvPr>
          <p:cNvGrpSpPr/>
          <p:nvPr/>
        </p:nvGrpSpPr>
        <p:grpSpPr>
          <a:xfrm>
            <a:off x="6513254" y="911467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A745E7-C982-D54B-BBDE-9A7F2EFCD4D9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1CCD6-C600-B442-BFAC-9EC502DAAD7A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C20106-46CC-424D-A143-77416D83797D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6A67283-E6C6-EC49-A5B0-861FCA79F094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90FA7E-853B-A34F-9264-4C415CC7E437}"/>
              </a:ext>
            </a:extLst>
          </p:cNvPr>
          <p:cNvGrpSpPr/>
          <p:nvPr/>
        </p:nvGrpSpPr>
        <p:grpSpPr>
          <a:xfrm>
            <a:off x="9080675" y="956449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A11EB2-91BC-CE4A-A1EC-50339727A952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538BD4-C118-9A47-B0F5-AF9CD8445206}"/>
                </a:ext>
              </a:extLst>
            </p:cNvPr>
            <p:cNvSpPr/>
            <p:nvPr/>
          </p:nvSpPr>
          <p:spPr>
            <a:xfrm>
              <a:off x="1642346" y="12396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83468-B4C3-4240-8A31-D84AA157C196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804121-3D49-DC41-B42A-28CD0EF97C48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7C77958-9BE7-DC49-8CD9-0782C15226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6163" y="2387068"/>
            <a:ext cx="483249" cy="44289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E88C79-7E68-C545-AFAF-6F7F90A976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5293" y="2446023"/>
            <a:ext cx="499995" cy="3279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/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Same initial concentration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</p:txBody>
          </p:sp>
        </mc:Choice>
        <mc:Fallback xmlns="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blipFill>
                <a:blip r:embed="rId4"/>
                <a:stretch>
                  <a:fillRect l="-198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/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/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/>
              <p:nvPr/>
            </p:nvSpPr>
            <p:spPr>
              <a:xfrm>
                <a:off x="6586698" y="2823439"/>
                <a:ext cx="5168210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Therefore, must be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698" y="2823439"/>
                <a:ext cx="5168210" cy="491288"/>
              </a:xfrm>
              <a:prstGeom prst="rect">
                <a:avLst/>
              </a:prstGeom>
              <a:blipFill>
                <a:blip r:embed="rId7"/>
                <a:stretch>
                  <a:fillRect l="-1716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84DB2DBD-8A98-D243-9C47-B944F129BC41}"/>
              </a:ext>
            </a:extLst>
          </p:cNvPr>
          <p:cNvCxnSpPr>
            <a:cxnSpLocks/>
          </p:cNvCxnSpPr>
          <p:nvPr/>
        </p:nvCxnSpPr>
        <p:spPr>
          <a:xfrm flipV="1">
            <a:off x="8602128" y="2284160"/>
            <a:ext cx="11261" cy="4440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C651E569-876A-344B-9B5A-F9EA5FEC4B37}"/>
              </a:ext>
            </a:extLst>
          </p:cNvPr>
          <p:cNvGrpSpPr/>
          <p:nvPr/>
        </p:nvGrpSpPr>
        <p:grpSpPr>
          <a:xfrm>
            <a:off x="675489" y="3300363"/>
            <a:ext cx="11631435" cy="2339487"/>
            <a:chOff x="525812" y="3432639"/>
            <a:chExt cx="10204735" cy="2339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2" name="Rectangle 3081">
                  <a:extLst>
                    <a:ext uri="{FF2B5EF4-FFF2-40B4-BE49-F238E27FC236}">
                      <a16:creationId xmlns:a16="http://schemas.microsoft.com/office/drawing/2014/main" id="{7CC876DA-4095-404A-A0E5-2987EA3A63F0}"/>
                    </a:ext>
                  </a:extLst>
                </p:cNvPr>
                <p:cNvSpPr/>
                <p:nvPr/>
              </p:nvSpPr>
              <p:spPr>
                <a:xfrm>
                  <a:off x="565265" y="3432639"/>
                  <a:ext cx="10165282" cy="23394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𝑑𝑖𝑙𝑢𝑡𝑖𝑜𝑛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, which can be written</a:t>
                  </a:r>
                </a:p>
                <a:p>
                  <a:endPara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r>
                    <a:rPr lang="en-US" sz="2400" dirty="0"/>
                    <a:t> 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400" dirty="0"/>
                    <a:t>, etc. </a:t>
                  </a:r>
                </a:p>
                <a:p>
                  <a:endParaRPr lang="en-US" sz="2400" dirty="0"/>
                </a:p>
                <a:p>
                  <a:r>
                    <a:rPr lang="en-US" sz="2400" b="1" dirty="0"/>
                    <a:t>Write down this equation too</a:t>
                  </a:r>
                </a:p>
              </p:txBody>
            </p:sp>
          </mc:Choice>
          <mc:Fallback xmlns="">
            <p:sp>
              <p:nvSpPr>
                <p:cNvPr id="3082" name="Rectangle 3081">
                  <a:extLst>
                    <a:ext uri="{FF2B5EF4-FFF2-40B4-BE49-F238E27FC236}">
                      <a16:creationId xmlns:a16="http://schemas.microsoft.com/office/drawing/2014/main" id="{7CC876DA-4095-404A-A0E5-2987EA3A63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65" y="3432639"/>
                  <a:ext cx="10165282" cy="2339487"/>
                </a:xfrm>
                <a:prstGeom prst="rect">
                  <a:avLst/>
                </a:prstGeom>
                <a:blipFill>
                  <a:blip r:embed="rId8"/>
                  <a:stretch>
                    <a:fillRect l="-875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84" name="Frame 3083">
              <a:extLst>
                <a:ext uri="{FF2B5EF4-FFF2-40B4-BE49-F238E27FC236}">
                  <a16:creationId xmlns:a16="http://schemas.microsoft.com/office/drawing/2014/main" id="{4590E4F4-DC32-214B-8CFE-85F9581AC913}"/>
                </a:ext>
              </a:extLst>
            </p:cNvPr>
            <p:cNvSpPr/>
            <p:nvPr/>
          </p:nvSpPr>
          <p:spPr>
            <a:xfrm>
              <a:off x="525812" y="4392119"/>
              <a:ext cx="4835938" cy="614993"/>
            </a:xfrm>
            <a:prstGeom prst="frame">
              <a:avLst>
                <a:gd name="adj1" fmla="val 6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06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13707" y="12088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(CGI)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5EB95F-9709-774B-ACED-694A6C40F778}"/>
              </a:ext>
            </a:extLst>
          </p:cNvPr>
          <p:cNvGrpSpPr/>
          <p:nvPr/>
        </p:nvGrpSpPr>
        <p:grpSpPr>
          <a:xfrm>
            <a:off x="2464014" y="3142383"/>
            <a:ext cx="296779" cy="64168"/>
            <a:chOff x="1093035" y="2147339"/>
            <a:chExt cx="296779" cy="64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0031A4-0385-A345-A474-D0FE9A7840A1}"/>
                </a:ext>
              </a:extLst>
            </p:cNvPr>
            <p:cNvSpPr/>
            <p:nvPr/>
          </p:nvSpPr>
          <p:spPr>
            <a:xfrm>
              <a:off x="1093035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6A34BE-64E3-F04B-8D7F-1D8E752E479C}"/>
                </a:ext>
              </a:extLst>
            </p:cNvPr>
            <p:cNvSpPr/>
            <p:nvPr/>
          </p:nvSpPr>
          <p:spPr>
            <a:xfrm>
              <a:off x="1341688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F4F499-F758-F446-B0B0-01CB9F38076A}"/>
              </a:ext>
            </a:extLst>
          </p:cNvPr>
          <p:cNvGrpSpPr/>
          <p:nvPr/>
        </p:nvGrpSpPr>
        <p:grpSpPr>
          <a:xfrm>
            <a:off x="1935203" y="474193"/>
            <a:ext cx="9761621" cy="4937315"/>
            <a:chOff x="1957137" y="-1205791"/>
            <a:chExt cx="9761621" cy="4937315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E405D81-E3CA-E442-83E0-F75A83175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7610" y="1219378"/>
              <a:ext cx="1503948" cy="1085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3EA887-E2CF-FF47-A565-6539B23EE564}"/>
                </a:ext>
              </a:extLst>
            </p:cNvPr>
            <p:cNvGrpSpPr/>
            <p:nvPr/>
          </p:nvGrpSpPr>
          <p:grpSpPr>
            <a:xfrm>
              <a:off x="1957137" y="-1205791"/>
              <a:ext cx="9761621" cy="4937315"/>
              <a:chOff x="1957137" y="-1114351"/>
              <a:chExt cx="9761621" cy="493731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4805C3-42B1-8341-B8B1-132E6A715A97}"/>
                  </a:ext>
                </a:extLst>
              </p:cNvPr>
              <p:cNvGrpSpPr/>
              <p:nvPr/>
            </p:nvGrpSpPr>
            <p:grpSpPr>
              <a:xfrm>
                <a:off x="1957137" y="-1114351"/>
                <a:ext cx="7122694" cy="4937315"/>
                <a:chOff x="1957137" y="185051"/>
                <a:chExt cx="7122694" cy="4937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CD6745B-7085-9A40-9A21-FCD20DCB0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7610" y="3922037"/>
                      <a:ext cx="3545306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 …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 …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…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CD6745B-7085-9A40-9A21-FCD20DCB05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7610" y="3922037"/>
                      <a:ext cx="3545306" cy="120032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669525E-CFEC-0A4B-9900-AFFBBAFDAEF7}"/>
                    </a:ext>
                  </a:extLst>
                </p:cNvPr>
                <p:cNvCxnSpPr/>
                <p:nvPr/>
              </p:nvCxnSpPr>
              <p:spPr>
                <a:xfrm>
                  <a:off x="4764505" y="2755563"/>
                  <a:ext cx="1219200" cy="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08E1BD-AB52-1E4B-8DFA-43CFEB311DF5}"/>
                    </a:ext>
                  </a:extLst>
                </p:cNvPr>
                <p:cNvSpPr txBox="1"/>
                <p:nvPr/>
              </p:nvSpPr>
              <p:spPr>
                <a:xfrm>
                  <a:off x="4636168" y="2310063"/>
                  <a:ext cx="1636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Let mix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14FF380-6FFF-5B42-97FD-E738DB02A24D}"/>
                    </a:ext>
                  </a:extLst>
                </p:cNvPr>
                <p:cNvGrpSpPr/>
                <p:nvPr/>
              </p:nvGrpSpPr>
              <p:grpSpPr>
                <a:xfrm>
                  <a:off x="1957137" y="185051"/>
                  <a:ext cx="1812758" cy="3681096"/>
                  <a:chOff x="1957137" y="185051"/>
                  <a:chExt cx="1812758" cy="3681096"/>
                </a:xfrm>
              </p:grpSpPr>
              <p:sp>
                <p:nvSpPr>
                  <p:cNvPr id="2" name="Arc 1">
                    <a:extLst>
                      <a:ext uri="{FF2B5EF4-FFF2-40B4-BE49-F238E27FC236}">
                        <a16:creationId xmlns:a16="http://schemas.microsoft.com/office/drawing/2014/main" id="{5F1459C9-891E-A149-AA36-3ABA87BDED01}"/>
                      </a:ext>
                    </a:extLst>
                  </p:cNvPr>
                  <p:cNvSpPr/>
                  <p:nvPr/>
                </p:nvSpPr>
                <p:spPr>
                  <a:xfrm>
                    <a:off x="1957137" y="185051"/>
                    <a:ext cx="1812758" cy="3681096"/>
                  </a:xfrm>
                  <a:prstGeom prst="arc">
                    <a:avLst>
                      <a:gd name="adj1" fmla="val 151566"/>
                      <a:gd name="adj2" fmla="val 10635116"/>
                    </a:avLst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" name="Curved Connector 3">
                    <a:extLst>
                      <a:ext uri="{FF2B5EF4-FFF2-40B4-BE49-F238E27FC236}">
                        <a16:creationId xmlns:a16="http://schemas.microsoft.com/office/drawing/2014/main" id="{B7FF46EE-5CB7-2447-BC62-A4D24D8EB9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74232" y="3429923"/>
                    <a:ext cx="1058559" cy="3089"/>
                  </a:xfrm>
                  <a:prstGeom prst="curved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EA14A49-4D7F-FE4A-BD88-DA609AB7AE6B}"/>
                      </a:ext>
                    </a:extLst>
                  </p:cNvPr>
                  <p:cNvSpPr/>
                  <p:nvPr/>
                </p:nvSpPr>
                <p:spPr>
                  <a:xfrm>
                    <a:off x="2715126" y="3685776"/>
                    <a:ext cx="48126" cy="6416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26B58C3-28C5-0B43-A559-03136C0ECFAB}"/>
                    </a:ext>
                  </a:extLst>
                </p:cNvPr>
                <p:cNvGrpSpPr/>
                <p:nvPr/>
              </p:nvGrpSpPr>
              <p:grpSpPr>
                <a:xfrm>
                  <a:off x="7267073" y="185051"/>
                  <a:ext cx="1812758" cy="3681096"/>
                  <a:chOff x="1957137" y="185051"/>
                  <a:chExt cx="1812758" cy="3681096"/>
                </a:xfrm>
              </p:grpSpPr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02E1AE2E-0141-6546-8D02-6DA1C6F254E4}"/>
                      </a:ext>
                    </a:extLst>
                  </p:cNvPr>
                  <p:cNvSpPr/>
                  <p:nvPr/>
                </p:nvSpPr>
                <p:spPr>
                  <a:xfrm>
                    <a:off x="1957137" y="185051"/>
                    <a:ext cx="1812758" cy="3681096"/>
                  </a:xfrm>
                  <a:prstGeom prst="arc">
                    <a:avLst>
                      <a:gd name="adj1" fmla="val 151566"/>
                      <a:gd name="adj2" fmla="val 10635116"/>
                    </a:avLst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1" name="Curved Connector 20">
                    <a:extLst>
                      <a:ext uri="{FF2B5EF4-FFF2-40B4-BE49-F238E27FC236}">
                        <a16:creationId xmlns:a16="http://schemas.microsoft.com/office/drawing/2014/main" id="{8D9078DA-442C-C34A-8929-14DE0FB233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01252" y="2620976"/>
                    <a:ext cx="1768643" cy="1"/>
                  </a:xfrm>
                  <a:prstGeom prst="curved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B375C9CD-DEF3-2148-99BD-E3590CE71A61}"/>
                      </a:ext>
                    </a:extLst>
                  </p:cNvPr>
                  <p:cNvGrpSpPr/>
                  <p:nvPr/>
                </p:nvGrpSpPr>
                <p:grpSpPr>
                  <a:xfrm>
                    <a:off x="2474494" y="2725561"/>
                    <a:ext cx="617621" cy="1024383"/>
                    <a:chOff x="9095873" y="1701178"/>
                    <a:chExt cx="617621" cy="1024383"/>
                  </a:xfrm>
                </p:grpSpPr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DF1361E4-0B08-AE49-8D43-BCB8A922A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5873" y="1701178"/>
                      <a:ext cx="48126" cy="6416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84C0DB3A-09B5-9247-9762-78CE8B235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5368" y="2105547"/>
                      <a:ext cx="48126" cy="6416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DB642BB1-7644-DB45-BF6E-1CF11BF8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6505" y="2661393"/>
                      <a:ext cx="48126" cy="6416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73CAB7-802D-7B4E-B4E2-CB7B924342C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3452" y="693331"/>
                    <a:ext cx="3545306" cy="1525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…</m:t>
                          </m:r>
                        </m:oMath>
                      </m:oMathPara>
                    </a14:m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73CAB7-802D-7B4E-B4E2-CB7B92434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3452" y="693331"/>
                    <a:ext cx="3545306" cy="15259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9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1D0ADF-A54C-DE44-BA43-AC8C80AFA0CF}"/>
              </a:ext>
            </a:extLst>
          </p:cNvPr>
          <p:cNvSpPr txBox="1"/>
          <p:nvPr/>
        </p:nvSpPr>
        <p:spPr>
          <a:xfrm>
            <a:off x="760843" y="1303906"/>
            <a:ext cx="483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 mL of A and 20 mL of B </a:t>
            </a:r>
          </a:p>
          <a:p>
            <a:pPr algn="ctr"/>
            <a:r>
              <a:rPr lang="en-US" sz="2400" dirty="0"/>
              <a:t>(both 1 </a:t>
            </a:r>
            <a:r>
              <a:rPr lang="en-US" sz="2400" u="sng" dirty="0"/>
              <a:t>M</a:t>
            </a:r>
            <a:r>
              <a:rPr lang="en-US" sz="2400" dirty="0"/>
              <a:t> solutions)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/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ame 32">
            <a:extLst>
              <a:ext uri="{FF2B5EF4-FFF2-40B4-BE49-F238E27FC236}">
                <a16:creationId xmlns:a16="http://schemas.microsoft.com/office/drawing/2014/main" id="{AFD83AD7-FA54-DB4C-AE09-C51BFEFC79A5}"/>
              </a:ext>
            </a:extLst>
          </p:cNvPr>
          <p:cNvSpPr/>
          <p:nvPr/>
        </p:nvSpPr>
        <p:spPr>
          <a:xfrm>
            <a:off x="3327359" y="617907"/>
            <a:ext cx="5512039" cy="614993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7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BA04428-478D-E94F-94BF-A597FE10F375}"/>
              </a:ext>
            </a:extLst>
          </p:cNvPr>
          <p:cNvSpPr/>
          <p:nvPr/>
        </p:nvSpPr>
        <p:spPr>
          <a:xfrm>
            <a:off x="8369890" y="1251768"/>
            <a:ext cx="3289943" cy="157152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E7AB83-5C4D-E147-999C-DB69E0BDF10B}"/>
              </a:ext>
            </a:extLst>
          </p:cNvPr>
          <p:cNvSpPr/>
          <p:nvPr/>
        </p:nvSpPr>
        <p:spPr>
          <a:xfrm>
            <a:off x="4349992" y="1231988"/>
            <a:ext cx="3289943" cy="157152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8A045C-3F91-4149-B4B9-F067B2497775}"/>
              </a:ext>
            </a:extLst>
          </p:cNvPr>
          <p:cNvSpPr/>
          <p:nvPr/>
        </p:nvSpPr>
        <p:spPr>
          <a:xfrm>
            <a:off x="288024" y="1231988"/>
            <a:ext cx="3289943" cy="157152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mixing for varying volumes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AE20F3-EC77-914F-9E83-176CD5438E1E}"/>
              </a:ext>
            </a:extLst>
          </p:cNvPr>
          <p:cNvGrpSpPr/>
          <p:nvPr/>
        </p:nvGrpSpPr>
        <p:grpSpPr>
          <a:xfrm>
            <a:off x="239486" y="1219199"/>
            <a:ext cx="3352800" cy="1611086"/>
            <a:chOff x="239486" y="1306285"/>
            <a:chExt cx="3352800" cy="16110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D8E166-DF34-0345-93E6-B096DAD8EAF1}"/>
                </a:ext>
              </a:extLst>
            </p:cNvPr>
            <p:cNvSpPr txBox="1"/>
            <p:nvPr/>
          </p:nvSpPr>
          <p:spPr>
            <a:xfrm>
              <a:off x="304798" y="1717988"/>
              <a:ext cx="1110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0EBC00-80E3-8F4C-AA39-D404216D33F2}"/>
                </a:ext>
              </a:extLst>
            </p:cNvPr>
            <p:cNvGrpSpPr/>
            <p:nvPr/>
          </p:nvGrpSpPr>
          <p:grpSpPr>
            <a:xfrm>
              <a:off x="239486" y="1306285"/>
              <a:ext cx="3352800" cy="1611086"/>
              <a:chOff x="239486" y="1306285"/>
              <a:chExt cx="3352800" cy="161108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43976CF-B6A5-A645-A7B1-C10695A91996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83029" y="936171"/>
                <a:chExt cx="3352800" cy="1611086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643543D8-2326-9047-972B-EFBA320595C4}"/>
                    </a:ext>
                  </a:extLst>
                </p:cNvPr>
                <p:cNvSpPr/>
                <p:nvPr/>
              </p:nvSpPr>
              <p:spPr>
                <a:xfrm>
                  <a:off x="283029" y="936171"/>
                  <a:ext cx="3352800" cy="1611086"/>
                </a:xfrm>
                <a:prstGeom prst="frame">
                  <a:avLst>
                    <a:gd name="adj1" fmla="val 439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EE7D2CCB-4BBF-6943-AB36-C94A2A741286}"/>
                    </a:ext>
                  </a:extLst>
                </p:cNvPr>
                <p:cNvCxnSpPr/>
                <p:nvPr/>
              </p:nvCxnSpPr>
              <p:spPr>
                <a:xfrm>
                  <a:off x="696684" y="936171"/>
                  <a:ext cx="0" cy="161108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CF406-1AC6-8140-A11E-EA2134332CA8}"/>
                  </a:ext>
                </a:extLst>
              </p:cNvPr>
              <p:cNvSpPr txBox="1"/>
              <p:nvPr/>
            </p:nvSpPr>
            <p:spPr>
              <a:xfrm>
                <a:off x="1545773" y="1726640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4EAC1-E69D-1B45-9177-DF64080D95D0}"/>
              </a:ext>
            </a:extLst>
          </p:cNvPr>
          <p:cNvGrpSpPr/>
          <p:nvPr/>
        </p:nvGrpSpPr>
        <p:grpSpPr>
          <a:xfrm>
            <a:off x="4310747" y="1219199"/>
            <a:ext cx="3352800" cy="1611086"/>
            <a:chOff x="239486" y="1306285"/>
            <a:chExt cx="3352800" cy="16110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7F4B9-4FDB-5447-8AC9-86ACA95DC64E}"/>
                </a:ext>
              </a:extLst>
            </p:cNvPr>
            <p:cNvSpPr txBox="1"/>
            <p:nvPr/>
          </p:nvSpPr>
          <p:spPr>
            <a:xfrm>
              <a:off x="304798" y="1717988"/>
              <a:ext cx="1110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9E9895-CFA0-064A-A6B9-9FA2B35FE394}"/>
                </a:ext>
              </a:extLst>
            </p:cNvPr>
            <p:cNvGrpSpPr/>
            <p:nvPr/>
          </p:nvGrpSpPr>
          <p:grpSpPr>
            <a:xfrm>
              <a:off x="239486" y="1306285"/>
              <a:ext cx="3352800" cy="1611086"/>
              <a:chOff x="239486" y="1306285"/>
              <a:chExt cx="3352800" cy="16110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56C0906-AAD0-C14A-AC5C-4947212415CA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83029" y="936171"/>
                <a:chExt cx="3352800" cy="1611086"/>
              </a:xfrm>
            </p:grpSpPr>
            <p:sp>
              <p:nvSpPr>
                <p:cNvPr id="20" name="Frame 19">
                  <a:extLst>
                    <a:ext uri="{FF2B5EF4-FFF2-40B4-BE49-F238E27FC236}">
                      <a16:creationId xmlns:a16="http://schemas.microsoft.com/office/drawing/2014/main" id="{51174F37-1306-B540-82C5-C1F137CC1D71}"/>
                    </a:ext>
                  </a:extLst>
                </p:cNvPr>
                <p:cNvSpPr/>
                <p:nvPr/>
              </p:nvSpPr>
              <p:spPr>
                <a:xfrm>
                  <a:off x="283029" y="936171"/>
                  <a:ext cx="3352800" cy="1611086"/>
                </a:xfrm>
                <a:prstGeom prst="frame">
                  <a:avLst>
                    <a:gd name="adj1" fmla="val 439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28D1803-C076-A741-8CD2-9798DFABCAB0}"/>
                    </a:ext>
                  </a:extLst>
                </p:cNvPr>
                <p:cNvCxnSpPr/>
                <p:nvPr/>
              </p:nvCxnSpPr>
              <p:spPr>
                <a:xfrm>
                  <a:off x="1959429" y="936171"/>
                  <a:ext cx="0" cy="161108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2554AD-7DFA-C84D-BA45-A56E46120098}"/>
                  </a:ext>
                </a:extLst>
              </p:cNvPr>
              <p:cNvSpPr txBox="1"/>
              <p:nvPr/>
            </p:nvSpPr>
            <p:spPr>
              <a:xfrm>
                <a:off x="2307772" y="1713522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63B45C-15A3-214B-B626-5446F4653ED7}"/>
              </a:ext>
            </a:extLst>
          </p:cNvPr>
          <p:cNvGrpSpPr/>
          <p:nvPr/>
        </p:nvGrpSpPr>
        <p:grpSpPr>
          <a:xfrm>
            <a:off x="8338462" y="1219199"/>
            <a:ext cx="4099431" cy="1623875"/>
            <a:chOff x="239486" y="1306285"/>
            <a:chExt cx="4099431" cy="16238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E49E1C-0CBE-0B49-BC29-1D148CEC238F}"/>
                </a:ext>
              </a:extLst>
            </p:cNvPr>
            <p:cNvSpPr txBox="1"/>
            <p:nvPr/>
          </p:nvSpPr>
          <p:spPr>
            <a:xfrm>
              <a:off x="304798" y="1717988"/>
              <a:ext cx="1110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16291C-6D90-FA42-90BA-A17B9FD99040}"/>
                </a:ext>
              </a:extLst>
            </p:cNvPr>
            <p:cNvGrpSpPr/>
            <p:nvPr/>
          </p:nvGrpSpPr>
          <p:grpSpPr>
            <a:xfrm>
              <a:off x="239486" y="1306285"/>
              <a:ext cx="4099431" cy="1623875"/>
              <a:chOff x="239486" y="1306285"/>
              <a:chExt cx="4099431" cy="162387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25ADDA1-1FA3-7E4C-9461-7F8214415698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23875"/>
                <a:chOff x="283029" y="936171"/>
                <a:chExt cx="3352800" cy="1623875"/>
              </a:xfrm>
            </p:grpSpPr>
            <p:sp>
              <p:nvSpPr>
                <p:cNvPr id="30" name="Frame 29">
                  <a:extLst>
                    <a:ext uri="{FF2B5EF4-FFF2-40B4-BE49-F238E27FC236}">
                      <a16:creationId xmlns:a16="http://schemas.microsoft.com/office/drawing/2014/main" id="{41DC0186-B6B1-6646-86B3-21E693A709FF}"/>
                    </a:ext>
                  </a:extLst>
                </p:cNvPr>
                <p:cNvSpPr/>
                <p:nvPr/>
              </p:nvSpPr>
              <p:spPr>
                <a:xfrm>
                  <a:off x="283029" y="936171"/>
                  <a:ext cx="3352800" cy="1611086"/>
                </a:xfrm>
                <a:prstGeom prst="frame">
                  <a:avLst>
                    <a:gd name="adj1" fmla="val 439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9C1EAAE-00AA-7C43-8FCC-27437EA49030}"/>
                    </a:ext>
                  </a:extLst>
                </p:cNvPr>
                <p:cNvCxnSpPr/>
                <p:nvPr/>
              </p:nvCxnSpPr>
              <p:spPr>
                <a:xfrm>
                  <a:off x="3282367" y="948960"/>
                  <a:ext cx="0" cy="161108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392C3F-FB67-C948-92C3-F0B5F0E1222B}"/>
                  </a:ext>
                </a:extLst>
              </p:cNvPr>
              <p:cNvSpPr txBox="1"/>
              <p:nvPr/>
            </p:nvSpPr>
            <p:spPr>
              <a:xfrm>
                <a:off x="3228574" y="1662952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708D4A-9211-8947-9132-7B56EC3E90AE}"/>
              </a:ext>
            </a:extLst>
          </p:cNvPr>
          <p:cNvSpPr txBox="1"/>
          <p:nvPr/>
        </p:nvSpPr>
        <p:spPr>
          <a:xfrm>
            <a:off x="1915886" y="553915"/>
            <a:ext cx="874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L total; A and B both initially at 1 </a:t>
            </a:r>
            <a:r>
              <a:rPr lang="en-US" sz="2400" u="sng" dirty="0"/>
              <a:t>M</a:t>
            </a:r>
            <a:r>
              <a:rPr lang="en-US" sz="2400" dirty="0"/>
              <a:t>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CEE36D-FA07-6244-B689-6CC978DE849A}"/>
                  </a:ext>
                </a:extLst>
              </p:cNvPr>
              <p:cNvSpPr txBox="1"/>
              <p:nvPr/>
            </p:nvSpPr>
            <p:spPr>
              <a:xfrm>
                <a:off x="239486" y="3033904"/>
                <a:ext cx="29224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After mixing, </a:t>
                </a:r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CEE36D-FA07-6244-B689-6CC978D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6" y="3033904"/>
                <a:ext cx="2922495" cy="830997"/>
              </a:xfrm>
              <a:prstGeom prst="rect">
                <a:avLst/>
              </a:prstGeom>
              <a:blipFill>
                <a:blip r:embed="rId3"/>
                <a:stretch>
                  <a:fillRect l="-3030" t="-4545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6F5C18-ECA2-0E4F-A7EE-BFA1D8F595C7}"/>
                  </a:ext>
                </a:extLst>
              </p:cNvPr>
              <p:cNvSpPr txBox="1"/>
              <p:nvPr/>
            </p:nvSpPr>
            <p:spPr>
              <a:xfrm>
                <a:off x="4525899" y="3033903"/>
                <a:ext cx="29224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After mixing, </a:t>
                </a:r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6F5C18-ECA2-0E4F-A7EE-BFA1D8F59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99" y="3033903"/>
                <a:ext cx="2922495" cy="830997"/>
              </a:xfrm>
              <a:prstGeom prst="rect">
                <a:avLst/>
              </a:prstGeom>
              <a:blipFill>
                <a:blip r:embed="rId4"/>
                <a:stretch>
                  <a:fillRect l="-3030" t="-4545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E682B9-58FD-2947-8C28-989339239C5F}"/>
                  </a:ext>
                </a:extLst>
              </p:cNvPr>
              <p:cNvSpPr txBox="1"/>
              <p:nvPr/>
            </p:nvSpPr>
            <p:spPr>
              <a:xfrm>
                <a:off x="8768767" y="3033902"/>
                <a:ext cx="29224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After mixing, </a:t>
                </a:r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E682B9-58FD-2947-8C28-98933923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67" y="3033902"/>
                <a:ext cx="2922495" cy="830997"/>
              </a:xfrm>
              <a:prstGeom prst="rect">
                <a:avLst/>
              </a:prstGeom>
              <a:blipFill>
                <a:blip r:embed="rId5"/>
                <a:stretch>
                  <a:fillRect l="-2586" t="-4545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5B0B856-83CC-5846-A307-FD142ED19DDA}"/>
              </a:ext>
            </a:extLst>
          </p:cNvPr>
          <p:cNvGrpSpPr/>
          <p:nvPr/>
        </p:nvGrpSpPr>
        <p:grpSpPr>
          <a:xfrm>
            <a:off x="-471518" y="3864900"/>
            <a:ext cx="6945073" cy="5345973"/>
            <a:chOff x="1085776" y="3864899"/>
            <a:chExt cx="8622250" cy="4823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EEC3E-EF59-A44C-9A9B-F333CC403BB2}"/>
                    </a:ext>
                  </a:extLst>
                </p:cNvPr>
                <p:cNvSpPr txBox="1"/>
                <p:nvPr/>
              </p:nvSpPr>
              <p:spPr>
                <a:xfrm>
                  <a:off x="4345328" y="564776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EEC3E-EF59-A44C-9A9B-F333CC403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328" y="5647765"/>
                  <a:ext cx="250651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4C7A95-A3B6-C946-B0C0-05277AD0B2C5}"/>
                    </a:ext>
                  </a:extLst>
                </p:cNvPr>
                <p:cNvSpPr txBox="1"/>
                <p:nvPr/>
              </p:nvSpPr>
              <p:spPr>
                <a:xfrm>
                  <a:off x="1705098" y="571390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4C7A95-A3B6-C946-B0C0-05277AD0B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098" y="5713905"/>
                  <a:ext cx="250651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6B33B46-C28F-B14F-A577-26C4D94FD271}"/>
                    </a:ext>
                  </a:extLst>
                </p:cNvPr>
                <p:cNvSpPr txBox="1"/>
                <p:nvPr/>
              </p:nvSpPr>
              <p:spPr>
                <a:xfrm>
                  <a:off x="7201516" y="571390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6B33B46-C28F-B14F-A577-26C4D94FD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516" y="5713905"/>
                  <a:ext cx="250651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C7B2158-1562-4142-8699-88116F9AD8C3}"/>
                </a:ext>
              </a:extLst>
            </p:cNvPr>
            <p:cNvGrpSpPr/>
            <p:nvPr/>
          </p:nvGrpSpPr>
          <p:grpSpPr>
            <a:xfrm>
              <a:off x="1085776" y="3864899"/>
              <a:ext cx="7650858" cy="4823087"/>
              <a:chOff x="1085776" y="3864899"/>
              <a:chExt cx="7650858" cy="4823087"/>
            </a:xfrm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B466AD2F-8E58-AF42-88EF-E60D03D83B62}"/>
                  </a:ext>
                </a:extLst>
              </p:cNvPr>
              <p:cNvSpPr/>
              <p:nvPr/>
            </p:nvSpPr>
            <p:spPr>
              <a:xfrm>
                <a:off x="2721663" y="4313211"/>
                <a:ext cx="6014971" cy="4374775"/>
              </a:xfrm>
              <a:prstGeom prst="blockArc">
                <a:avLst>
                  <a:gd name="adj1" fmla="val 12202924"/>
                  <a:gd name="adj2" fmla="val 20295942"/>
                  <a:gd name="adj3" fmla="val 10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19869A1-BA85-5544-8EC4-ED9AED43732F}"/>
                  </a:ext>
                </a:extLst>
              </p:cNvPr>
              <p:cNvCxnSpPr/>
              <p:nvPr/>
            </p:nvCxnSpPr>
            <p:spPr>
              <a:xfrm>
                <a:off x="2958353" y="5647765"/>
                <a:ext cx="5611906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2DC37C7-D0A4-E140-B0C6-DAB15A7721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6282" y="3864899"/>
                <a:ext cx="0" cy="1800795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24C0891-6BAB-5340-B32E-50ED7DF24E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85776" y="4410634"/>
                    <a:ext cx="250651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24C0891-6BAB-5340-B32E-50ED7DF24E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5776" y="4410634"/>
                    <a:ext cx="250651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ABAA757-FD51-A849-AFFD-58367331C207}"/>
                  </a:ext>
                </a:extLst>
              </p:cNvPr>
              <p:cNvCxnSpPr/>
              <p:nvPr/>
            </p:nvCxnSpPr>
            <p:spPr>
              <a:xfrm>
                <a:off x="2976282" y="4331140"/>
                <a:ext cx="5611906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90D8F7-EBAA-524B-9A57-47E4527F6405}"/>
                  </a:ext>
                </a:extLst>
              </p:cNvPr>
              <p:cNvSpPr/>
              <p:nvPr/>
            </p:nvSpPr>
            <p:spPr>
              <a:xfrm>
                <a:off x="6655633" y="4132156"/>
                <a:ext cx="528337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</m:d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5 </m:t>
                          </m:r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.5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(get the most entropy of mixing when it’s equal moles of solutes (or equal volumes, if all solutes are originally at 1 </a:t>
                </a:r>
                <a:r>
                  <a:rPr lang="en-US" sz="2400" u="sng" dirty="0"/>
                  <a:t>M</a:t>
                </a:r>
                <a:r>
                  <a:rPr lang="en-US" sz="2400" dirty="0"/>
                  <a:t> concentration).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90D8F7-EBAA-524B-9A57-47E4527F6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633" y="4132156"/>
                <a:ext cx="5283373" cy="1938992"/>
              </a:xfrm>
              <a:prstGeom prst="rect">
                <a:avLst/>
              </a:prstGeom>
              <a:blipFill>
                <a:blip r:embed="rId10"/>
                <a:stretch>
                  <a:fillRect l="-1923" r="-3125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5C2B99-F493-E349-B278-E714E4DF56C7}"/>
              </a:ext>
            </a:extLst>
          </p:cNvPr>
          <p:cNvCxnSpPr>
            <a:cxnSpLocks/>
          </p:cNvCxnSpPr>
          <p:nvPr/>
        </p:nvCxnSpPr>
        <p:spPr>
          <a:xfrm flipH="1">
            <a:off x="5799637" y="4356061"/>
            <a:ext cx="736076" cy="689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66F743-C47E-2241-8C6D-5EE71E223B9B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 and mixing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18679-AC5E-1742-8E7B-8BFF7E293A6A}"/>
              </a:ext>
            </a:extLst>
          </p:cNvPr>
          <p:cNvSpPr txBox="1"/>
          <p:nvPr/>
        </p:nvSpPr>
        <p:spPr>
          <a:xfrm>
            <a:off x="1169894" y="1075765"/>
            <a:ext cx="757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Your task</a:t>
            </a:r>
            <a:r>
              <a:rPr lang="en-US" sz="2400" dirty="0"/>
              <a:t>: do Week_11b.EntropyOfMixing </a:t>
            </a:r>
          </a:p>
        </p:txBody>
      </p:sp>
    </p:spTree>
    <p:extLst>
      <p:ext uri="{BB962C8B-B14F-4D97-AF65-F5344CB8AC3E}">
        <p14:creationId xmlns:p14="http://schemas.microsoft.com/office/powerpoint/2010/main" val="246599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2838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If we say we’re thinking about a reversible process with PV work only, this becomes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endParaRPr lang="en-US" sz="2400" b="1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You can also see this in the box: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2838277"/>
              </a:xfrm>
              <a:prstGeom prst="rect">
                <a:avLst/>
              </a:prstGeom>
              <a:blipFill>
                <a:blip r:embed="rId2"/>
                <a:stretch>
                  <a:fillRect l="-66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II. Four “Fundamental Equations” of Thermodynamics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D8D4FC-B3FC-A746-92EB-8D3CCE2718CC}"/>
              </a:ext>
            </a:extLst>
          </p:cNvPr>
          <p:cNvGrpSpPr/>
          <p:nvPr/>
        </p:nvGrpSpPr>
        <p:grpSpPr>
          <a:xfrm>
            <a:off x="5918626" y="3076379"/>
            <a:ext cx="3717769" cy="3298969"/>
            <a:chOff x="5918626" y="3076379"/>
            <a:chExt cx="3717769" cy="32989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710C1C-4509-BC43-B561-4C097A424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8626" y="3076379"/>
              <a:ext cx="3717769" cy="3298969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B52E14E-C4D3-504B-B3B9-1A914ABD6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0624" y="3552669"/>
              <a:ext cx="2368445" cy="2158583"/>
            </a:xfrm>
            <a:prstGeom prst="straightConnector1">
              <a:avLst/>
            </a:prstGeom>
            <a:ln w="152400">
              <a:solidFill>
                <a:schemeClr val="bg1">
                  <a:lumMod val="50000"/>
                  <a:alpha val="4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3ECC13-4B14-1544-9FE5-FAB0E94FB2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0624" y="3622431"/>
              <a:ext cx="2288738" cy="2088821"/>
            </a:xfrm>
            <a:prstGeom prst="straightConnector1">
              <a:avLst/>
            </a:prstGeom>
            <a:ln w="152400">
              <a:solidFill>
                <a:schemeClr val="bg1">
                  <a:lumMod val="50000"/>
                  <a:alpha val="4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28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49051-3AAF-FC45-824D-AE32EA0C547E}"/>
              </a:ext>
            </a:extLst>
          </p:cNvPr>
          <p:cNvSpPr txBox="1"/>
          <p:nvPr/>
        </p:nvSpPr>
        <p:spPr>
          <a:xfrm>
            <a:off x="0" y="33442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I. The entropy of mixing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3BE10-E334-814D-8930-E229AB80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681" y="69049"/>
            <a:ext cx="2541102" cy="205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DD3C4-0684-264D-82B1-F3F5A8734FFF}"/>
              </a:ext>
            </a:extLst>
          </p:cNvPr>
          <p:cNvSpPr txBox="1"/>
          <p:nvPr/>
        </p:nvSpPr>
        <p:spPr>
          <a:xfrm>
            <a:off x="43165" y="564305"/>
            <a:ext cx="912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Remember we talked about </a:t>
            </a:r>
            <a:r>
              <a:rPr lang="en-US" sz="2400" b="1" dirty="0"/>
              <a:t>irreversibility</a:t>
            </a:r>
            <a:r>
              <a:rPr lang="en-US" sz="2400" dirty="0"/>
              <a:t>? Irreversibility happens whenever we mix different chemical substances.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FDEE7E-B3F0-7C48-A1BE-746F1BB4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0" y="2185362"/>
            <a:ext cx="3182650" cy="258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E59585-A30D-B846-B0DF-9EDCB21AF09A}"/>
                  </a:ext>
                </a:extLst>
              </p:cNvPr>
              <p:cNvSpPr txBox="1"/>
              <p:nvPr/>
            </p:nvSpPr>
            <p:spPr>
              <a:xfrm>
                <a:off x="3954780" y="2048202"/>
                <a:ext cx="801243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When we said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assumed the products are pure, separated from each other and from the reactants. But of course, reagents </a:t>
                </a:r>
                <a:r>
                  <a:rPr lang="en-US" sz="2400" b="1" dirty="0"/>
                  <a:t>have to mix </a:t>
                </a:r>
                <a:r>
                  <a:rPr lang="en-US" sz="2400" dirty="0"/>
                  <a:t>in order to </a:t>
                </a:r>
                <a:r>
                  <a:rPr lang="en-US" sz="2400" b="1" dirty="0"/>
                  <a:t>react</a:t>
                </a:r>
                <a:r>
                  <a:rPr lang="en-US" sz="2400" dirty="0"/>
                  <a:t>. What to do?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E59585-A30D-B846-B0DF-9EDCB21A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80" y="2048202"/>
                <a:ext cx="8012430" cy="2677656"/>
              </a:xfrm>
              <a:prstGeom prst="rect">
                <a:avLst/>
              </a:prstGeom>
              <a:blipFill>
                <a:blip r:embed="rId4"/>
                <a:stretch>
                  <a:fillRect l="-1266" t="-1896" r="-949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6BF93-065A-8142-984F-6F48A3FA0B71}"/>
                  </a:ext>
                </a:extLst>
              </p:cNvPr>
              <p:cNvSpPr txBox="1"/>
              <p:nvPr/>
            </p:nvSpPr>
            <p:spPr>
              <a:xfrm>
                <a:off x="2525840" y="5902035"/>
                <a:ext cx="544517" cy="598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6BF93-065A-8142-984F-6F48A3FA0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40" y="5902035"/>
                <a:ext cx="544517" cy="598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3DE617A-521D-B44A-B6B8-29A78A84E553}"/>
              </a:ext>
            </a:extLst>
          </p:cNvPr>
          <p:cNvGrpSpPr/>
          <p:nvPr/>
        </p:nvGrpSpPr>
        <p:grpSpPr>
          <a:xfrm>
            <a:off x="8288655" y="4931496"/>
            <a:ext cx="3582700" cy="1666574"/>
            <a:chOff x="3463290" y="5601682"/>
            <a:chExt cx="4606290" cy="102771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95E1BDF-221D-B24E-9AD4-55A79BC40392}"/>
                </a:ext>
              </a:extLst>
            </p:cNvPr>
            <p:cNvSpPr/>
            <p:nvPr/>
          </p:nvSpPr>
          <p:spPr>
            <a:xfrm>
              <a:off x="3463290" y="5601682"/>
              <a:ext cx="4606290" cy="1027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DD787-9602-814D-A1A3-CD122F6D1686}"/>
                    </a:ext>
                  </a:extLst>
                </p:cNvPr>
                <p:cNvSpPr txBox="1"/>
                <p:nvPr/>
              </p:nvSpPr>
              <p:spPr>
                <a:xfrm>
                  <a:off x="4126230" y="567432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DD787-9602-814D-A1A3-CD122F6D1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6230" y="5674324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878065-0613-8F4D-8E2A-7956FAE260AE}"/>
                    </a:ext>
                  </a:extLst>
                </p:cNvPr>
                <p:cNvSpPr txBox="1"/>
                <p:nvPr/>
              </p:nvSpPr>
              <p:spPr>
                <a:xfrm>
                  <a:off x="5829298" y="6190327"/>
                  <a:ext cx="7000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878065-0613-8F4D-8E2A-7956FAE26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298" y="6190327"/>
                  <a:ext cx="7000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AD54A4-ACAD-804F-B058-895E8B4979DB}"/>
                    </a:ext>
                  </a:extLst>
                </p:cNvPr>
                <p:cNvSpPr txBox="1"/>
                <p:nvPr/>
              </p:nvSpPr>
              <p:spPr>
                <a:xfrm>
                  <a:off x="4849838" y="5758002"/>
                  <a:ext cx="745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𝐻𝐹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AD54A4-ACAD-804F-B058-895E8B497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838" y="5758002"/>
                  <a:ext cx="7458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5D88CA-49CA-6141-8532-85F7A00700C9}"/>
                    </a:ext>
                  </a:extLst>
                </p:cNvPr>
                <p:cNvSpPr txBox="1"/>
                <p:nvPr/>
              </p:nvSpPr>
              <p:spPr>
                <a:xfrm>
                  <a:off x="6919635" y="6016643"/>
                  <a:ext cx="745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𝐻𝐹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5D88CA-49CA-6141-8532-85F7A0070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635" y="6016643"/>
                  <a:ext cx="7458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0ED7BB-F627-9543-A497-79440A569069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2111995" y="4923315"/>
            <a:ext cx="51435" cy="156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C9FA4C-A2DB-5C41-AFCA-443F961D5774}"/>
              </a:ext>
            </a:extLst>
          </p:cNvPr>
          <p:cNvGrpSpPr/>
          <p:nvPr/>
        </p:nvGrpSpPr>
        <p:grpSpPr>
          <a:xfrm>
            <a:off x="372080" y="4923315"/>
            <a:ext cx="3582700" cy="1666574"/>
            <a:chOff x="372080" y="4923315"/>
            <a:chExt cx="3582700" cy="16665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62E1C1-41D8-B14F-86F4-6A80F88737FA}"/>
                </a:ext>
              </a:extLst>
            </p:cNvPr>
            <p:cNvGrpSpPr/>
            <p:nvPr/>
          </p:nvGrpSpPr>
          <p:grpSpPr>
            <a:xfrm>
              <a:off x="372080" y="4923315"/>
              <a:ext cx="3582700" cy="1666574"/>
              <a:chOff x="372080" y="4923315"/>
              <a:chExt cx="3582700" cy="166657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6AED2A-2537-9945-9459-D8A3CC77DB50}"/>
                  </a:ext>
                </a:extLst>
              </p:cNvPr>
              <p:cNvGrpSpPr/>
              <p:nvPr/>
            </p:nvGrpSpPr>
            <p:grpSpPr>
              <a:xfrm>
                <a:off x="372080" y="4923315"/>
                <a:ext cx="3582700" cy="1666574"/>
                <a:chOff x="3463290" y="5601682"/>
                <a:chExt cx="4606290" cy="102771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7A426F2D-E3EB-EA42-AD91-F478BBF0FE68}"/>
                    </a:ext>
                  </a:extLst>
                </p:cNvPr>
                <p:cNvSpPr/>
                <p:nvPr/>
              </p:nvSpPr>
              <p:spPr>
                <a:xfrm>
                  <a:off x="3463290" y="5601682"/>
                  <a:ext cx="4606290" cy="10277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8CFE0AA-1845-D642-918A-1395771EA3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6230" y="5674324"/>
                      <a:ext cx="6286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8CFE0AA-1845-D642-918A-1395771EA3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6230" y="5674324"/>
                      <a:ext cx="62865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C9C9F7C-16CB-3344-9123-D7E25E3EC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3460" y="5751254"/>
                      <a:ext cx="6286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C9C9F7C-16CB-3344-9123-D7E25E3ECD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3460" y="5751254"/>
                      <a:ext cx="62865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33F99CE-8AEB-5243-8C51-649AFDA875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36710" y="5890736"/>
                      <a:ext cx="700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33F99CE-8AEB-5243-8C51-649AFDA875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6710" y="5890736"/>
                      <a:ext cx="70008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13C421F-5211-B848-BBD8-BD5C91F71BA7}"/>
                  </a:ext>
                </a:extLst>
              </p:cNvPr>
              <p:cNvCxnSpPr>
                <a:cxnSpLocks/>
                <a:stCxn id="7" idx="0"/>
                <a:endCxn id="7" idx="2"/>
              </p:cNvCxnSpPr>
              <p:nvPr/>
            </p:nvCxnSpPr>
            <p:spPr>
              <a:xfrm>
                <a:off x="2163430" y="4923315"/>
                <a:ext cx="0" cy="16665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F9AECF2-2261-6543-A4D2-1C7DB49172F3}"/>
                    </a:ext>
                  </a:extLst>
                </p:cNvPr>
                <p:cNvSpPr txBox="1"/>
                <p:nvPr/>
              </p:nvSpPr>
              <p:spPr>
                <a:xfrm>
                  <a:off x="2458679" y="5939490"/>
                  <a:ext cx="544517" cy="5989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F9AECF2-2261-6543-A4D2-1C7DB4917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79" y="5939490"/>
                  <a:ext cx="544517" cy="5989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8BC8FF-EC06-FB42-ADAB-B5F5A49ED45F}"/>
              </a:ext>
            </a:extLst>
          </p:cNvPr>
          <p:cNvGrpSpPr/>
          <p:nvPr/>
        </p:nvGrpSpPr>
        <p:grpSpPr>
          <a:xfrm>
            <a:off x="4353544" y="4939677"/>
            <a:ext cx="3582700" cy="1666574"/>
            <a:chOff x="4353544" y="4939677"/>
            <a:chExt cx="3582700" cy="16665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605BBD-202F-F346-8D10-B8991663E08A}"/>
                </a:ext>
              </a:extLst>
            </p:cNvPr>
            <p:cNvGrpSpPr/>
            <p:nvPr/>
          </p:nvGrpSpPr>
          <p:grpSpPr>
            <a:xfrm>
              <a:off x="4353544" y="4939677"/>
              <a:ext cx="3582700" cy="1666574"/>
              <a:chOff x="3463290" y="5601682"/>
              <a:chExt cx="4606290" cy="102771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6F976881-FF68-A847-AA41-8098300646C4}"/>
                  </a:ext>
                </a:extLst>
              </p:cNvPr>
              <p:cNvSpPr/>
              <p:nvPr/>
            </p:nvSpPr>
            <p:spPr>
              <a:xfrm>
                <a:off x="3463290" y="5601682"/>
                <a:ext cx="4606290" cy="10277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0D21F3-646C-2E4F-A5BA-AA999A12AE73}"/>
                      </a:ext>
                    </a:extLst>
                  </p:cNvPr>
                  <p:cNvSpPr txBox="1"/>
                  <p:nvPr/>
                </p:nvSpPr>
                <p:spPr>
                  <a:xfrm>
                    <a:off x="6572428" y="6075402"/>
                    <a:ext cx="6286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0D21F3-646C-2E4F-A5BA-AA999A12AE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2428" y="6075402"/>
                    <a:ext cx="62865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6803A0C-00B8-534B-8D4E-BC0C4F2812E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622" y="5683211"/>
                    <a:ext cx="6286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8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6803A0C-00B8-534B-8D4E-BC0C4F2812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9622" y="5683211"/>
                    <a:ext cx="62865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C94849E-AB80-6E4A-A868-117E8052186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6710" y="5890736"/>
                    <a:ext cx="70008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C94849E-AB80-6E4A-A868-117E805218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6710" y="5890736"/>
                    <a:ext cx="70008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86A78F6-4968-4947-9A4E-BC5FFED9EA0D}"/>
                    </a:ext>
                  </a:extLst>
                </p:cNvPr>
                <p:cNvSpPr txBox="1"/>
                <p:nvPr/>
              </p:nvSpPr>
              <p:spPr>
                <a:xfrm>
                  <a:off x="5271900" y="5781145"/>
                  <a:ext cx="544517" cy="5989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86A78F6-4968-4947-9A4E-BC5FFED9E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900" y="5781145"/>
                  <a:ext cx="544517" cy="59891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Arrow 36">
            <a:extLst>
              <a:ext uri="{FF2B5EF4-FFF2-40B4-BE49-F238E27FC236}">
                <a16:creationId xmlns:a16="http://schemas.microsoft.com/office/drawing/2014/main" id="{2BECB565-3D4E-2741-92C8-F19E0BC530B4}"/>
              </a:ext>
            </a:extLst>
          </p:cNvPr>
          <p:cNvSpPr/>
          <p:nvPr/>
        </p:nvSpPr>
        <p:spPr>
          <a:xfrm>
            <a:off x="4000500" y="5650127"/>
            <a:ext cx="318754" cy="176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0F8CEA72-15F6-A94F-8EAA-634AE0FDE3B1}"/>
              </a:ext>
            </a:extLst>
          </p:cNvPr>
          <p:cNvSpPr/>
          <p:nvPr/>
        </p:nvSpPr>
        <p:spPr>
          <a:xfrm>
            <a:off x="7970534" y="5665019"/>
            <a:ext cx="318754" cy="176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9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3576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If we say we’re thinking about a reversible process with PV work only, this becomes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With the Helmholtz energy,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FE#2: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𝑺𝒅𝑻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endParaRPr lang="en-US" sz="2400" b="1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How?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3576941"/>
              </a:xfrm>
              <a:prstGeom prst="rect">
                <a:avLst/>
              </a:prstGeom>
              <a:blipFill>
                <a:blip r:embed="rId2"/>
                <a:stretch>
                  <a:fillRect l="-668" b="-2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II. Four “Fundamental Equations” of Thermodynamics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ABC58CF-28EE-EF42-B344-5C816C2044EC}"/>
              </a:ext>
            </a:extLst>
          </p:cNvPr>
          <p:cNvSpPr/>
          <p:nvPr/>
        </p:nvSpPr>
        <p:spPr>
          <a:xfrm flipH="1">
            <a:off x="790412" y="2854143"/>
            <a:ext cx="589218" cy="772460"/>
          </a:xfrm>
          <a:prstGeom prst="arc">
            <a:avLst>
              <a:gd name="adj1" fmla="val 17044856"/>
              <a:gd name="adj2" fmla="val 489579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4315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If we say we’re thinking about a reversible process with PV work only, this becomes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With the Helmholtz energy,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FE#2: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𝑺𝒅𝑻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How? As differential equation of state, followed by the product rule: </a:t>
                </a:r>
              </a:p>
              <a:p>
                <a:pPr lvl="2"/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4315605"/>
              </a:xfrm>
              <a:prstGeom prst="rect">
                <a:avLst/>
              </a:prstGeom>
              <a:blipFill>
                <a:blip r:embed="rId2"/>
                <a:stretch>
                  <a:fillRect l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II. Four “Fundamental Equations” of Thermodynamics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ABC58CF-28EE-EF42-B344-5C816C2044EC}"/>
              </a:ext>
            </a:extLst>
          </p:cNvPr>
          <p:cNvSpPr/>
          <p:nvPr/>
        </p:nvSpPr>
        <p:spPr>
          <a:xfrm flipH="1">
            <a:off x="790412" y="2854143"/>
            <a:ext cx="589218" cy="772460"/>
          </a:xfrm>
          <a:prstGeom prst="arc">
            <a:avLst>
              <a:gd name="adj1" fmla="val 17044856"/>
              <a:gd name="adj2" fmla="val 489579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89C7BCC-0E8E-3544-8F69-3E6A03E505EF}"/>
              </a:ext>
            </a:extLst>
          </p:cNvPr>
          <p:cNvSpPr/>
          <p:nvPr/>
        </p:nvSpPr>
        <p:spPr>
          <a:xfrm flipH="1">
            <a:off x="3146612" y="3519027"/>
            <a:ext cx="3064993" cy="2400694"/>
          </a:xfrm>
          <a:prstGeom prst="arc">
            <a:avLst>
              <a:gd name="adj1" fmla="val 16306293"/>
              <a:gd name="adj2" fmla="val 185897"/>
            </a:avLst>
          </a:prstGeom>
          <a:ln w="63500">
            <a:solidFill>
              <a:schemeClr val="accent1">
                <a:alpha val="67677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4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If we say we’re thinking about a reversible process with PV work only, this becomes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With the Helmholtz energy,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FE#2: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𝑺𝒅𝑻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How? As differential equation of state, followed by the product rule: </a:t>
                </a:r>
              </a:p>
              <a:p>
                <a:pPr lvl="2"/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Then substitute FE#1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  <a:blipFill>
                <a:blip r:embed="rId2"/>
                <a:stretch>
                  <a:fillRect l="-668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II. Four “Fundamental Equations” of Thermodynamics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ABC58CF-28EE-EF42-B344-5C816C2044EC}"/>
              </a:ext>
            </a:extLst>
          </p:cNvPr>
          <p:cNvSpPr/>
          <p:nvPr/>
        </p:nvSpPr>
        <p:spPr>
          <a:xfrm flipH="1">
            <a:off x="790412" y="2854143"/>
            <a:ext cx="589218" cy="772460"/>
          </a:xfrm>
          <a:prstGeom prst="arc">
            <a:avLst>
              <a:gd name="adj1" fmla="val 17044856"/>
              <a:gd name="adj2" fmla="val 489579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89C7BCC-0E8E-3544-8F69-3E6A03E505EF}"/>
              </a:ext>
            </a:extLst>
          </p:cNvPr>
          <p:cNvSpPr/>
          <p:nvPr/>
        </p:nvSpPr>
        <p:spPr>
          <a:xfrm flipH="1">
            <a:off x="3146612" y="3519027"/>
            <a:ext cx="3064993" cy="2400694"/>
          </a:xfrm>
          <a:prstGeom prst="arc">
            <a:avLst>
              <a:gd name="adj1" fmla="val 16306293"/>
              <a:gd name="adj2" fmla="val 185897"/>
            </a:avLst>
          </a:prstGeom>
          <a:ln w="63500">
            <a:solidFill>
              <a:schemeClr val="accent1">
                <a:alpha val="67677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9E0F17-BE8C-C54D-84F9-FCB2F8EE7324}"/>
              </a:ext>
            </a:extLst>
          </p:cNvPr>
          <p:cNvSpPr/>
          <p:nvPr/>
        </p:nvSpPr>
        <p:spPr>
          <a:xfrm>
            <a:off x="5805020" y="2381584"/>
            <a:ext cx="1665163" cy="790414"/>
          </a:xfrm>
          <a:prstGeom prst="roundRect">
            <a:avLst>
              <a:gd name="adj" fmla="val 50000"/>
            </a:avLst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3B1F8D-7D32-BB4D-A21F-A7AEB87F5018}"/>
              </a:ext>
            </a:extLst>
          </p:cNvPr>
          <p:cNvCxnSpPr>
            <a:cxnSpLocks/>
          </p:cNvCxnSpPr>
          <p:nvPr/>
        </p:nvCxnSpPr>
        <p:spPr>
          <a:xfrm flipH="1">
            <a:off x="5957048" y="3200400"/>
            <a:ext cx="254557" cy="1506071"/>
          </a:xfrm>
          <a:prstGeom prst="straightConnector1">
            <a:avLst/>
          </a:prstGeom>
          <a:ln w="63500">
            <a:solidFill>
              <a:schemeClr val="accent1">
                <a:alpha val="62934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5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If we say we’re thinking about a reversible process with PV work only, this becomes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With the Helmholtz energy,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FE#2: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𝑺𝒅𝑻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How? As differential equation of state, followed by the product rule: </a:t>
                </a:r>
              </a:p>
              <a:p>
                <a:pPr lvl="2"/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Then substitute FE#1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  <a:blipFill>
                <a:blip r:embed="rId2"/>
                <a:stretch>
                  <a:fillRect l="-668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II. Four “Fundamental Equations” of Thermodynamics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ABC58CF-28EE-EF42-B344-5C816C2044EC}"/>
              </a:ext>
            </a:extLst>
          </p:cNvPr>
          <p:cNvSpPr/>
          <p:nvPr/>
        </p:nvSpPr>
        <p:spPr>
          <a:xfrm flipH="1">
            <a:off x="790412" y="2854143"/>
            <a:ext cx="589218" cy="772460"/>
          </a:xfrm>
          <a:prstGeom prst="arc">
            <a:avLst>
              <a:gd name="adj1" fmla="val 17044856"/>
              <a:gd name="adj2" fmla="val 489579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89C7BCC-0E8E-3544-8F69-3E6A03E505EF}"/>
              </a:ext>
            </a:extLst>
          </p:cNvPr>
          <p:cNvSpPr/>
          <p:nvPr/>
        </p:nvSpPr>
        <p:spPr>
          <a:xfrm flipH="1">
            <a:off x="3146612" y="3519027"/>
            <a:ext cx="3064993" cy="2400694"/>
          </a:xfrm>
          <a:prstGeom prst="arc">
            <a:avLst>
              <a:gd name="adj1" fmla="val 16306293"/>
              <a:gd name="adj2" fmla="val 185897"/>
            </a:avLst>
          </a:prstGeom>
          <a:ln w="63500">
            <a:solidFill>
              <a:schemeClr val="accent1">
                <a:alpha val="67677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9E0F17-BE8C-C54D-84F9-FCB2F8EE7324}"/>
              </a:ext>
            </a:extLst>
          </p:cNvPr>
          <p:cNvSpPr/>
          <p:nvPr/>
        </p:nvSpPr>
        <p:spPr>
          <a:xfrm>
            <a:off x="5805020" y="2381584"/>
            <a:ext cx="1665163" cy="790414"/>
          </a:xfrm>
          <a:prstGeom prst="roundRect">
            <a:avLst>
              <a:gd name="adj" fmla="val 50000"/>
            </a:avLst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3B1F8D-7D32-BB4D-A21F-A7AEB87F5018}"/>
              </a:ext>
            </a:extLst>
          </p:cNvPr>
          <p:cNvCxnSpPr>
            <a:cxnSpLocks/>
          </p:cNvCxnSpPr>
          <p:nvPr/>
        </p:nvCxnSpPr>
        <p:spPr>
          <a:xfrm flipH="1">
            <a:off x="5957048" y="3200400"/>
            <a:ext cx="254557" cy="1506071"/>
          </a:xfrm>
          <a:prstGeom prst="straightConnector1">
            <a:avLst/>
          </a:prstGeom>
          <a:ln w="63500">
            <a:solidFill>
              <a:schemeClr val="accent1">
                <a:alpha val="62934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4D349BFA-8906-7C48-B04A-E9D8F4F2DD8D}"/>
              </a:ext>
            </a:extLst>
          </p:cNvPr>
          <p:cNvSpPr/>
          <p:nvPr/>
        </p:nvSpPr>
        <p:spPr>
          <a:xfrm flipV="1">
            <a:off x="6521824" y="3428999"/>
            <a:ext cx="4436617" cy="1506071"/>
          </a:xfrm>
          <a:prstGeom prst="arc">
            <a:avLst>
              <a:gd name="adj1" fmla="val 17044856"/>
              <a:gd name="adj2" fmla="val 979690"/>
            </a:avLst>
          </a:prstGeom>
          <a:ln w="63500">
            <a:solidFill>
              <a:schemeClr val="accent1"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A1E10-AC00-6E42-A57E-2EC606110E94}"/>
                  </a:ext>
                </a:extLst>
              </p:cNvPr>
              <p:cNvSpPr txBox="1"/>
              <p:nvPr/>
            </p:nvSpPr>
            <p:spPr>
              <a:xfrm>
                <a:off x="9894795" y="4891360"/>
                <a:ext cx="229720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</m:oMath>
                </a14:m>
                <a:r>
                  <a:rPr lang="en-US" sz="2400" dirty="0"/>
                  <a:t> terms cancel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A1E10-AC00-6E42-A57E-2EC60611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795" y="4891360"/>
                <a:ext cx="2297205" cy="830997"/>
              </a:xfrm>
              <a:prstGeom prst="rect">
                <a:avLst/>
              </a:prstGeom>
              <a:blipFill>
                <a:blip r:embed="rId3"/>
                <a:stretch>
                  <a:fillRect l="-4396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2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If we say we’re thinking about a reversible process with PV work only, this becomes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With the Helmholtz energy,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FE#2: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𝑺𝒅𝑻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How? As differential equation of state, followed by the product rule: </a:t>
                </a:r>
              </a:p>
              <a:p>
                <a:pPr lvl="2"/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Then substitute FE#1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  <a:blipFill>
                <a:blip r:embed="rId2"/>
                <a:stretch>
                  <a:fillRect l="-668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II. Four “Fundamental Equations” of Thermodynamics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ABC58CF-28EE-EF42-B344-5C816C2044EC}"/>
              </a:ext>
            </a:extLst>
          </p:cNvPr>
          <p:cNvSpPr/>
          <p:nvPr/>
        </p:nvSpPr>
        <p:spPr>
          <a:xfrm flipH="1">
            <a:off x="790412" y="2854143"/>
            <a:ext cx="589218" cy="772460"/>
          </a:xfrm>
          <a:prstGeom prst="arc">
            <a:avLst>
              <a:gd name="adj1" fmla="val 17044856"/>
              <a:gd name="adj2" fmla="val 489579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89C7BCC-0E8E-3544-8F69-3E6A03E505EF}"/>
              </a:ext>
            </a:extLst>
          </p:cNvPr>
          <p:cNvSpPr/>
          <p:nvPr/>
        </p:nvSpPr>
        <p:spPr>
          <a:xfrm flipH="1">
            <a:off x="3146612" y="3519027"/>
            <a:ext cx="3064993" cy="2400694"/>
          </a:xfrm>
          <a:prstGeom prst="arc">
            <a:avLst>
              <a:gd name="adj1" fmla="val 16306293"/>
              <a:gd name="adj2" fmla="val 185897"/>
            </a:avLst>
          </a:prstGeom>
          <a:ln w="63500">
            <a:solidFill>
              <a:schemeClr val="accent1">
                <a:alpha val="67677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9E0F17-BE8C-C54D-84F9-FCB2F8EE7324}"/>
              </a:ext>
            </a:extLst>
          </p:cNvPr>
          <p:cNvSpPr/>
          <p:nvPr/>
        </p:nvSpPr>
        <p:spPr>
          <a:xfrm>
            <a:off x="5805020" y="2381584"/>
            <a:ext cx="1665163" cy="790414"/>
          </a:xfrm>
          <a:prstGeom prst="roundRect">
            <a:avLst>
              <a:gd name="adj" fmla="val 50000"/>
            </a:avLst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3B1F8D-7D32-BB4D-A21F-A7AEB87F5018}"/>
              </a:ext>
            </a:extLst>
          </p:cNvPr>
          <p:cNvCxnSpPr>
            <a:cxnSpLocks/>
          </p:cNvCxnSpPr>
          <p:nvPr/>
        </p:nvCxnSpPr>
        <p:spPr>
          <a:xfrm flipH="1">
            <a:off x="5957048" y="3200400"/>
            <a:ext cx="254557" cy="1506071"/>
          </a:xfrm>
          <a:prstGeom prst="straightConnector1">
            <a:avLst/>
          </a:prstGeom>
          <a:ln w="63500">
            <a:solidFill>
              <a:schemeClr val="accent1">
                <a:alpha val="62934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A1E10-AC00-6E42-A57E-2EC606110E94}"/>
                  </a:ext>
                </a:extLst>
              </p:cNvPr>
              <p:cNvSpPr txBox="1"/>
              <p:nvPr/>
            </p:nvSpPr>
            <p:spPr>
              <a:xfrm>
                <a:off x="9894795" y="4891360"/>
                <a:ext cx="229720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</m:oMath>
                </a14:m>
                <a:r>
                  <a:rPr lang="en-US" sz="2400" dirty="0"/>
                  <a:t> terms cancel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A1E10-AC00-6E42-A57E-2EC60611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795" y="4891360"/>
                <a:ext cx="2297205" cy="830997"/>
              </a:xfrm>
              <a:prstGeom prst="rect">
                <a:avLst/>
              </a:prstGeom>
              <a:blipFill>
                <a:blip r:embed="rId3"/>
                <a:stretch>
                  <a:fillRect l="-4396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C414F-C8BB-8949-AEE0-A84A055D3B78}"/>
              </a:ext>
            </a:extLst>
          </p:cNvPr>
          <p:cNvGrpSpPr>
            <a:grpSpLocks noChangeAspect="1"/>
          </p:cNvGrpSpPr>
          <p:nvPr/>
        </p:nvGrpSpPr>
        <p:grpSpPr>
          <a:xfrm>
            <a:off x="7907550" y="1857285"/>
            <a:ext cx="1665163" cy="1477585"/>
            <a:chOff x="5918626" y="3076379"/>
            <a:chExt cx="3717769" cy="329896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FFC03F-1196-9141-A64F-687FF21D6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626" y="3076379"/>
              <a:ext cx="3717769" cy="3298969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06508F-3672-BA41-BF5D-E07B300A3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886" y="3646297"/>
              <a:ext cx="2238475" cy="2016598"/>
            </a:xfrm>
            <a:prstGeom prst="straightConnector1">
              <a:avLst/>
            </a:prstGeom>
            <a:ln w="152400">
              <a:solidFill>
                <a:schemeClr val="bg1">
                  <a:lumMod val="50000"/>
                  <a:alpha val="4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3D1F2A-F4AA-9143-A714-117D289E93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0624" y="3622431"/>
              <a:ext cx="2288738" cy="2088821"/>
            </a:xfrm>
            <a:prstGeom prst="straightConnector1">
              <a:avLst/>
            </a:prstGeom>
            <a:ln w="152400">
              <a:solidFill>
                <a:schemeClr val="bg1">
                  <a:lumMod val="50000"/>
                  <a:alpha val="4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EF3B2FAA-CD04-624D-AE60-D921A560E948}"/>
              </a:ext>
            </a:extLst>
          </p:cNvPr>
          <p:cNvSpPr/>
          <p:nvPr/>
        </p:nvSpPr>
        <p:spPr>
          <a:xfrm flipV="1">
            <a:off x="6521824" y="3428999"/>
            <a:ext cx="4436617" cy="1506071"/>
          </a:xfrm>
          <a:prstGeom prst="arc">
            <a:avLst>
              <a:gd name="adj1" fmla="val 17044856"/>
              <a:gd name="adj2" fmla="val 979690"/>
            </a:avLst>
          </a:prstGeom>
          <a:ln w="63500">
            <a:solidFill>
              <a:schemeClr val="accent1"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5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Your task</a:t>
                </a:r>
                <a:r>
                  <a:rPr lang="en-US" sz="2400" dirty="0"/>
                  <a:t>: Re-do our derivation of FE#2, then go on to FE#3 and FE#4</a:t>
                </a:r>
              </a:p>
              <a:p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endParaRPr lang="en-US" sz="2400" b="1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With the Helmholtz energy,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FE#2: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𝑺𝒅𝑻</m:t>
                    </m:r>
                  </m:oMath>
                </a14:m>
                <a:endParaRPr lang="en-US" sz="2400" b="1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Using #1 in combination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PV</m:t>
                    </m:r>
                  </m:oMath>
                </a14:m>
                <a:r>
                  <a:rPr lang="en-US" sz="2400" dirty="0"/>
                  <a:t>, we get FE#3: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Using #3 in combination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FE#4: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3785652"/>
              </a:xfrm>
              <a:prstGeom prst="rect">
                <a:avLst/>
              </a:prstGeom>
              <a:blipFill>
                <a:blip r:embed="rId2"/>
                <a:stretch>
                  <a:fillRect l="-89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II. Four “Fundamental Equations” of Thermodynamics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D32EE0-140D-7D46-AC74-2DF5ED773D49}"/>
              </a:ext>
            </a:extLst>
          </p:cNvPr>
          <p:cNvGrpSpPr/>
          <p:nvPr/>
        </p:nvGrpSpPr>
        <p:grpSpPr>
          <a:xfrm>
            <a:off x="575192" y="1966637"/>
            <a:ext cx="929473" cy="2255514"/>
            <a:chOff x="697848" y="1862251"/>
            <a:chExt cx="929473" cy="2255514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EABC58CF-28EE-EF42-B344-5C816C2044EC}"/>
                </a:ext>
              </a:extLst>
            </p:cNvPr>
            <p:cNvSpPr/>
            <p:nvPr/>
          </p:nvSpPr>
          <p:spPr>
            <a:xfrm flipH="1">
              <a:off x="821409" y="1862252"/>
              <a:ext cx="589218" cy="772460"/>
            </a:xfrm>
            <a:prstGeom prst="arc">
              <a:avLst>
                <a:gd name="adj1" fmla="val 17044856"/>
                <a:gd name="adj2" fmla="val 489579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1578329E-DE9A-A649-BD62-5E8EA4F577B2}"/>
                </a:ext>
              </a:extLst>
            </p:cNvPr>
            <p:cNvSpPr/>
            <p:nvPr/>
          </p:nvSpPr>
          <p:spPr>
            <a:xfrm flipH="1">
              <a:off x="697848" y="1862251"/>
              <a:ext cx="929473" cy="1547375"/>
            </a:xfrm>
            <a:prstGeom prst="arc">
              <a:avLst>
                <a:gd name="adj1" fmla="val 17044856"/>
                <a:gd name="adj2" fmla="val 489579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4D263C8-DD78-004E-9CA5-AB1245D479E6}"/>
                </a:ext>
              </a:extLst>
            </p:cNvPr>
            <p:cNvSpPr/>
            <p:nvPr/>
          </p:nvSpPr>
          <p:spPr>
            <a:xfrm flipH="1">
              <a:off x="744624" y="3345305"/>
              <a:ext cx="589218" cy="772460"/>
            </a:xfrm>
            <a:prstGeom prst="arc">
              <a:avLst>
                <a:gd name="adj1" fmla="val 17044856"/>
                <a:gd name="adj2" fmla="val 489579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939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Cross-derivative equation of FE#1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  <a:blipFill>
                <a:blip r:embed="rId2"/>
                <a:stretch>
                  <a:fillRect l="-1499" t="-476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Cross-derivatives of the Fundamental Equations</a:t>
            </a:r>
          </a:p>
        </p:txBody>
      </p:sp>
    </p:spTree>
    <p:extLst>
      <p:ext uri="{BB962C8B-B14F-4D97-AF65-F5344CB8AC3E}">
        <p14:creationId xmlns:p14="http://schemas.microsoft.com/office/powerpoint/2010/main" val="3785599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Cross-derivative equation of FE#1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  <a:blipFill>
                <a:blip r:embed="rId2"/>
                <a:stretch>
                  <a:fillRect l="-1499" t="-476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Cross-derivatives of the Fundamental Equations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33927E-2ECD-5B48-992B-2A17A8F875CC}"/>
              </a:ext>
            </a:extLst>
          </p:cNvPr>
          <p:cNvGrpSpPr/>
          <p:nvPr/>
        </p:nvGrpSpPr>
        <p:grpSpPr>
          <a:xfrm>
            <a:off x="6512339" y="1042255"/>
            <a:ext cx="4398344" cy="4522148"/>
            <a:chOff x="1313687" y="1594339"/>
            <a:chExt cx="4398344" cy="45221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517A3A-71AC-BA45-8810-85527F4A4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262" y="2279348"/>
              <a:ext cx="3717769" cy="3298969"/>
            </a:xfrm>
            <a:prstGeom prst="rect">
              <a:avLst/>
            </a:prstGeom>
          </p:spPr>
        </p:pic>
        <p:sp>
          <p:nvSpPr>
            <p:cNvPr id="8" name="U-Turn Arrow 7">
              <a:extLst>
                <a:ext uri="{FF2B5EF4-FFF2-40B4-BE49-F238E27FC236}">
                  <a16:creationId xmlns:a16="http://schemas.microsoft.com/office/drawing/2014/main" id="{53DDE920-3876-C741-A7C9-A3B73E29F33B}"/>
                </a:ext>
              </a:extLst>
            </p:cNvPr>
            <p:cNvSpPr/>
            <p:nvPr/>
          </p:nvSpPr>
          <p:spPr>
            <a:xfrm rot="16200000">
              <a:off x="1033464" y="1874562"/>
              <a:ext cx="4522148" cy="3961701"/>
            </a:xfrm>
            <a:prstGeom prst="uturnArrow">
              <a:avLst>
                <a:gd name="adj1" fmla="val 1572"/>
                <a:gd name="adj2" fmla="val 3480"/>
                <a:gd name="adj3" fmla="val 9018"/>
                <a:gd name="adj4" fmla="val 37427"/>
                <a:gd name="adj5" fmla="val 1665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U-Turn Arrow 8">
              <a:extLst>
                <a:ext uri="{FF2B5EF4-FFF2-40B4-BE49-F238E27FC236}">
                  <a16:creationId xmlns:a16="http://schemas.microsoft.com/office/drawing/2014/main" id="{0ACD48A0-E040-3047-8FE7-D9F8412F92A5}"/>
                </a:ext>
              </a:extLst>
            </p:cNvPr>
            <p:cNvSpPr/>
            <p:nvPr/>
          </p:nvSpPr>
          <p:spPr>
            <a:xfrm rot="16200000" flipH="1">
              <a:off x="1405424" y="2061920"/>
              <a:ext cx="4032738" cy="3707184"/>
            </a:xfrm>
            <a:prstGeom prst="uturnArrow">
              <a:avLst>
                <a:gd name="adj1" fmla="val 2055"/>
                <a:gd name="adj2" fmla="val 4425"/>
                <a:gd name="adj3" fmla="val 10758"/>
                <a:gd name="adj4" fmla="val 37427"/>
                <a:gd name="adj5" fmla="val 15824"/>
              </a:avLst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DC4C08-813C-CC4C-9005-B7A15E55AFE3}"/>
              </a:ext>
            </a:extLst>
          </p:cNvPr>
          <p:cNvSpPr txBox="1"/>
          <p:nvPr/>
        </p:nvSpPr>
        <p:spPr>
          <a:xfrm>
            <a:off x="184298" y="2450891"/>
            <a:ext cx="6145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agrees with the box!</a:t>
            </a:r>
          </a:p>
        </p:txBody>
      </p:sp>
    </p:spTree>
    <p:extLst>
      <p:ext uri="{BB962C8B-B14F-4D97-AF65-F5344CB8AC3E}">
        <p14:creationId xmlns:p14="http://schemas.microsoft.com/office/powerpoint/2010/main" val="3490955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Cross-derivative equation of FE#1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  <a:blipFill>
                <a:blip r:embed="rId2"/>
                <a:stretch>
                  <a:fillRect l="-1499" t="-476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Cross-derivatives of the Fundamental Equations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33927E-2ECD-5B48-992B-2A17A8F875CC}"/>
              </a:ext>
            </a:extLst>
          </p:cNvPr>
          <p:cNvGrpSpPr/>
          <p:nvPr/>
        </p:nvGrpSpPr>
        <p:grpSpPr>
          <a:xfrm>
            <a:off x="6512339" y="1042255"/>
            <a:ext cx="4398344" cy="4522148"/>
            <a:chOff x="1313687" y="1594339"/>
            <a:chExt cx="4398344" cy="45221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517A3A-71AC-BA45-8810-85527F4A4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262" y="2279348"/>
              <a:ext cx="3717769" cy="3298969"/>
            </a:xfrm>
            <a:prstGeom prst="rect">
              <a:avLst/>
            </a:prstGeom>
          </p:spPr>
        </p:pic>
        <p:sp>
          <p:nvSpPr>
            <p:cNvPr id="8" name="U-Turn Arrow 7">
              <a:extLst>
                <a:ext uri="{FF2B5EF4-FFF2-40B4-BE49-F238E27FC236}">
                  <a16:creationId xmlns:a16="http://schemas.microsoft.com/office/drawing/2014/main" id="{53DDE920-3876-C741-A7C9-A3B73E29F33B}"/>
                </a:ext>
              </a:extLst>
            </p:cNvPr>
            <p:cNvSpPr/>
            <p:nvPr/>
          </p:nvSpPr>
          <p:spPr>
            <a:xfrm rot="16200000">
              <a:off x="1033464" y="1874562"/>
              <a:ext cx="4522148" cy="3961701"/>
            </a:xfrm>
            <a:prstGeom prst="uturnArrow">
              <a:avLst>
                <a:gd name="adj1" fmla="val 1572"/>
                <a:gd name="adj2" fmla="val 3480"/>
                <a:gd name="adj3" fmla="val 9018"/>
                <a:gd name="adj4" fmla="val 37427"/>
                <a:gd name="adj5" fmla="val 1665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U-Turn Arrow 8">
              <a:extLst>
                <a:ext uri="{FF2B5EF4-FFF2-40B4-BE49-F238E27FC236}">
                  <a16:creationId xmlns:a16="http://schemas.microsoft.com/office/drawing/2014/main" id="{0ACD48A0-E040-3047-8FE7-D9F8412F92A5}"/>
                </a:ext>
              </a:extLst>
            </p:cNvPr>
            <p:cNvSpPr/>
            <p:nvPr/>
          </p:nvSpPr>
          <p:spPr>
            <a:xfrm rot="16200000" flipH="1">
              <a:off x="1405424" y="2061920"/>
              <a:ext cx="4032738" cy="3707184"/>
            </a:xfrm>
            <a:prstGeom prst="uturnArrow">
              <a:avLst>
                <a:gd name="adj1" fmla="val 2055"/>
                <a:gd name="adj2" fmla="val 4425"/>
                <a:gd name="adj3" fmla="val 10758"/>
                <a:gd name="adj4" fmla="val 37427"/>
                <a:gd name="adj5" fmla="val 15824"/>
              </a:avLst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DC4C08-813C-CC4C-9005-B7A15E55AFE3}"/>
              </a:ext>
            </a:extLst>
          </p:cNvPr>
          <p:cNvSpPr txBox="1"/>
          <p:nvPr/>
        </p:nvSpPr>
        <p:spPr>
          <a:xfrm>
            <a:off x="184298" y="2450891"/>
            <a:ext cx="6145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agrees with the box!</a:t>
            </a:r>
          </a:p>
          <a:p>
            <a:endParaRPr lang="en-US" sz="2400" dirty="0"/>
          </a:p>
          <a:p>
            <a:r>
              <a:rPr lang="en-US" sz="2400" dirty="0"/>
              <a:t>This is called a </a:t>
            </a:r>
            <a:r>
              <a:rPr lang="en-US" sz="2400" b="1" dirty="0"/>
              <a:t>Maxwell Relation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4C32AC3-F591-854A-ADD1-F13A138FBE7B}"/>
              </a:ext>
            </a:extLst>
          </p:cNvPr>
          <p:cNvSpPr/>
          <p:nvPr/>
        </p:nvSpPr>
        <p:spPr>
          <a:xfrm>
            <a:off x="2864223" y="1479176"/>
            <a:ext cx="2259106" cy="71754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57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Cross-derivative equation of FE#1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  <a:blipFill>
                <a:blip r:embed="rId2"/>
                <a:stretch>
                  <a:fillRect l="-1499" t="-476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Cross-derivatives of the Fundamental Equations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33927E-2ECD-5B48-992B-2A17A8F875CC}"/>
              </a:ext>
            </a:extLst>
          </p:cNvPr>
          <p:cNvGrpSpPr/>
          <p:nvPr/>
        </p:nvGrpSpPr>
        <p:grpSpPr>
          <a:xfrm>
            <a:off x="6512339" y="1042255"/>
            <a:ext cx="4398344" cy="4522148"/>
            <a:chOff x="1313687" y="1594339"/>
            <a:chExt cx="4398344" cy="45221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517A3A-71AC-BA45-8810-85527F4A4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262" y="2279348"/>
              <a:ext cx="3717769" cy="3298969"/>
            </a:xfrm>
            <a:prstGeom prst="rect">
              <a:avLst/>
            </a:prstGeom>
          </p:spPr>
        </p:pic>
        <p:sp>
          <p:nvSpPr>
            <p:cNvPr id="8" name="U-Turn Arrow 7">
              <a:extLst>
                <a:ext uri="{FF2B5EF4-FFF2-40B4-BE49-F238E27FC236}">
                  <a16:creationId xmlns:a16="http://schemas.microsoft.com/office/drawing/2014/main" id="{53DDE920-3876-C741-A7C9-A3B73E29F33B}"/>
                </a:ext>
              </a:extLst>
            </p:cNvPr>
            <p:cNvSpPr/>
            <p:nvPr/>
          </p:nvSpPr>
          <p:spPr>
            <a:xfrm rot="16200000">
              <a:off x="1033464" y="1874562"/>
              <a:ext cx="4522148" cy="3961701"/>
            </a:xfrm>
            <a:prstGeom prst="uturnArrow">
              <a:avLst>
                <a:gd name="adj1" fmla="val 1572"/>
                <a:gd name="adj2" fmla="val 3480"/>
                <a:gd name="adj3" fmla="val 9018"/>
                <a:gd name="adj4" fmla="val 37427"/>
                <a:gd name="adj5" fmla="val 1665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U-Turn Arrow 8">
              <a:extLst>
                <a:ext uri="{FF2B5EF4-FFF2-40B4-BE49-F238E27FC236}">
                  <a16:creationId xmlns:a16="http://schemas.microsoft.com/office/drawing/2014/main" id="{0ACD48A0-E040-3047-8FE7-D9F8412F92A5}"/>
                </a:ext>
              </a:extLst>
            </p:cNvPr>
            <p:cNvSpPr/>
            <p:nvPr/>
          </p:nvSpPr>
          <p:spPr>
            <a:xfrm rot="16200000" flipH="1">
              <a:off x="1405424" y="2061920"/>
              <a:ext cx="4032738" cy="3707184"/>
            </a:xfrm>
            <a:prstGeom prst="uturnArrow">
              <a:avLst>
                <a:gd name="adj1" fmla="val 2055"/>
                <a:gd name="adj2" fmla="val 4425"/>
                <a:gd name="adj3" fmla="val 10758"/>
                <a:gd name="adj4" fmla="val 37427"/>
                <a:gd name="adj5" fmla="val 15824"/>
              </a:avLst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DC4C08-813C-CC4C-9005-B7A15E55AFE3}"/>
              </a:ext>
            </a:extLst>
          </p:cNvPr>
          <p:cNvSpPr txBox="1"/>
          <p:nvPr/>
        </p:nvSpPr>
        <p:spPr>
          <a:xfrm>
            <a:off x="184298" y="2450891"/>
            <a:ext cx="61453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agrees with the box!</a:t>
            </a:r>
          </a:p>
          <a:p>
            <a:endParaRPr lang="en-US" sz="2400" dirty="0"/>
          </a:p>
          <a:p>
            <a:r>
              <a:rPr lang="en-US" sz="2400" dirty="0"/>
              <a:t>This is called a </a:t>
            </a:r>
            <a:r>
              <a:rPr lang="en-US" sz="2400" b="1" dirty="0"/>
              <a:t>Maxwell Relation</a:t>
            </a:r>
          </a:p>
          <a:p>
            <a:endParaRPr lang="en-US" sz="2400" b="1" dirty="0"/>
          </a:p>
          <a:p>
            <a:r>
              <a:rPr lang="en-US" sz="2400" b="1" dirty="0"/>
              <a:t>Your task</a:t>
            </a:r>
            <a:r>
              <a:rPr lang="en-US" sz="2400" dirty="0"/>
              <a:t>: Show that Maxwell Relations derived from cross-derivatives of FE#2 – FE#4 agree with the box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4C32AC3-F591-854A-ADD1-F13A138FBE7B}"/>
              </a:ext>
            </a:extLst>
          </p:cNvPr>
          <p:cNvSpPr/>
          <p:nvPr/>
        </p:nvSpPr>
        <p:spPr>
          <a:xfrm>
            <a:off x="2864223" y="1479176"/>
            <a:ext cx="2259106" cy="71754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51453" y="13881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the 2</a:t>
            </a:r>
            <a:r>
              <a:rPr lang="en-US" sz="2400" b="1" baseline="30000" dirty="0"/>
              <a:t>nd</a:t>
            </a:r>
            <a:r>
              <a:rPr lang="en-US" sz="2400" b="1" dirty="0"/>
              <a:t> Law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65C934-14DB-F146-8788-8CE8ACA8FC90}"/>
                  </a:ext>
                </a:extLst>
              </p:cNvPr>
              <p:cNvSpPr/>
              <p:nvPr/>
            </p:nvSpPr>
            <p:spPr>
              <a:xfrm>
                <a:off x="304800" y="664794"/>
                <a:ext cx="117220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for </a:t>
                </a:r>
                <a:r>
                  <a:rPr lang="en-US" sz="2400" b="1" dirty="0"/>
                  <a:t>all spontaneous processes</a:t>
                </a:r>
                <a:r>
                  <a:rPr lang="en-US" sz="2400" dirty="0"/>
                  <a:t>. This is 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65C934-14DB-F146-8788-8CE8ACA8F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64794"/>
                <a:ext cx="11722099" cy="461665"/>
              </a:xfrm>
              <a:prstGeom prst="rect">
                <a:avLst/>
              </a:prstGeom>
              <a:blipFill>
                <a:blip r:embed="rId3"/>
                <a:stretch>
                  <a:fillRect l="-10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5205DD6A-A788-854F-8D3E-57B398B08E77}"/>
              </a:ext>
            </a:extLst>
          </p:cNvPr>
          <p:cNvSpPr/>
          <p:nvPr/>
        </p:nvSpPr>
        <p:spPr>
          <a:xfrm rot="5400000">
            <a:off x="2471055" y="930781"/>
            <a:ext cx="280854" cy="685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EFE2A-7282-4D46-9695-7266C43FBB03}"/>
              </a:ext>
            </a:extLst>
          </p:cNvPr>
          <p:cNvSpPr txBox="1"/>
          <p:nvPr/>
        </p:nvSpPr>
        <p:spPr>
          <a:xfrm>
            <a:off x="2268582" y="1483549"/>
            <a:ext cx="627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about entropy changes of the surroundings due to heat going in/out</a:t>
            </a:r>
          </a:p>
        </p:txBody>
      </p:sp>
    </p:spTree>
    <p:extLst>
      <p:ext uri="{BB962C8B-B14F-4D97-AF65-F5344CB8AC3E}">
        <p14:creationId xmlns:p14="http://schemas.microsoft.com/office/powerpoint/2010/main" val="416894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51453" y="13881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the 2</a:t>
            </a:r>
            <a:r>
              <a:rPr lang="en-US" sz="2400" b="1" baseline="30000" dirty="0"/>
              <a:t>nd</a:t>
            </a:r>
            <a:r>
              <a:rPr lang="en-US" sz="2400" b="1" dirty="0"/>
              <a:t> Law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65C934-14DB-F146-8788-8CE8ACA8FC90}"/>
                  </a:ext>
                </a:extLst>
              </p:cNvPr>
              <p:cNvSpPr/>
              <p:nvPr/>
            </p:nvSpPr>
            <p:spPr>
              <a:xfrm>
                <a:off x="304800" y="664794"/>
                <a:ext cx="117220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for </a:t>
                </a:r>
                <a:r>
                  <a:rPr lang="en-US" sz="2400" b="1" dirty="0"/>
                  <a:t>all spontaneous processes</a:t>
                </a:r>
                <a:r>
                  <a:rPr lang="en-US" sz="2400" dirty="0"/>
                  <a:t>. This is 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65C934-14DB-F146-8788-8CE8ACA8F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64794"/>
                <a:ext cx="11722099" cy="461665"/>
              </a:xfrm>
              <a:prstGeom prst="rect">
                <a:avLst/>
              </a:prstGeom>
              <a:blipFill>
                <a:blip r:embed="rId3"/>
                <a:stretch>
                  <a:fillRect l="-10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1E0FB96-B071-B441-B23F-287C4F14A392}"/>
              </a:ext>
            </a:extLst>
          </p:cNvPr>
          <p:cNvSpPr/>
          <p:nvPr/>
        </p:nvSpPr>
        <p:spPr>
          <a:xfrm rot="5400000">
            <a:off x="1489164" y="923986"/>
            <a:ext cx="280854" cy="685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44C1F-5DB8-1843-AF97-D552AC04BD1B}"/>
              </a:ext>
            </a:extLst>
          </p:cNvPr>
          <p:cNvSpPr txBox="1"/>
          <p:nvPr/>
        </p:nvSpPr>
        <p:spPr>
          <a:xfrm>
            <a:off x="304799" y="3557510"/>
            <a:ext cx="11295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Before, we said this was all about physical changes (boiling, melting) and chemical transformations (reactions).</a:t>
            </a:r>
          </a:p>
          <a:p>
            <a:endParaRPr lang="en-US" sz="2400" dirty="0"/>
          </a:p>
          <a:p>
            <a:r>
              <a:rPr lang="en-US" sz="2400" dirty="0"/>
              <a:t>Now, we’re saying that it’s also about mixing.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8E8E0-A619-244A-9F7D-A6CF36EC9296}"/>
              </a:ext>
            </a:extLst>
          </p:cNvPr>
          <p:cNvCxnSpPr/>
          <p:nvPr/>
        </p:nvCxnSpPr>
        <p:spPr>
          <a:xfrm>
            <a:off x="1629591" y="1588124"/>
            <a:ext cx="0" cy="1729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5205DD6A-A788-854F-8D3E-57B398B08E77}"/>
              </a:ext>
            </a:extLst>
          </p:cNvPr>
          <p:cNvSpPr/>
          <p:nvPr/>
        </p:nvSpPr>
        <p:spPr>
          <a:xfrm rot="5400000">
            <a:off x="2471055" y="930781"/>
            <a:ext cx="280854" cy="685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EFE2A-7282-4D46-9695-7266C43FBB03}"/>
              </a:ext>
            </a:extLst>
          </p:cNvPr>
          <p:cNvSpPr txBox="1"/>
          <p:nvPr/>
        </p:nvSpPr>
        <p:spPr>
          <a:xfrm>
            <a:off x="2268582" y="1483549"/>
            <a:ext cx="627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about entropy changes of the surroundings due to heat going in/out</a:t>
            </a:r>
          </a:p>
        </p:txBody>
      </p:sp>
    </p:spTree>
    <p:extLst>
      <p:ext uri="{BB962C8B-B14F-4D97-AF65-F5344CB8AC3E}">
        <p14:creationId xmlns:p14="http://schemas.microsoft.com/office/powerpoint/2010/main" val="31549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13707" y="12088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Taking a lesson from gases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8925AA-3C73-DC44-B255-37C1188CE920}"/>
                  </a:ext>
                </a:extLst>
              </p:cNvPr>
              <p:cNvSpPr txBox="1"/>
              <p:nvPr/>
            </p:nvSpPr>
            <p:spPr>
              <a:xfrm>
                <a:off x="549222" y="3140461"/>
                <a:ext cx="11102844" cy="210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For an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ideal gas</a:t>
                </a:r>
                <a:r>
                  <a:rPr lang="en-US" sz="2400" dirty="0">
                    <a:ea typeface="Cambria Math" panose="02040503050406030204" pitchFamily="18" charset="0"/>
                  </a:rPr>
                  <a:t>, we said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which led (assuming isothermal) to the above equation.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What would be different about this conclusion if those gas molecules were solutes in a dilute solution?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8925AA-3C73-DC44-B255-37C1188C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2" y="3140461"/>
                <a:ext cx="11102844" cy="2102179"/>
              </a:xfrm>
              <a:prstGeom prst="rect">
                <a:avLst/>
              </a:prstGeom>
              <a:blipFill>
                <a:blip r:embed="rId3"/>
                <a:stretch>
                  <a:fillRect l="-9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E5A8B0-92C5-FA4B-95EC-36E7C1573C3A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856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𝒏𝑹𝒍𝒏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E5A8B0-92C5-FA4B-95EC-36E7C157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856709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31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13707" y="12088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D96CAC-6A48-FD4B-982C-3E1C9CA185F0}"/>
                  </a:ext>
                </a:extLst>
              </p:cNvPr>
              <p:cNvSpPr txBox="1"/>
              <p:nvPr/>
            </p:nvSpPr>
            <p:spPr>
              <a:xfrm>
                <a:off x="549222" y="3140461"/>
                <a:ext cx="111028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For an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ideal solute</a:t>
                </a:r>
                <a:r>
                  <a:rPr lang="en-US" sz="2400" dirty="0">
                    <a:ea typeface="Cambria Math" panose="02040503050406030204" pitchFamily="18" charset="0"/>
                  </a:rPr>
                  <a:t>, we’ll say the same thing! (Still assuming isothermal). We’ll call this the entropy of dilution,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D96CAC-6A48-FD4B-982C-3E1C9CA1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2" y="3140461"/>
                <a:ext cx="11102844" cy="830997"/>
              </a:xfrm>
              <a:prstGeom prst="rect">
                <a:avLst/>
              </a:prstGeom>
              <a:blipFill>
                <a:blip r:embed="rId3"/>
                <a:stretch>
                  <a:fillRect l="-914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A8279C-043B-B641-8735-18F9E2D8E111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856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𝒅𝒊𝒍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𝒏𝑹𝒍𝒏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A8279C-043B-B641-8735-18F9E2D8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856709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89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13707" y="12088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400" dirty="0"/>
                  <a:t> (or, equivalently,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Replace</a:t>
                </a:r>
                <a:r>
                  <a:rPr lang="en-US" sz="2400" dirty="0"/>
                  <a:t>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(we’ll prove this later)</a:t>
                </a:r>
              </a:p>
              <a:p>
                <a:pPr marL="457200" indent="-457200">
                  <a:buFontTx/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Enthalpy of dilution</a:t>
                </a:r>
                <a:r>
                  <a:rPr lang="en-US" sz="2400" dirty="0"/>
                  <a:t>: If the molecules are invisible to each other: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blipFill>
                <a:blip r:embed="rId3"/>
                <a:stretch>
                  <a:fillRect l="-763" t="-1594" b="-3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856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𝒅𝒊𝒍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𝒏𝑹𝒍𝒏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856709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01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13707" y="12088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(CGI) …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4FF380-6FFF-5B42-97FD-E738DB02A24D}"/>
              </a:ext>
            </a:extLst>
          </p:cNvPr>
          <p:cNvGrpSpPr/>
          <p:nvPr/>
        </p:nvGrpSpPr>
        <p:grpSpPr>
          <a:xfrm>
            <a:off x="4661663" y="-491002"/>
            <a:ext cx="1812758" cy="3681096"/>
            <a:chOff x="1957137" y="185051"/>
            <a:chExt cx="1812758" cy="3681096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5F1459C9-891E-A149-AA36-3ABA87BDED01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B7FF46EE-5CB7-2447-BC62-A4D24D8EB9FB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07C88B-E046-E34D-95D4-E7DB7D371797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CA8460-2E3D-0944-A1D0-AB66155844E1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DD7B2BB-1B98-414C-96E3-DAB0B9097F36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EA14A49-4D7F-FE4A-BD88-DA609AB7AE6B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68DCB41-4EDC-884E-BB45-5BB2306E80F6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FD946FA-9F05-6A4C-AC9C-2241C01803F4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/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33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113707" y="120883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(CGI) …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4FF380-6FFF-5B42-97FD-E738DB02A24D}"/>
              </a:ext>
            </a:extLst>
          </p:cNvPr>
          <p:cNvGrpSpPr/>
          <p:nvPr/>
        </p:nvGrpSpPr>
        <p:grpSpPr>
          <a:xfrm>
            <a:off x="4661663" y="-491002"/>
            <a:ext cx="1812758" cy="3681096"/>
            <a:chOff x="1957137" y="185051"/>
            <a:chExt cx="1812758" cy="3681096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5F1459C9-891E-A149-AA36-3ABA87BDED01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B7FF46EE-5CB7-2447-BC62-A4D24D8EB9FB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07C88B-E046-E34D-95D4-E7DB7D371797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CA8460-2E3D-0944-A1D0-AB66155844E1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DD7B2BB-1B98-414C-96E3-DAB0B9097F36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EA14A49-4D7F-FE4A-BD88-DA609AB7AE6B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68DCB41-4EDC-884E-BB45-5BB2306E80F6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FD946FA-9F05-6A4C-AC9C-2241C01803F4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/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2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1771</Words>
  <Application>Microsoft Macintosh PowerPoint</Application>
  <PresentationFormat>Widescreen</PresentationFormat>
  <Paragraphs>251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162</cp:revision>
  <cp:lastPrinted>2018-10-31T17:54:24Z</cp:lastPrinted>
  <dcterms:created xsi:type="dcterms:W3CDTF">2018-08-07T04:05:17Z</dcterms:created>
  <dcterms:modified xsi:type="dcterms:W3CDTF">2021-11-12T14:54:55Z</dcterms:modified>
</cp:coreProperties>
</file>