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80" r:id="rId3"/>
    <p:sldId id="256" r:id="rId4"/>
    <p:sldId id="281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EBB-BA25-CE41-9BEC-096D705DC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7D0FE-8E9E-0F4D-ABF6-FBA0D52A4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4BE3-A61D-2F42-B3AB-FE19BCBB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3557-16BB-9A4E-B8FE-C4F79A96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899C-2A7F-A645-BC22-EFB51C5F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ABB5-8927-284B-B4C0-E5C4DE4B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DDFC8-BA8C-C54C-A298-17D3132F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7303-B8BB-A548-922F-AC4FAD44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E1CA-B254-AA4D-A129-843A9E42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B712-373F-9646-832F-05B85722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8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A96D7-EB31-5743-A43C-23BD4182C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75EF8-095C-0A4E-8C36-7B7D9BC1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A0C3-4338-9A4E-B56E-0A14587E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7361-A591-234B-BC3B-1DD6606F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D5F0-3624-D542-9346-74E112F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9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EBF0-A8FD-FE4C-A991-108CF98C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ABA3-1F31-8045-9A41-56041C01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3AF1-4526-D948-B4A0-7F06C7A8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A098-DAAB-B44A-8E40-B4B2793C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10E2-13C2-AC4D-AC7E-3E6127ED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889-958C-4746-9BE0-335C2092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7F654-5FF2-1E44-B01D-268E046D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EAB0-8798-D242-89D1-7A340706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73A0-8584-834D-9A93-4CC07693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0FF5-7E04-164E-83EA-5E40B8FC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0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CF9E-D9FD-0446-9D36-04E77B26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D6BA-456F-1D4D-AEFD-22C634307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F8106-D396-F24E-899E-87726BE9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AE80-3C47-6D48-B447-B8F9A8A0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229F3-68F5-B143-B44A-A385EEC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A096-37DA-A949-8E74-543D67C0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4147-CCD2-FD4D-B06A-A022BA0A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08B-C85B-A54D-B440-6E167CC5C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6E6B-1B09-B240-BC00-78D080E15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DD9B-04A7-1B4A-9F08-4E21EA396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3847E-03BF-C840-9474-89020C9BD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BACDC-887A-5F4C-A025-93B827B5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7CB3F-829B-684B-8D52-87A53C07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71F7E-C681-7A45-8341-4890A621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2E28-FB34-214F-9F40-D0FC0FAA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BA2A7-26F3-0E4E-8761-029E2842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468B2-4919-3042-87B0-FF820D55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4B7B2-27DD-2746-8CED-61A69EA7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6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6A4B0-DBC1-5B4E-B42D-B71DD7FD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0BE5E-FB22-9D4B-A99E-43A9045C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B405A-4C31-2447-A331-221D8A85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EDE-E33D-C849-AC04-F073F292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2732-7012-5843-8F6E-28DF39A1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CE04-6EB4-704D-A9FA-CFAE914CA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3B206-69A5-1D4F-9C5F-7F5F0491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671E5-DBC7-F54B-BC67-F2D5C3BF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623E6-A0D4-5B48-A278-6F39E4E2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A3A9-1FA6-8941-8243-42DE2665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7EEF-E57B-844A-BDDB-568B1ACA9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2F442-FFEA-F441-A685-3C92F93AD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9C7C8-DCD4-F145-94F4-788CDF00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BAE9B-ACAF-3243-8DA1-E11624CD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3A58-8B9A-D345-AAAE-3C153CBC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8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12649-CF17-6B43-83E6-959F5B68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8523-1CDF-3949-BC48-BC590C1DC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CAA0-B24F-CC42-80AA-D3BEAF712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F1E7-8B62-5D4E-9E8D-12BB2E683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BD39-C206-A140-80A1-DD66C3909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34FC4-1C12-5E4C-8A6B-39D05B466C0C}"/>
                  </a:ext>
                </a:extLst>
              </p:cNvPr>
              <p:cNvSpPr txBox="1"/>
              <p:nvPr/>
            </p:nvSpPr>
            <p:spPr>
              <a:xfrm>
                <a:off x="460" y="455154"/>
                <a:ext cx="8866814" cy="2462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/>
                  <a:t>Monday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Visualized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thermodynamic surfaces (from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𝑆𝑑𝑇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𝑉𝑑𝑃</m:t>
                    </m:r>
                  </m:oMath>
                </a14:m>
                <a:r>
                  <a:rPr lang="en-US" sz="22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Connected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to the 2</a:t>
                </a:r>
                <a:r>
                  <a:rPr lang="en-US" sz="2200" baseline="30000" dirty="0"/>
                  <a:t>nd</a:t>
                </a:r>
                <a:r>
                  <a:rPr lang="en-US" sz="2200" dirty="0"/>
                  <a:t> Law (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200" dirty="0"/>
                  <a:t> for spontaneity at given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Connected intersecting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surfaces to phase equilibria and the Clapeyron equation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Touched on the thermodynamics of combustion and climate change by finding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𝑑𝑖𝑙</m:t>
                        </m:r>
                      </m:sub>
                    </m:sSub>
                  </m:oMath>
                </a14:m>
                <a:r>
                  <a:rPr lang="en-US" sz="2200" dirty="0"/>
                  <a:t> of releasing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to the atmosphere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34FC4-1C12-5E4C-8A6B-39D05B466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" y="455154"/>
                <a:ext cx="8866814" cy="2462213"/>
              </a:xfrm>
              <a:prstGeom prst="rect">
                <a:avLst/>
              </a:prstGeom>
              <a:blipFill>
                <a:blip r:embed="rId2"/>
                <a:stretch>
                  <a:fillRect l="-1001" t="-2062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36B259B-4584-C444-AA83-77C138F30639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 of the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9CA819-48B5-3E4C-A344-07D7F11285D9}"/>
                  </a:ext>
                </a:extLst>
              </p:cNvPr>
              <p:cNvSpPr txBox="1"/>
              <p:nvPr/>
            </p:nvSpPr>
            <p:spPr>
              <a:xfrm>
                <a:off x="-2869" y="2992542"/>
                <a:ext cx="8583425" cy="2213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/>
                  <a:t>Wednesday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Introduced a new state space: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Visualized the Gibbs energy in this new state space,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Introduced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200" dirty="0"/>
                  <a:t>, the slope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 along a reaction path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Idea that at equilibrium,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9CA819-48B5-3E4C-A344-07D7F1128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69" y="2992542"/>
                <a:ext cx="8583425" cy="2213298"/>
              </a:xfrm>
              <a:prstGeom prst="rect">
                <a:avLst/>
              </a:prstGeom>
              <a:blipFill>
                <a:blip r:embed="rId3"/>
                <a:stretch>
                  <a:fillRect l="-1036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5A61BF55-33B5-564A-BD22-DB928FD2BA07}"/>
              </a:ext>
            </a:extLst>
          </p:cNvPr>
          <p:cNvGrpSpPr/>
          <p:nvPr/>
        </p:nvGrpSpPr>
        <p:grpSpPr>
          <a:xfrm>
            <a:off x="8773063" y="4496444"/>
            <a:ext cx="2979575" cy="1765816"/>
            <a:chOff x="8345168" y="4811529"/>
            <a:chExt cx="2979575" cy="1765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0736714-E2BF-9F48-BA6A-B5292D19E4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67274" y="4920197"/>
              <a:ext cx="2457469" cy="1657148"/>
              <a:chOff x="7259304" y="532003"/>
              <a:chExt cx="4932695" cy="394499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BE56DD4-CC9D-1045-AF5D-C4D88B52E0B0}"/>
                  </a:ext>
                </a:extLst>
              </p:cNvPr>
              <p:cNvGrpSpPr/>
              <p:nvPr/>
            </p:nvGrpSpPr>
            <p:grpSpPr>
              <a:xfrm>
                <a:off x="7259304" y="532003"/>
                <a:ext cx="4932695" cy="3944994"/>
                <a:chOff x="7259304" y="532003"/>
                <a:chExt cx="4932695" cy="394499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DF3F0BD-6B35-4444-B00F-48D4EB148626}"/>
                    </a:ext>
                  </a:extLst>
                </p:cNvPr>
                <p:cNvGrpSpPr/>
                <p:nvPr/>
              </p:nvGrpSpPr>
              <p:grpSpPr>
                <a:xfrm>
                  <a:off x="7259304" y="532003"/>
                  <a:ext cx="4932695" cy="3944994"/>
                  <a:chOff x="3767540" y="532003"/>
                  <a:chExt cx="6445239" cy="4512623"/>
                </a:xfrm>
              </p:grpSpPr>
              <p:pic>
                <p:nvPicPr>
                  <p:cNvPr id="20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    <a:extLst>
                      <a:ext uri="{FF2B5EF4-FFF2-40B4-BE49-F238E27FC236}">
                        <a16:creationId xmlns:a16="http://schemas.microsoft.com/office/drawing/2014/main" id="{139E219C-D842-BE45-9D6C-6DE1F9BE177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4406" t="20606" r="15108" b="13593"/>
                  <a:stretch/>
                </p:blipFill>
                <p:spPr bwMode="auto">
                  <a:xfrm>
                    <a:off x="3767540" y="532003"/>
                    <a:ext cx="6445239" cy="451262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AACD99C3-F9E5-5D48-B3C9-556B1F8D20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51417" y="3847606"/>
                    <a:ext cx="1828801" cy="95003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FF2A4B28-1925-EB4B-A738-3E9DDACA5B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0671" y="2752620"/>
                      <a:ext cx="622495" cy="80595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oMath>
                        </m:oMathPara>
                      </a14:m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FF2A4B28-1925-EB4B-A738-3E9DDACA5B3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10671" y="2752620"/>
                      <a:ext cx="622495" cy="80595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5233FA1-04DF-B44C-B32B-287EC1A85CD9}"/>
                  </a:ext>
                </a:extLst>
              </p:cNvPr>
              <p:cNvSpPr/>
              <p:nvPr/>
            </p:nvSpPr>
            <p:spPr>
              <a:xfrm>
                <a:off x="10349705" y="1904804"/>
                <a:ext cx="128888" cy="12558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C787215-5771-2840-B070-32AD3AE6913F}"/>
                    </a:ext>
                  </a:extLst>
                </p:cNvPr>
                <p:cNvSpPr txBox="1"/>
                <p:nvPr/>
              </p:nvSpPr>
              <p:spPr>
                <a:xfrm>
                  <a:off x="9876019" y="4811529"/>
                  <a:ext cx="1061786" cy="5990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6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𝜕𝜀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𝑟𝑥𝑛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C787215-5771-2840-B070-32AD3AE69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6019" y="4811529"/>
                  <a:ext cx="1061786" cy="5990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EAA52D0-1AA8-B547-B9DD-54B4E66E9147}"/>
                    </a:ext>
                  </a:extLst>
                </p:cNvPr>
                <p:cNvSpPr txBox="1"/>
                <p:nvPr/>
              </p:nvSpPr>
              <p:spPr>
                <a:xfrm>
                  <a:off x="8345168" y="5549613"/>
                  <a:ext cx="790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EAA52D0-1AA8-B547-B9DD-54B4E66E9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168" y="5549613"/>
                  <a:ext cx="790118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31250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43F68C-A84E-EA43-AA44-6808040449EF}"/>
              </a:ext>
            </a:extLst>
          </p:cNvPr>
          <p:cNvGrpSpPr/>
          <p:nvPr/>
        </p:nvGrpSpPr>
        <p:grpSpPr>
          <a:xfrm>
            <a:off x="8736968" y="2427052"/>
            <a:ext cx="3160689" cy="1977084"/>
            <a:chOff x="8392656" y="2786332"/>
            <a:chExt cx="3160689" cy="197708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7F82F8-304B-3240-81F8-C435D8FDB8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67928" y="2786332"/>
              <a:ext cx="2585417" cy="1977084"/>
              <a:chOff x="-19365" y="1218104"/>
              <a:chExt cx="6261100" cy="47879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988AA0-BE64-AA40-93A7-7D76A731BCF4}"/>
                  </a:ext>
                </a:extLst>
              </p:cNvPr>
              <p:cNvGrpSpPr/>
              <p:nvPr/>
            </p:nvGrpSpPr>
            <p:grpSpPr>
              <a:xfrm>
                <a:off x="-19365" y="1218104"/>
                <a:ext cx="6261100" cy="4787900"/>
                <a:chOff x="53787" y="1218104"/>
                <a:chExt cx="6261100" cy="4787900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B6AF36A0-7D86-3043-BB5A-ECA597C1ED29}"/>
                    </a:ext>
                  </a:extLst>
                </p:cNvPr>
                <p:cNvGrpSpPr/>
                <p:nvPr/>
              </p:nvGrpSpPr>
              <p:grpSpPr>
                <a:xfrm>
                  <a:off x="53787" y="1218104"/>
                  <a:ext cx="6261100" cy="4787900"/>
                  <a:chOff x="53787" y="1397394"/>
                  <a:chExt cx="6261100" cy="4787900"/>
                </a:xfrm>
              </p:grpSpPr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6FBCD657-F2EF-9841-A165-33C548B338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3787" y="1397394"/>
                    <a:ext cx="6261100" cy="4787900"/>
                  </a:xfrm>
                  <a:prstGeom prst="rect">
                    <a:avLst/>
                  </a:prstGeom>
                </p:spPr>
              </p:pic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CA7CA9FC-2872-8441-8CBB-4007EDE46E95}"/>
                      </a:ext>
                    </a:extLst>
                  </p:cNvPr>
                  <p:cNvGrpSpPr/>
                  <p:nvPr/>
                </p:nvGrpSpPr>
                <p:grpSpPr>
                  <a:xfrm>
                    <a:off x="1512178" y="2187388"/>
                    <a:ext cx="3083858" cy="2884119"/>
                    <a:chOff x="1458391" y="2187388"/>
                    <a:chExt cx="3083858" cy="2884119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46E319B9-8D02-8B44-AC66-9BFF51905E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458391" y="2187388"/>
                          <a:ext cx="3083858" cy="81987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46E319B9-8D02-8B44-AC66-9BFF51905E5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458391" y="2187388"/>
                          <a:ext cx="3083858" cy="819876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F6E5F31E-69BC-F247-A44F-0CBA5764342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398620" y="4251632"/>
                          <a:ext cx="1913427" cy="81987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F6E5F31E-69BC-F247-A44F-0CBA5764342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98620" y="4251632"/>
                          <a:ext cx="1913427" cy="819876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0DA661E-005F-8F4D-9D4D-D4F4F2304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83304" y="3028924"/>
                  <a:ext cx="0" cy="976547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489F544-A73C-F64E-B903-6C3A1576A964}"/>
                      </a:ext>
                    </a:extLst>
                  </p:cNvPr>
                  <p:cNvSpPr txBox="1"/>
                  <p:nvPr/>
                </p:nvSpPr>
                <p:spPr>
                  <a:xfrm>
                    <a:off x="3702112" y="3028924"/>
                    <a:ext cx="1097281" cy="8198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𝑚𝑖𝑥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489F544-A73C-F64E-B903-6C3A1576A9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2112" y="3028924"/>
                    <a:ext cx="1097281" cy="81987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47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02A150-52D5-274F-971C-5B0F502346C9}"/>
                    </a:ext>
                  </a:extLst>
                </p:cNvPr>
                <p:cNvSpPr txBox="1"/>
                <p:nvPr/>
              </p:nvSpPr>
              <p:spPr>
                <a:xfrm>
                  <a:off x="8392656" y="3397150"/>
                  <a:ext cx="790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02A150-52D5-274F-971C-5B0F50234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2656" y="3397150"/>
                  <a:ext cx="790118" cy="338554"/>
                </a:xfrm>
                <a:prstGeom prst="rect">
                  <a:avLst/>
                </a:prstGeom>
                <a:blipFill>
                  <a:blip r:embed="rId12"/>
                  <a:stretch>
                    <a:fillRect r="-32813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4EC265-AC85-7243-92A2-C1E55A4E1B7A}"/>
                  </a:ext>
                </a:extLst>
              </p:cNvPr>
              <p:cNvSpPr txBox="1"/>
              <p:nvPr/>
            </p:nvSpPr>
            <p:spPr>
              <a:xfrm>
                <a:off x="-2869" y="5337458"/>
                <a:ext cx="8583425" cy="1394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/>
                  <a:t>Thursday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Introduced chemical potentials,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Said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𝑟𝑒𝑎𝑐𝑡𝑎𝑛𝑡𝑠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4EC265-AC85-7243-92A2-C1E55A4E1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69" y="5337458"/>
                <a:ext cx="8583425" cy="1394036"/>
              </a:xfrm>
              <a:prstGeom prst="rect">
                <a:avLst/>
              </a:prstGeom>
              <a:blipFill>
                <a:blip r:embed="rId13"/>
                <a:stretch>
                  <a:fillRect l="-1036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CAB629F7-8C64-FD4A-A4E6-A89A8D681B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96829" y="119079"/>
            <a:ext cx="2487077" cy="22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2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741E2E-CA7B-6044-8BED-5446B8E9C454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AB3279-A717-674C-A450-C4BF9E7FAC17}"/>
                  </a:ext>
                </a:extLst>
              </p:cNvPr>
              <p:cNvSpPr txBox="1"/>
              <p:nvPr/>
            </p:nvSpPr>
            <p:spPr>
              <a:xfrm>
                <a:off x="204536" y="1239253"/>
                <a:ext cx="11622505" cy="1064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Derivation of the Clapeyron equation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Wrap up the connection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AB3279-A717-674C-A450-C4BF9E7FA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36" y="1239253"/>
                <a:ext cx="11622505" cy="1064459"/>
              </a:xfrm>
              <a:prstGeom prst="rect">
                <a:avLst/>
              </a:prstGeom>
              <a:blipFill>
                <a:blip r:embed="rId2"/>
                <a:stretch>
                  <a:fillRect l="-873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86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FDF843-205B-F840-BA40-846418932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5" y="119079"/>
            <a:ext cx="4404801" cy="40725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A4A9B2-AB9A-054F-91B5-F0B5A97413DA}"/>
                  </a:ext>
                </a:extLst>
              </p:cNvPr>
              <p:cNvSpPr txBox="1"/>
              <p:nvPr/>
            </p:nvSpPr>
            <p:spPr>
              <a:xfrm>
                <a:off x="180474" y="1084127"/>
                <a:ext cx="8761846" cy="488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But they have to change the same amount to remain in equilibrium! So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</m:oMath>
                </a14:m>
                <a:r>
                  <a:rPr lang="en-US" sz="2400" dirty="0"/>
                  <a:t> in going from A to B.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Your task</a:t>
                </a:r>
                <a:r>
                  <a:rPr lang="en-US" sz="2400" dirty="0"/>
                  <a:t>: Show how this leads to Clapeyron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𝒅𝑷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∆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	  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𝒅𝑷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𝒔𝒖𝒃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            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𝒅𝑷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    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A4A9B2-AB9A-054F-91B5-F0B5A9741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4" y="1084127"/>
                <a:ext cx="8761846" cy="4885953"/>
              </a:xfrm>
              <a:prstGeom prst="rect">
                <a:avLst/>
              </a:prstGeom>
              <a:blipFill>
                <a:blip r:embed="rId3"/>
                <a:stretch>
                  <a:fillRect l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C39620E-EB7C-6C42-8118-FFA18C8C7D39}"/>
              </a:ext>
            </a:extLst>
          </p:cNvPr>
          <p:cNvSpPr txBox="1"/>
          <p:nvPr/>
        </p:nvSpPr>
        <p:spPr>
          <a:xfrm>
            <a:off x="0" y="92060"/>
            <a:ext cx="6100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Derivation of the Clapeyron equation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E9EC13-BF96-1E4B-BF4F-04B5328F8915}"/>
              </a:ext>
            </a:extLst>
          </p:cNvPr>
          <p:cNvGrpSpPr/>
          <p:nvPr/>
        </p:nvGrpSpPr>
        <p:grpSpPr>
          <a:xfrm>
            <a:off x="9599651" y="1412805"/>
            <a:ext cx="625642" cy="1014102"/>
            <a:chOff x="7727031" y="3134725"/>
            <a:chExt cx="625642" cy="101410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2CE9BD5-78D8-4143-A596-DA90EAD01E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2032" y="3470949"/>
              <a:ext cx="175640" cy="341654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D5B8A-5329-8448-905C-51E31E9061CE}"/>
                </a:ext>
              </a:extLst>
            </p:cNvPr>
            <p:cNvSpPr txBox="1"/>
            <p:nvPr/>
          </p:nvSpPr>
          <p:spPr>
            <a:xfrm>
              <a:off x="8039852" y="3781705"/>
              <a:ext cx="312821" cy="36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51CEA7-BFA3-774B-AA67-1A8F13E5C566}"/>
                </a:ext>
              </a:extLst>
            </p:cNvPr>
            <p:cNvSpPr txBox="1"/>
            <p:nvPr/>
          </p:nvSpPr>
          <p:spPr>
            <a:xfrm>
              <a:off x="7727031" y="3134725"/>
              <a:ext cx="312821" cy="36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56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5081D7-EBBC-0945-B765-9BBBF518E64D}"/>
              </a:ext>
            </a:extLst>
          </p:cNvPr>
          <p:cNvGrpSpPr/>
          <p:nvPr/>
        </p:nvGrpSpPr>
        <p:grpSpPr>
          <a:xfrm>
            <a:off x="7832288" y="347435"/>
            <a:ext cx="3754123" cy="3068387"/>
            <a:chOff x="7002484" y="520128"/>
            <a:chExt cx="5189516" cy="394499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1E86DDF-D655-CC44-B7D8-039D05E5A882}"/>
                </a:ext>
              </a:extLst>
            </p:cNvPr>
            <p:cNvGrpSpPr/>
            <p:nvPr/>
          </p:nvGrpSpPr>
          <p:grpSpPr>
            <a:xfrm>
              <a:off x="7002484" y="520128"/>
              <a:ext cx="5189516" cy="3944994"/>
              <a:chOff x="3431969" y="532003"/>
              <a:chExt cx="6780810" cy="4512623"/>
            </a:xfrm>
          </p:grpSpPr>
          <p:pic>
            <p:nvPicPr>
              <p:cNvPr id="11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<a:extLst>
                  <a:ext uri="{FF2B5EF4-FFF2-40B4-BE49-F238E27FC236}">
                    <a16:creationId xmlns:a16="http://schemas.microsoft.com/office/drawing/2014/main" id="{EC2FCF19-422E-AB4D-BCD6-7B5BC8FADC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36" t="20606" r="15108" b="13593"/>
              <a:stretch/>
            </p:blipFill>
            <p:spPr bwMode="auto">
              <a:xfrm>
                <a:off x="3431969" y="532003"/>
                <a:ext cx="6780810" cy="45126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6F11E39-AAFB-794C-A75F-79ACCA8576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1417" y="3847606"/>
                <a:ext cx="1828801" cy="95003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0F4967B-B316-094E-9D7E-E85FB541FE57}"/>
                    </a:ext>
                  </a:extLst>
                </p:cNvPr>
                <p:cNvSpPr/>
                <p:nvPr/>
              </p:nvSpPr>
              <p:spPr>
                <a:xfrm>
                  <a:off x="9597242" y="2808259"/>
                  <a:ext cx="402804" cy="461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DD81728-FD76-684F-8C63-D4991F7B7A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7242" y="2808259"/>
                  <a:ext cx="402804" cy="461666"/>
                </a:xfrm>
                <a:prstGeom prst="rect">
                  <a:avLst/>
                </a:prstGeom>
                <a:blipFill>
                  <a:blip r:embed="rId3"/>
                  <a:stretch>
                    <a:fillRect r="-416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484DB-4637-4842-A092-F8A62B04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50393" y="694870"/>
                <a:ext cx="11436017" cy="5946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𝝏𝜺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</m:oMath>
                </a14:m>
                <a:r>
                  <a:rPr lang="en-US" sz="2400" dirty="0"/>
                  <a:t>  “Gibbs energy of reaction”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“Reaction quotient”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dirty="0"/>
                  <a:t>  at equilibrium;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400" dirty="0"/>
                  <a:t> is called the “Equilibrium constant”</a:t>
                </a:r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We showed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𝝏𝜺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(which you can find in tables).</a:t>
                </a:r>
                <a:r>
                  <a:rPr lang="en-US" sz="2400" b="1" dirty="0"/>
                  <a:t> </a:t>
                </a:r>
                <a:r>
                  <a:rPr lang="en-US" sz="2400" dirty="0"/>
                  <a:t>Similar for B.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That also </a:t>
                </a:r>
                <a:r>
                  <a:rPr lang="en-US" sz="2400" dirty="0">
                    <a:ea typeface="Cambria Math" panose="02040503050406030204" pitchFamily="18" charset="0"/>
                  </a:rPr>
                  <a:t>means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b="1" dirty="0"/>
                  <a:t>Your tasks</a:t>
                </a:r>
                <a:r>
                  <a:rPr lang="en-US" sz="2400" dirty="0"/>
                  <a:t>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Show that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anywhere along the reaction path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Show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at equilibrium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484DB-4637-4842-A092-F8A62B042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93" y="694870"/>
                <a:ext cx="11436017" cy="5946115"/>
              </a:xfrm>
              <a:prstGeom prst="rect">
                <a:avLst/>
              </a:prstGeom>
              <a:blipFill>
                <a:blip r:embed="rId4"/>
                <a:stretch>
                  <a:fillRect l="-888" b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67F2C-14E9-B844-8352-9387B315391B}"/>
                  </a:ext>
                </a:extLst>
              </p:cNvPr>
              <p:cNvSpPr txBox="1"/>
              <p:nvPr/>
            </p:nvSpPr>
            <p:spPr>
              <a:xfrm>
                <a:off x="6013" y="0"/>
                <a:ext cx="11580398" cy="694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2a. Connection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𝝏𝜺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</m:oMath>
                </a14:m>
                <a:r>
                  <a:rPr lang="en-US" sz="2400" b="1" dirty="0"/>
                  <a:t>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400" b="1" dirty="0"/>
                  <a:t>,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400" b="1" dirty="0"/>
                  <a:t> for the reaction A-&gt;B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67F2C-14E9-B844-8352-9387B3153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" y="0"/>
                <a:ext cx="11580398" cy="694870"/>
              </a:xfrm>
              <a:prstGeom prst="rect">
                <a:avLst/>
              </a:prstGeom>
              <a:blipFill>
                <a:blip r:embed="rId5"/>
                <a:stretch>
                  <a:fillRect l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64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C68AA5-6865-2A45-8BE2-95E00FB88D30}"/>
                  </a:ext>
                </a:extLst>
              </p:cNvPr>
              <p:cNvSpPr txBox="1"/>
              <p:nvPr/>
            </p:nvSpPr>
            <p:spPr>
              <a:xfrm>
                <a:off x="150725" y="1251665"/>
                <a:ext cx="104703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if the reaction path were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C68AA5-6865-2A45-8BE2-95E00FB88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5" y="1251665"/>
                <a:ext cx="10470383" cy="461665"/>
              </a:xfrm>
              <a:prstGeom prst="rect">
                <a:avLst/>
              </a:prstGeom>
              <a:blipFill>
                <a:blip r:embed="rId2"/>
                <a:stretch>
                  <a:fillRect l="-97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FC1BF81-E7B2-D54A-966B-D16461631DA7}"/>
                  </a:ext>
                </a:extLst>
              </p:cNvPr>
              <p:cNvSpPr/>
              <p:nvPr/>
            </p:nvSpPr>
            <p:spPr>
              <a:xfrm>
                <a:off x="150725" y="2363366"/>
                <a:ext cx="11776668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Earlier, we said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𝑛𝑅𝑇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(assuming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). Now,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−[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[2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FC1BF81-E7B2-D54A-966B-D16461631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5" y="2363366"/>
                <a:ext cx="11776668" cy="2677656"/>
              </a:xfrm>
              <a:prstGeom prst="rect">
                <a:avLst/>
              </a:prstGeom>
              <a:blipFill>
                <a:blip r:embed="rId3"/>
                <a:stretch>
                  <a:fillRect l="-862" t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FDC344-EAD8-BF4B-A330-01755797DB9C}"/>
                  </a:ext>
                </a:extLst>
              </p:cNvPr>
              <p:cNvSpPr txBox="1"/>
              <p:nvPr/>
            </p:nvSpPr>
            <p:spPr>
              <a:xfrm>
                <a:off x="6013" y="0"/>
                <a:ext cx="11580398" cy="694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2b. Connection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𝝏𝜺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</m:oMath>
                </a14:m>
                <a:r>
                  <a:rPr lang="en-US" sz="2400" b="1" dirty="0"/>
                  <a:t>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400" b="1" dirty="0"/>
                  <a:t>,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400" b="1" dirty="0"/>
                  <a:t> for the reaction A-&gt;B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FDC344-EAD8-BF4B-A330-01755797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" y="0"/>
                <a:ext cx="11580398" cy="694870"/>
              </a:xfrm>
              <a:prstGeom prst="rect">
                <a:avLst/>
              </a:prstGeom>
              <a:blipFill>
                <a:blip r:embed="rId4"/>
                <a:stretch>
                  <a:fillRect l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15E8C2-3432-CC47-8D1F-82C0EF2B6591}"/>
                  </a:ext>
                </a:extLst>
              </p:cNvPr>
              <p:cNvSpPr txBox="1"/>
              <p:nvPr/>
            </p:nvSpPr>
            <p:spPr>
              <a:xfrm>
                <a:off x="216732" y="5041022"/>
                <a:ext cx="1115895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Your tasks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Show that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anywhere along the reaction path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Show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at equilibrium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15E8C2-3432-CC47-8D1F-82C0EF2B6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32" y="5041022"/>
                <a:ext cx="11158959" cy="1200329"/>
              </a:xfrm>
              <a:prstGeom prst="rect">
                <a:avLst/>
              </a:prstGeom>
              <a:blipFill>
                <a:blip r:embed="rId5"/>
                <a:stretch>
                  <a:fillRect l="-910" t="-312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49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512</Words>
  <Application>Microsoft Macintosh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25</cp:revision>
  <dcterms:created xsi:type="dcterms:W3CDTF">2018-09-17T04:21:57Z</dcterms:created>
  <dcterms:modified xsi:type="dcterms:W3CDTF">2021-11-19T18:03:02Z</dcterms:modified>
</cp:coreProperties>
</file>