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01" r:id="rId2"/>
    <p:sldId id="305" r:id="rId3"/>
    <p:sldId id="273" r:id="rId4"/>
    <p:sldId id="306" r:id="rId5"/>
    <p:sldId id="307" r:id="rId6"/>
    <p:sldId id="308" r:id="rId7"/>
    <p:sldId id="303" r:id="rId8"/>
    <p:sldId id="312" r:id="rId9"/>
    <p:sldId id="282" r:id="rId10"/>
    <p:sldId id="309" r:id="rId11"/>
    <p:sldId id="283" r:id="rId12"/>
    <p:sldId id="311" r:id="rId13"/>
    <p:sldId id="310" r:id="rId14"/>
    <p:sldId id="285" r:id="rId15"/>
    <p:sldId id="313" r:id="rId16"/>
    <p:sldId id="271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4"/>
    <p:restoredTop sz="95964"/>
  </p:normalViewPr>
  <p:slideViewPr>
    <p:cSldViewPr snapToGrid="0" snapToObjects="1">
      <p:cViewPr varScale="1">
        <p:scale>
          <a:sx n="95" d="100"/>
          <a:sy n="9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571B7-D040-174B-B926-75743E1A3869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60B44-CDD6-344F-875D-789847B5F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3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4F2E-5D0C-2F46-BFAE-3B2A0CF0C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3867A-CAAF-AC4B-A2D6-6AB2C6D3B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AA96-29FB-DC42-9B15-DE327B24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5B73-F8BC-B74C-ABB8-BDE37ADE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C5A54-E160-B74D-B1A9-5C8DC209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7BED-DF21-0F4E-8CBE-00218F95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432CB-1864-2D4A-94EB-F36D2BFB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43222-5B3F-0642-926D-E073FD4C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DE9E-4ED7-5C41-91B7-9EBDCD2D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DC1D3-D2D5-724E-B354-26483EB5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04771-B10C-7F48-83E4-DB4ED41F3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D3B9D-462E-B94C-A998-4F897976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623A4-62B1-D146-A55E-5908FDCE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567C-B397-E148-8075-989813E4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7A55-D588-874E-A429-B33085C7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9576-EDA4-8F41-A209-1F7A97BB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68B9-F6FC-BF4C-9893-D1F9B559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5AA6-7CB7-1843-ACD5-B2F2EB87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08D61-1E83-384B-93B3-079BE4FF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0FF4-BEDC-6C4D-9888-C2099AD9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69F9-E277-7B46-9A37-9365F29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0B73B-B853-DB4B-8B7E-80DCAA15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CA85D-C73A-5E4B-968F-D24AD0DD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2ED5-96CC-8648-80D5-94C492D3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B1A8-4E84-8D4C-B031-42642455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2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0F6E-035D-2B47-9F6F-1FFB248D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091B-0093-C343-BB1B-CDA9B0695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B089-2B16-A34A-90E3-788036DE6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3C812-8DEA-D24F-A287-1424D0B1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11658-9A4B-A146-AFF7-F53A4FA8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3718A-66DB-5C42-AE7C-5FF1211C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8E9E-7706-EF40-BFF9-1C01629F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FDD8-F4DA-304A-81F2-FAA7211B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C0D82-1E71-274B-8FC7-C93CE4023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C798A-84E5-0940-ABAB-A6930C7A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57EB0-6833-FD4D-A272-B125A81C4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56891-D4DF-D340-AA41-21BE77D1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98054-5EA0-A94A-9EEC-6E34119C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A68ED-2F28-B04D-B130-F3CED2F0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CC3D-065B-9B42-B6B0-4CCA12D9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2EA25-2415-9B44-BD1F-038976E5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C48E-12DD-E046-857C-19E43E8C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A3F6-841B-4E44-9D9A-90E141D8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5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1EFEA-0492-BA40-BE00-6F87C45E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FC451-6C7C-8145-ACC4-6AD48868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3CD46-7965-4748-BB80-B191D1B6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A2A7-5743-8D4A-AF9D-CA4154A6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581C-716E-ED41-A891-FAB5B235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4CCEF-4C5B-F84A-BC9B-85FF5BDC6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452D0-9195-4A4A-ACC0-920CF7DE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B3F78-D7BE-8048-B6D8-77BBC39E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041F8-92F2-FD4B-BD7B-FF610A55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77A7-7517-0840-A72C-ED154731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BF9DE-A967-654C-832F-EA9E49C6B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AB582-B769-6C48-AC5C-9CA31451B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3D461-27B4-B242-887A-28D72327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60C0-F18A-5C46-A0D3-80718552C67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AFB97-527D-2543-9809-16B122FB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39472-EA95-FC45-A996-1F29EB4C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DAA9A-FAF1-BD4B-AF70-0773A7AA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CF92C-DB78-FA47-84B6-61DBB587A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9CC6-373C-7441-A351-429AFA7D0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160C0-F18A-5C46-A0D3-80718552C674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9E06-00E2-594F-92C7-C2943FB0C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4342-6B04-8047-8F4A-29E830E1A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FD26-22B5-F14E-B836-31CA1DF0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1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65C490-9E10-DE43-AA59-90F266D4D703}"/>
                  </a:ext>
                </a:extLst>
              </p:cNvPr>
              <p:cNvSpPr txBox="1"/>
              <p:nvPr/>
            </p:nvSpPr>
            <p:spPr>
              <a:xfrm>
                <a:off x="2237099" y="3651183"/>
                <a:ext cx="8228115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 long as the work is carried out </a:t>
                </a:r>
                <a:r>
                  <a:rPr lang="en-US" sz="2400" b="1" dirty="0"/>
                  <a:t>reversibly</a:t>
                </a:r>
                <a:r>
                  <a:rPr lang="en-US" sz="2400" dirty="0"/>
                  <a:t> and at </a:t>
                </a:r>
                <a:r>
                  <a:rPr lang="en-US" sz="2400" b="1" dirty="0"/>
                  <a:t>constant temperature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pressure:</a:t>
                </a:r>
              </a:p>
              <a:p>
                <a:pPr algn="ctr"/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𝒅𝑮</m:t>
                      </m:r>
                    </m:oMath>
                  </m:oMathPara>
                </a14:m>
                <a:endParaRPr lang="en-US" sz="2400" b="1" dirty="0"/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We argued that this is plausible … now we’ll prove it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65C490-9E10-DE43-AA59-90F266D4D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099" y="3651183"/>
                <a:ext cx="8228115" cy="3046988"/>
              </a:xfrm>
              <a:prstGeom prst="rect">
                <a:avLst/>
              </a:prstGeom>
              <a:blipFill>
                <a:blip r:embed="rId3"/>
                <a:stretch>
                  <a:fillRect l="-1233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319A20C-4783-0046-86CF-F5CBE47BB6C7}"/>
              </a:ext>
            </a:extLst>
          </p:cNvPr>
          <p:cNvGrpSpPr/>
          <p:nvPr/>
        </p:nvGrpSpPr>
        <p:grpSpPr>
          <a:xfrm>
            <a:off x="482476" y="543388"/>
            <a:ext cx="11404874" cy="2897355"/>
            <a:chOff x="835078" y="804566"/>
            <a:chExt cx="11404874" cy="28973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BCA911-AC64-8048-9A65-8B4213DE2CDB}"/>
                </a:ext>
              </a:extLst>
            </p:cNvPr>
            <p:cNvGrpSpPr/>
            <p:nvPr/>
          </p:nvGrpSpPr>
          <p:grpSpPr>
            <a:xfrm>
              <a:off x="2887899" y="804566"/>
              <a:ext cx="6568044" cy="2897355"/>
              <a:chOff x="1957169" y="461665"/>
              <a:chExt cx="6568044" cy="2897355"/>
            </a:xfrm>
          </p:grpSpPr>
          <p:sp>
            <p:nvSpPr>
              <p:cNvPr id="10" name="Frame 9">
                <a:extLst>
                  <a:ext uri="{FF2B5EF4-FFF2-40B4-BE49-F238E27FC236}">
                    <a16:creationId xmlns:a16="http://schemas.microsoft.com/office/drawing/2014/main" id="{00449F3D-4C43-C24E-A5EA-12EFB337720C}"/>
                  </a:ext>
                </a:extLst>
              </p:cNvPr>
              <p:cNvSpPr/>
              <p:nvPr/>
            </p:nvSpPr>
            <p:spPr>
              <a:xfrm>
                <a:off x="2783633" y="461665"/>
                <a:ext cx="4945224" cy="1217845"/>
              </a:xfrm>
              <a:prstGeom prst="frame">
                <a:avLst>
                  <a:gd name="adj1" fmla="val 330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ame 10">
                <a:extLst>
                  <a:ext uri="{FF2B5EF4-FFF2-40B4-BE49-F238E27FC236}">
                    <a16:creationId xmlns:a16="http://schemas.microsoft.com/office/drawing/2014/main" id="{14768F63-20E6-A54E-A74A-B8D4938A0C59}"/>
                  </a:ext>
                </a:extLst>
              </p:cNvPr>
              <p:cNvSpPr/>
              <p:nvPr/>
            </p:nvSpPr>
            <p:spPr>
              <a:xfrm>
                <a:off x="2783633" y="2141175"/>
                <a:ext cx="4945224" cy="1217845"/>
              </a:xfrm>
              <a:prstGeom prst="frame">
                <a:avLst>
                  <a:gd name="adj1" fmla="val 330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3A19568-191E-0F4F-88CC-8C45D4BED257}"/>
                  </a:ext>
                </a:extLst>
              </p:cNvPr>
              <p:cNvGrpSpPr/>
              <p:nvPr/>
            </p:nvGrpSpPr>
            <p:grpSpPr>
              <a:xfrm>
                <a:off x="3321981" y="627384"/>
                <a:ext cx="3953068" cy="855306"/>
                <a:chOff x="-55982" y="4795935"/>
                <a:chExt cx="3953068" cy="855306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0C600D7-678B-F341-9E2C-13EDEC848B39}"/>
                    </a:ext>
                  </a:extLst>
                </p:cNvPr>
                <p:cNvSpPr/>
                <p:nvPr/>
              </p:nvSpPr>
              <p:spPr>
                <a:xfrm>
                  <a:off x="-55982" y="4795935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4D9673C-0718-7548-8F3A-393AC320A1D9}"/>
                    </a:ext>
                  </a:extLst>
                </p:cNvPr>
                <p:cNvSpPr/>
                <p:nvPr/>
              </p:nvSpPr>
              <p:spPr>
                <a:xfrm>
                  <a:off x="3194180" y="4948335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7FF008F-6420-2442-844B-CFB49351C419}"/>
                    </a:ext>
                  </a:extLst>
                </p:cNvPr>
                <p:cNvSpPr/>
                <p:nvPr/>
              </p:nvSpPr>
              <p:spPr>
                <a:xfrm>
                  <a:off x="2301760" y="5487597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880E680-53F3-FB44-AB31-E9BFA2559BD1}"/>
                    </a:ext>
                  </a:extLst>
                </p:cNvPr>
                <p:cNvSpPr/>
                <p:nvPr/>
              </p:nvSpPr>
              <p:spPr>
                <a:xfrm>
                  <a:off x="1246684" y="5267520"/>
                  <a:ext cx="93306" cy="10263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EB47B50-B75A-F84F-81C7-B69869B9C349}"/>
                    </a:ext>
                  </a:extLst>
                </p:cNvPr>
                <p:cNvSpPr/>
                <p:nvPr/>
              </p:nvSpPr>
              <p:spPr>
                <a:xfrm>
                  <a:off x="393830" y="5405535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433F3BB-C271-0E41-9C56-F4385DD82C23}"/>
                    </a:ext>
                  </a:extLst>
                </p:cNvPr>
                <p:cNvSpPr/>
                <p:nvPr/>
              </p:nvSpPr>
              <p:spPr>
                <a:xfrm>
                  <a:off x="3803780" y="5557935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04EC03E-B815-5647-8736-F997E4315B94}"/>
                  </a:ext>
                </a:extLst>
              </p:cNvPr>
              <p:cNvGrpSpPr/>
              <p:nvPr/>
            </p:nvGrpSpPr>
            <p:grpSpPr>
              <a:xfrm>
                <a:off x="3541681" y="2366904"/>
                <a:ext cx="4076217" cy="855306"/>
                <a:chOff x="393830" y="4795935"/>
                <a:chExt cx="4076217" cy="855306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942454F-E5F0-334A-A8BD-4E4CD77BE88E}"/>
                    </a:ext>
                  </a:extLst>
                </p:cNvPr>
                <p:cNvSpPr/>
                <p:nvPr/>
              </p:nvSpPr>
              <p:spPr>
                <a:xfrm>
                  <a:off x="3795052" y="4795935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6DD2079-8174-4742-965A-B9AA5FB7CBD0}"/>
                    </a:ext>
                  </a:extLst>
                </p:cNvPr>
                <p:cNvSpPr/>
                <p:nvPr/>
              </p:nvSpPr>
              <p:spPr>
                <a:xfrm>
                  <a:off x="2447733" y="5228254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98392AA-EFB7-CC47-9179-D3D987E40F3B}"/>
                    </a:ext>
                  </a:extLst>
                </p:cNvPr>
                <p:cNvSpPr/>
                <p:nvPr/>
              </p:nvSpPr>
              <p:spPr>
                <a:xfrm>
                  <a:off x="3689437" y="5232429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DC4303A-7F32-0640-A0DC-3A663EC358D2}"/>
                    </a:ext>
                  </a:extLst>
                </p:cNvPr>
                <p:cNvSpPr/>
                <p:nvPr/>
              </p:nvSpPr>
              <p:spPr>
                <a:xfrm>
                  <a:off x="4376741" y="5267520"/>
                  <a:ext cx="93306" cy="10263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89F7D70-0010-0A42-AF5D-2BF52C05FEA5}"/>
                    </a:ext>
                  </a:extLst>
                </p:cNvPr>
                <p:cNvSpPr/>
                <p:nvPr/>
              </p:nvSpPr>
              <p:spPr>
                <a:xfrm>
                  <a:off x="393830" y="5405535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134173E-BC77-664A-AB39-EF1A80AE9750}"/>
                    </a:ext>
                  </a:extLst>
                </p:cNvPr>
                <p:cNvSpPr/>
                <p:nvPr/>
              </p:nvSpPr>
              <p:spPr>
                <a:xfrm>
                  <a:off x="3803780" y="5557935"/>
                  <a:ext cx="93306" cy="9330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68BF56-9385-F946-8446-FEA71FF9E434}"/>
                  </a:ext>
                </a:extLst>
              </p:cNvPr>
              <p:cNvSpPr txBox="1"/>
              <p:nvPr/>
            </p:nvSpPr>
            <p:spPr>
              <a:xfrm>
                <a:off x="4030968" y="716945"/>
                <a:ext cx="2356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State “Y”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8EC2F2-1B94-4D43-8568-45450284051F}"/>
                  </a:ext>
                </a:extLst>
              </p:cNvPr>
              <p:cNvSpPr txBox="1"/>
              <p:nvPr/>
            </p:nvSpPr>
            <p:spPr>
              <a:xfrm>
                <a:off x="4016417" y="2341734"/>
                <a:ext cx="23563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State “X”</a:t>
                </a: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7C33E07A-EA9B-3648-B1E6-5A214F799B7C}"/>
                  </a:ext>
                </a:extLst>
              </p:cNvPr>
              <p:cNvSpPr/>
              <p:nvPr/>
            </p:nvSpPr>
            <p:spPr>
              <a:xfrm>
                <a:off x="7418650" y="900923"/>
                <a:ext cx="1106563" cy="2152362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5D8805F0-49D9-6E4C-B0BB-6D82C83F16BA}"/>
                  </a:ext>
                </a:extLst>
              </p:cNvPr>
              <p:cNvSpPr/>
              <p:nvPr/>
            </p:nvSpPr>
            <p:spPr>
              <a:xfrm flipH="1" flipV="1">
                <a:off x="1957169" y="890239"/>
                <a:ext cx="1082852" cy="2121875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39ADE0-F139-334D-8EE6-36B9A50AB328}"/>
                    </a:ext>
                  </a:extLst>
                </p:cNvPr>
                <p:cNvSpPr txBox="1"/>
                <p:nvPr/>
              </p:nvSpPr>
              <p:spPr>
                <a:xfrm>
                  <a:off x="9599543" y="1778938"/>
                  <a:ext cx="264040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 dirty="0"/>
                        <m:t>−</m:t>
                      </m:r>
                      <m:r>
                        <m:rPr>
                          <m:nor/>
                        </m:rPr>
                        <a:rPr lang="en-US" sz="2400" dirty="0"/>
                        <m:t>gradient</m:t>
                      </m:r>
                    </m:oMath>
                  </a14:m>
                  <a:r>
                    <a:rPr lang="en-US" sz="2400" dirty="0"/>
                    <a:t> </a:t>
                  </a:r>
                </a:p>
                <a:p>
                  <a:r>
                    <a:rPr lang="en-US" sz="2400" dirty="0"/>
                    <a:t>(not spontaneous)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39ADE0-F139-334D-8EE6-36B9A50AB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9543" y="1778938"/>
                  <a:ext cx="2640409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3828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73CFEC-27B8-094F-89FC-71A990F82D11}"/>
                </a:ext>
              </a:extLst>
            </p:cNvPr>
            <p:cNvSpPr txBox="1"/>
            <p:nvPr/>
          </p:nvSpPr>
          <p:spPr>
            <a:xfrm>
              <a:off x="835078" y="1778938"/>
              <a:ext cx="23563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Down-gradient</a:t>
              </a:r>
            </a:p>
            <a:p>
              <a:r>
                <a:rPr lang="en-US" sz="2400" dirty="0"/>
                <a:t>(spontaneous)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C4C31F-A0F9-3D47-BCD1-CD9AE73B7168}"/>
                  </a:ext>
                </a:extLst>
              </p:cNvPr>
              <p:cNvSpPr txBox="1"/>
              <p:nvPr/>
            </p:nvSpPr>
            <p:spPr>
              <a:xfrm>
                <a:off x="0" y="-1224"/>
                <a:ext cx="12124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time: another way of thinking about the relationship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C4C31F-A0F9-3D47-BCD1-CD9AE73B7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224"/>
                <a:ext cx="12124718" cy="461665"/>
              </a:xfrm>
              <a:prstGeom prst="rect">
                <a:avLst/>
              </a:prstGeom>
              <a:blipFill>
                <a:blip r:embed="rId5"/>
                <a:stretch>
                  <a:fillRect l="-83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1DC2310-4ACF-AE4E-9E73-561D7FEBE76E}"/>
              </a:ext>
            </a:extLst>
          </p:cNvPr>
          <p:cNvSpPr txBox="1"/>
          <p:nvPr/>
        </p:nvSpPr>
        <p:spPr>
          <a:xfrm>
            <a:off x="4732020" y="2920212"/>
            <a:ext cx="161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Higher G</a:t>
            </a:r>
          </a:p>
        </p:txBody>
      </p:sp>
    </p:spTree>
    <p:extLst>
      <p:ext uri="{BB962C8B-B14F-4D97-AF65-F5344CB8AC3E}">
        <p14:creationId xmlns:p14="http://schemas.microsoft.com/office/powerpoint/2010/main" val="223360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11E2F35-2A80-474A-99CC-AAA12FEDD3F1}"/>
              </a:ext>
            </a:extLst>
          </p:cNvPr>
          <p:cNvGrpSpPr/>
          <p:nvPr/>
        </p:nvGrpSpPr>
        <p:grpSpPr>
          <a:xfrm>
            <a:off x="1226633" y="1016853"/>
            <a:ext cx="6524877" cy="5136332"/>
            <a:chOff x="6299413" y="604258"/>
            <a:chExt cx="3548135" cy="5136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25396F-EE06-8C4D-8B69-42718F650375}"/>
                </a:ext>
              </a:extLst>
            </p:cNvPr>
            <p:cNvGrpSpPr/>
            <p:nvPr/>
          </p:nvGrpSpPr>
          <p:grpSpPr>
            <a:xfrm>
              <a:off x="6299414" y="604258"/>
              <a:ext cx="2771492" cy="1269829"/>
              <a:chOff x="544347" y="3847711"/>
              <a:chExt cx="2628900" cy="781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𝑃𝑉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9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FE76D6FE-F627-8A40-A82C-A4DAF0C8DEDD}"/>
                  </a:ext>
                </a:extLst>
              </p:cNvPr>
              <p:cNvSpPr/>
              <p:nvPr/>
            </p:nvSpPr>
            <p:spPr>
              <a:xfrm>
                <a:off x="2528880" y="4062348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CF6617B-3B60-2D4A-B606-1F70E30DC9E6}"/>
                </a:ext>
              </a:extLst>
            </p:cNvPr>
            <p:cNvSpPr/>
            <p:nvPr/>
          </p:nvSpPr>
          <p:spPr>
            <a:xfrm>
              <a:off x="8391590" y="2527467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2B6B1E0B-6DED-8446-935B-B5B8FF77BED3}"/>
                </a:ext>
              </a:extLst>
            </p:cNvPr>
            <p:cNvSpPr/>
            <p:nvPr/>
          </p:nvSpPr>
          <p:spPr>
            <a:xfrm>
              <a:off x="8431346" y="4220479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/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𝑃𝑑𝑉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/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4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/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𝑑𝐻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0C7523-03DA-894A-8220-A161AE6B0A98}"/>
              </a:ext>
            </a:extLst>
          </p:cNvPr>
          <p:cNvSpPr txBox="1"/>
          <p:nvPr/>
        </p:nvSpPr>
        <p:spPr>
          <a:xfrm>
            <a:off x="6237414" y="1621136"/>
            <a:ext cx="4681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differential, product rule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A32185-33DB-8946-8EC2-920A3DD122D7}"/>
              </a:ext>
            </a:extLst>
          </p:cNvPr>
          <p:cNvSpPr txBox="1"/>
          <p:nvPr/>
        </p:nvSpPr>
        <p:spPr>
          <a:xfrm>
            <a:off x="6282688" y="3173078"/>
            <a:ext cx="444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Isobaric, 1</a:t>
            </a:r>
            <a:r>
              <a:rPr lang="en-US" sz="2400" baseline="30000" dirty="0"/>
              <a:t>st</a:t>
            </a:r>
            <a:r>
              <a:rPr lang="en-US" sz="2400" dirty="0"/>
              <a:t> Law , PV work only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111CA4-F822-574C-86B5-5CA7496D42E6}"/>
                  </a:ext>
                </a:extLst>
              </p:cNvPr>
              <p:cNvSpPr txBox="1"/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Claim #1: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𝒅𝒒</m:t>
                    </m:r>
                  </m:oMath>
                </a14:m>
                <a:r>
                  <a:rPr lang="en-US" sz="2400" b="1" dirty="0"/>
                  <a:t> (under certain conditions)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111CA4-F822-574C-86B5-5CA7496D4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blipFill>
                <a:blip r:embed="rId2"/>
                <a:stretch>
                  <a:fillRect l="-87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63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11E2F35-2A80-474A-99CC-AAA12FEDD3F1}"/>
              </a:ext>
            </a:extLst>
          </p:cNvPr>
          <p:cNvGrpSpPr/>
          <p:nvPr/>
        </p:nvGrpSpPr>
        <p:grpSpPr>
          <a:xfrm>
            <a:off x="1226633" y="1016862"/>
            <a:ext cx="6524877" cy="5136323"/>
            <a:chOff x="6299413" y="604267"/>
            <a:chExt cx="3548135" cy="513632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25396F-EE06-8C4D-8B69-42718F650375}"/>
                </a:ext>
              </a:extLst>
            </p:cNvPr>
            <p:cNvGrpSpPr/>
            <p:nvPr/>
          </p:nvGrpSpPr>
          <p:grpSpPr>
            <a:xfrm>
              <a:off x="6299414" y="604267"/>
              <a:ext cx="2771492" cy="1269831"/>
              <a:chOff x="544347" y="3847711"/>
              <a:chExt cx="2628900" cy="781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𝑃𝑉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9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FE76D6FE-F627-8A40-A82C-A4DAF0C8DEDD}"/>
                  </a:ext>
                </a:extLst>
              </p:cNvPr>
              <p:cNvSpPr/>
              <p:nvPr/>
            </p:nvSpPr>
            <p:spPr>
              <a:xfrm>
                <a:off x="2528880" y="4062348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CF6617B-3B60-2D4A-B606-1F70E30DC9E6}"/>
                </a:ext>
              </a:extLst>
            </p:cNvPr>
            <p:cNvSpPr/>
            <p:nvPr/>
          </p:nvSpPr>
          <p:spPr>
            <a:xfrm>
              <a:off x="8391590" y="2527467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2B6B1E0B-6DED-8446-935B-B5B8FF77BED3}"/>
                </a:ext>
              </a:extLst>
            </p:cNvPr>
            <p:cNvSpPr/>
            <p:nvPr/>
          </p:nvSpPr>
          <p:spPr>
            <a:xfrm>
              <a:off x="8431346" y="4220486"/>
              <a:ext cx="471488" cy="970371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/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𝑃𝑑𝑉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/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𝑃𝑑𝑉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94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/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𝑑𝐻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4F2A01-B891-3742-A36B-CD461365F97C}"/>
              </a:ext>
            </a:extLst>
          </p:cNvPr>
          <p:cNvSpPr txBox="1"/>
          <p:nvPr/>
        </p:nvSpPr>
        <p:spPr>
          <a:xfrm>
            <a:off x="6237414" y="1621136"/>
            <a:ext cx="4681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differential, product rule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4EF6B-33F6-1049-A741-564598F17163}"/>
              </a:ext>
            </a:extLst>
          </p:cNvPr>
          <p:cNvSpPr txBox="1"/>
          <p:nvPr/>
        </p:nvSpPr>
        <p:spPr>
          <a:xfrm>
            <a:off x="6282688" y="3173078"/>
            <a:ext cx="444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Isobaric, 1</a:t>
            </a:r>
            <a:r>
              <a:rPr lang="en-US" sz="2400" baseline="30000" dirty="0"/>
              <a:t>st</a:t>
            </a:r>
            <a:r>
              <a:rPr lang="en-US" sz="2400" dirty="0"/>
              <a:t> Law , PV work only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C5193A-9326-D444-8214-79059728474D}"/>
                  </a:ext>
                </a:extLst>
              </p:cNvPr>
              <p:cNvSpPr txBox="1"/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Claim #1: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𝒅𝒒</m:t>
                    </m:r>
                  </m:oMath>
                </a14:m>
                <a:r>
                  <a:rPr lang="en-US" sz="2400" b="1" dirty="0"/>
                  <a:t> (under certain conditions)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C5193A-9326-D444-8214-790597284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blipFill>
                <a:blip r:embed="rId7"/>
                <a:stretch>
                  <a:fillRect l="-87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25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11E2F35-2A80-474A-99CC-AAA12FEDD3F1}"/>
              </a:ext>
            </a:extLst>
          </p:cNvPr>
          <p:cNvGrpSpPr/>
          <p:nvPr/>
        </p:nvGrpSpPr>
        <p:grpSpPr>
          <a:xfrm>
            <a:off x="1226633" y="1016862"/>
            <a:ext cx="6524877" cy="5136323"/>
            <a:chOff x="6299413" y="604267"/>
            <a:chExt cx="3548135" cy="513632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25396F-EE06-8C4D-8B69-42718F650375}"/>
                </a:ext>
              </a:extLst>
            </p:cNvPr>
            <p:cNvGrpSpPr/>
            <p:nvPr/>
          </p:nvGrpSpPr>
          <p:grpSpPr>
            <a:xfrm>
              <a:off x="6299414" y="604267"/>
              <a:ext cx="2771492" cy="1269831"/>
              <a:chOff x="544347" y="3847711"/>
              <a:chExt cx="2628900" cy="781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𝑃𝑉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9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FE76D6FE-F627-8A40-A82C-A4DAF0C8DEDD}"/>
                  </a:ext>
                </a:extLst>
              </p:cNvPr>
              <p:cNvSpPr/>
              <p:nvPr/>
            </p:nvSpPr>
            <p:spPr>
              <a:xfrm>
                <a:off x="2528880" y="4062348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CF6617B-3B60-2D4A-B606-1F70E30DC9E6}"/>
                </a:ext>
              </a:extLst>
            </p:cNvPr>
            <p:cNvSpPr/>
            <p:nvPr/>
          </p:nvSpPr>
          <p:spPr>
            <a:xfrm>
              <a:off x="8391590" y="2527467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2B6B1E0B-6DED-8446-935B-B5B8FF77BED3}"/>
                </a:ext>
              </a:extLst>
            </p:cNvPr>
            <p:cNvSpPr/>
            <p:nvPr/>
          </p:nvSpPr>
          <p:spPr>
            <a:xfrm>
              <a:off x="8431346" y="4220486"/>
              <a:ext cx="471488" cy="970371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/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𝑃𝑑𝑉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/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𝑃𝑑𝑉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4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/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𝑑𝐻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4F2A01-B891-3742-A36B-CD461365F97C}"/>
              </a:ext>
            </a:extLst>
          </p:cNvPr>
          <p:cNvSpPr txBox="1"/>
          <p:nvPr/>
        </p:nvSpPr>
        <p:spPr>
          <a:xfrm>
            <a:off x="6237414" y="1621136"/>
            <a:ext cx="4681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differential, product rule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4EF6B-33F6-1049-A741-564598F17163}"/>
              </a:ext>
            </a:extLst>
          </p:cNvPr>
          <p:cNvSpPr txBox="1"/>
          <p:nvPr/>
        </p:nvSpPr>
        <p:spPr>
          <a:xfrm>
            <a:off x="6282688" y="3173078"/>
            <a:ext cx="444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Isobaric, 1</a:t>
            </a:r>
            <a:r>
              <a:rPr lang="en-US" sz="2400" baseline="30000" dirty="0"/>
              <a:t>st</a:t>
            </a:r>
            <a:r>
              <a:rPr lang="en-US" sz="2400" dirty="0"/>
              <a:t> Law , PV work only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E9CEE5-EEC7-374A-ABF9-23EFAAAC1948}"/>
              </a:ext>
            </a:extLst>
          </p:cNvPr>
          <p:cNvSpPr txBox="1"/>
          <p:nvPr/>
        </p:nvSpPr>
        <p:spPr>
          <a:xfrm>
            <a:off x="6355798" y="4881168"/>
            <a:ext cx="518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Mechanical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694B9D-1245-1441-A4A3-33890B80C1FE}"/>
                  </a:ext>
                </a:extLst>
              </p:cNvPr>
              <p:cNvSpPr txBox="1"/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Claim #1: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𝒅𝒒</m:t>
                    </m:r>
                  </m:oMath>
                </a14:m>
                <a:r>
                  <a:rPr lang="en-US" sz="2400" b="1" dirty="0"/>
                  <a:t> (under certain conditions)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694B9D-1245-1441-A4A3-33890B80C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blipFill>
                <a:blip r:embed="rId2"/>
                <a:stretch>
                  <a:fillRect l="-87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1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11E2F35-2A80-474A-99CC-AAA12FEDD3F1}"/>
              </a:ext>
            </a:extLst>
          </p:cNvPr>
          <p:cNvGrpSpPr/>
          <p:nvPr/>
        </p:nvGrpSpPr>
        <p:grpSpPr>
          <a:xfrm>
            <a:off x="1226633" y="1016862"/>
            <a:ext cx="6524877" cy="5136323"/>
            <a:chOff x="6299413" y="604267"/>
            <a:chExt cx="3548135" cy="513632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25396F-EE06-8C4D-8B69-42718F650375}"/>
                </a:ext>
              </a:extLst>
            </p:cNvPr>
            <p:cNvGrpSpPr/>
            <p:nvPr/>
          </p:nvGrpSpPr>
          <p:grpSpPr>
            <a:xfrm>
              <a:off x="6299414" y="604267"/>
              <a:ext cx="2771492" cy="1269831"/>
              <a:chOff x="544347" y="3847711"/>
              <a:chExt cx="2628900" cy="781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𝑃𝑉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9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FE76D6FE-F627-8A40-A82C-A4DAF0C8DEDD}"/>
                  </a:ext>
                </a:extLst>
              </p:cNvPr>
              <p:cNvSpPr/>
              <p:nvPr/>
            </p:nvSpPr>
            <p:spPr>
              <a:xfrm>
                <a:off x="2528880" y="4062348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CF6617B-3B60-2D4A-B606-1F70E30DC9E6}"/>
                </a:ext>
              </a:extLst>
            </p:cNvPr>
            <p:cNvSpPr/>
            <p:nvPr/>
          </p:nvSpPr>
          <p:spPr>
            <a:xfrm>
              <a:off x="8391590" y="2527467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2B6B1E0B-6DED-8446-935B-B5B8FF77BED3}"/>
                </a:ext>
              </a:extLst>
            </p:cNvPr>
            <p:cNvSpPr/>
            <p:nvPr/>
          </p:nvSpPr>
          <p:spPr>
            <a:xfrm>
              <a:off x="8431346" y="4220486"/>
              <a:ext cx="471488" cy="970371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/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𝑃𝑑𝑉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/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𝑃𝑑𝑉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4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/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𝑑𝐻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4F2A01-B891-3742-A36B-CD461365F97C}"/>
              </a:ext>
            </a:extLst>
          </p:cNvPr>
          <p:cNvSpPr txBox="1"/>
          <p:nvPr/>
        </p:nvSpPr>
        <p:spPr>
          <a:xfrm>
            <a:off x="6237414" y="1621136"/>
            <a:ext cx="4681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differential, product rule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4EF6B-33F6-1049-A741-564598F17163}"/>
              </a:ext>
            </a:extLst>
          </p:cNvPr>
          <p:cNvSpPr txBox="1"/>
          <p:nvPr/>
        </p:nvSpPr>
        <p:spPr>
          <a:xfrm>
            <a:off x="6282688" y="3173078"/>
            <a:ext cx="444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Isobaric, 1</a:t>
            </a:r>
            <a:r>
              <a:rPr lang="en-US" sz="2400" baseline="30000" dirty="0"/>
              <a:t>st</a:t>
            </a:r>
            <a:r>
              <a:rPr lang="en-US" sz="2400" dirty="0"/>
              <a:t> Law , PV work only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E9CEE5-EEC7-374A-ABF9-23EFAAAC1948}"/>
              </a:ext>
            </a:extLst>
          </p:cNvPr>
          <p:cNvSpPr txBox="1"/>
          <p:nvPr/>
        </p:nvSpPr>
        <p:spPr>
          <a:xfrm>
            <a:off x="6355798" y="4881168"/>
            <a:ext cx="518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Mechanical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F6150C-D8B5-A743-A509-834C2C020F2F}"/>
                  </a:ext>
                </a:extLst>
              </p:cNvPr>
              <p:cNvSpPr txBox="1"/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Claim #1: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𝒅𝒒</m:t>
                    </m:r>
                  </m:oMath>
                </a14:m>
                <a:r>
                  <a:rPr lang="en-US" sz="2400" b="1" dirty="0"/>
                  <a:t> (under certain conditions)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F6150C-D8B5-A743-A509-834C2C02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blipFill>
                <a:blip r:embed="rId2"/>
                <a:stretch>
                  <a:fillRect l="-87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78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11E2F35-2A80-474A-99CC-AAA12FEDD3F1}"/>
              </a:ext>
            </a:extLst>
          </p:cNvPr>
          <p:cNvGrpSpPr/>
          <p:nvPr/>
        </p:nvGrpSpPr>
        <p:grpSpPr>
          <a:xfrm>
            <a:off x="1226634" y="1016858"/>
            <a:ext cx="9691952" cy="5136327"/>
            <a:chOff x="6299413" y="604263"/>
            <a:chExt cx="5270345" cy="513632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25396F-EE06-8C4D-8B69-42718F650375}"/>
                </a:ext>
              </a:extLst>
            </p:cNvPr>
            <p:cNvGrpSpPr/>
            <p:nvPr/>
          </p:nvGrpSpPr>
          <p:grpSpPr>
            <a:xfrm>
              <a:off x="6299414" y="604263"/>
              <a:ext cx="5270344" cy="1422677"/>
              <a:chOff x="544347" y="3847711"/>
              <a:chExt cx="4999187" cy="8754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𝑃𝑉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9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EF967C9-4546-7540-8AC2-6CA937E2DD64}"/>
                  </a:ext>
                </a:extLst>
              </p:cNvPr>
              <p:cNvGrpSpPr/>
              <p:nvPr/>
            </p:nvGrpSpPr>
            <p:grpSpPr>
              <a:xfrm>
                <a:off x="2528880" y="4062348"/>
                <a:ext cx="3014654" cy="660859"/>
                <a:chOff x="2528880" y="4062348"/>
                <a:chExt cx="3014654" cy="660859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FE76D6FE-F627-8A40-A82C-A4DAF0C8DEDD}"/>
                    </a:ext>
                  </a:extLst>
                </p:cNvPr>
                <p:cNvSpPr/>
                <p:nvPr/>
              </p:nvSpPr>
              <p:spPr>
                <a:xfrm>
                  <a:off x="2528880" y="4062348"/>
                  <a:ext cx="471488" cy="566799"/>
                </a:xfrm>
                <a:prstGeom prst="arc">
                  <a:avLst>
                    <a:gd name="adj1" fmla="val 16526283"/>
                    <a:gd name="adj2" fmla="val 5902970"/>
                  </a:avLst>
                </a:prstGeom>
                <a:ln w="635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468CFE-654F-E641-AE53-15D1FF908C33}"/>
                    </a:ext>
                  </a:extLst>
                </p:cNvPr>
                <p:cNvSpPr txBox="1"/>
                <p:nvPr/>
              </p:nvSpPr>
              <p:spPr>
                <a:xfrm>
                  <a:off x="3128947" y="4211823"/>
                  <a:ext cx="2414587" cy="511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Total differential, product rule</a:t>
                  </a:r>
                </a:p>
              </p:txBody>
            </p:sp>
          </p:grp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CF6617B-3B60-2D4A-B606-1F70E30DC9E6}"/>
                </a:ext>
              </a:extLst>
            </p:cNvPr>
            <p:cNvSpPr/>
            <p:nvPr/>
          </p:nvSpPr>
          <p:spPr>
            <a:xfrm>
              <a:off x="8391590" y="2527467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2B6B1E0B-6DED-8446-935B-B5B8FF77BED3}"/>
                </a:ext>
              </a:extLst>
            </p:cNvPr>
            <p:cNvSpPr/>
            <p:nvPr/>
          </p:nvSpPr>
          <p:spPr>
            <a:xfrm>
              <a:off x="8431346" y="4220479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/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𝑃𝑑𝑉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/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𝑃𝑑𝑉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94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/>
                <p:nvPr/>
              </p:nvSpPr>
              <p:spPr>
                <a:xfrm>
                  <a:off x="6299414" y="5278925"/>
                  <a:ext cx="10507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𝑑𝐻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4" y="5278925"/>
                  <a:ext cx="1050704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65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ADE9542-C12B-4541-8B46-7899C3AE7A7B}"/>
              </a:ext>
            </a:extLst>
          </p:cNvPr>
          <p:cNvSpPr txBox="1"/>
          <p:nvPr/>
        </p:nvSpPr>
        <p:spPr>
          <a:xfrm>
            <a:off x="6355798" y="4881168"/>
            <a:ext cx="518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Mechanical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A714C3-120D-5340-A99B-1787AA4D5639}"/>
                  </a:ext>
                </a:extLst>
              </p:cNvPr>
              <p:cNvSpPr txBox="1"/>
              <p:nvPr/>
            </p:nvSpPr>
            <p:spPr>
              <a:xfrm>
                <a:off x="3158838" y="5841147"/>
                <a:ext cx="90331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Pithy summary: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𝒅𝒒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when a process is isobaric, at mechanical equilibrium with the surroundings, and the only work is PV work. 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A714C3-120D-5340-A99B-1787AA4D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38" y="5841147"/>
                <a:ext cx="9033161" cy="830997"/>
              </a:xfrm>
              <a:prstGeom prst="rect">
                <a:avLst/>
              </a:prstGeom>
              <a:blipFill>
                <a:blip r:embed="rId7"/>
                <a:stretch>
                  <a:fillRect l="-1122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11165BC-ADCB-4946-BAFA-F75493F63794}"/>
              </a:ext>
            </a:extLst>
          </p:cNvPr>
          <p:cNvSpPr txBox="1"/>
          <p:nvPr/>
        </p:nvSpPr>
        <p:spPr>
          <a:xfrm>
            <a:off x="6282688" y="3173078"/>
            <a:ext cx="444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Isobaric, 1</a:t>
            </a:r>
            <a:r>
              <a:rPr lang="en-US" sz="2400" baseline="30000" dirty="0"/>
              <a:t>st</a:t>
            </a:r>
            <a:r>
              <a:rPr lang="en-US" sz="2400" dirty="0"/>
              <a:t> Law , PV work only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F12E2C-7859-544D-BFC7-845778EFAE69}"/>
                  </a:ext>
                </a:extLst>
              </p:cNvPr>
              <p:cNvSpPr txBox="1"/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Claim #1: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𝒅𝒒</m:t>
                    </m:r>
                  </m:oMath>
                </a14:m>
                <a:r>
                  <a:rPr lang="en-US" sz="2400" b="1" dirty="0"/>
                  <a:t> (under certain conditions)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F12E2C-7859-544D-BFC7-845778EFA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blipFill>
                <a:blip r:embed="rId8"/>
                <a:stretch>
                  <a:fillRect l="-87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31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11E2F35-2A80-474A-99CC-AAA12FEDD3F1}"/>
              </a:ext>
            </a:extLst>
          </p:cNvPr>
          <p:cNvGrpSpPr/>
          <p:nvPr/>
        </p:nvGrpSpPr>
        <p:grpSpPr>
          <a:xfrm>
            <a:off x="1226634" y="1016858"/>
            <a:ext cx="9691952" cy="5136327"/>
            <a:chOff x="6299413" y="604263"/>
            <a:chExt cx="5270345" cy="513632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25396F-EE06-8C4D-8B69-42718F650375}"/>
                </a:ext>
              </a:extLst>
            </p:cNvPr>
            <p:cNvGrpSpPr/>
            <p:nvPr/>
          </p:nvGrpSpPr>
          <p:grpSpPr>
            <a:xfrm>
              <a:off x="6299414" y="604263"/>
              <a:ext cx="5270344" cy="1422677"/>
              <a:chOff x="544347" y="3847711"/>
              <a:chExt cx="4999187" cy="8754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𝑃𝑉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9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EF967C9-4546-7540-8AC2-6CA937E2DD64}"/>
                  </a:ext>
                </a:extLst>
              </p:cNvPr>
              <p:cNvGrpSpPr/>
              <p:nvPr/>
            </p:nvGrpSpPr>
            <p:grpSpPr>
              <a:xfrm>
                <a:off x="2528880" y="4062348"/>
                <a:ext cx="3014654" cy="660859"/>
                <a:chOff x="2528880" y="4062348"/>
                <a:chExt cx="3014654" cy="660859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FE76D6FE-F627-8A40-A82C-A4DAF0C8DEDD}"/>
                    </a:ext>
                  </a:extLst>
                </p:cNvPr>
                <p:cNvSpPr/>
                <p:nvPr/>
              </p:nvSpPr>
              <p:spPr>
                <a:xfrm>
                  <a:off x="2528880" y="4062348"/>
                  <a:ext cx="471488" cy="566799"/>
                </a:xfrm>
                <a:prstGeom prst="arc">
                  <a:avLst>
                    <a:gd name="adj1" fmla="val 16526283"/>
                    <a:gd name="adj2" fmla="val 5902970"/>
                  </a:avLst>
                </a:prstGeom>
                <a:ln w="635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468CFE-654F-E641-AE53-15D1FF908C33}"/>
                    </a:ext>
                  </a:extLst>
                </p:cNvPr>
                <p:cNvSpPr txBox="1"/>
                <p:nvPr/>
              </p:nvSpPr>
              <p:spPr>
                <a:xfrm>
                  <a:off x="3128947" y="4211823"/>
                  <a:ext cx="2414587" cy="511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Total differential, product rule</a:t>
                  </a:r>
                </a:p>
              </p:txBody>
            </p:sp>
          </p:grp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CF6617B-3B60-2D4A-B606-1F70E30DC9E6}"/>
                </a:ext>
              </a:extLst>
            </p:cNvPr>
            <p:cNvSpPr/>
            <p:nvPr/>
          </p:nvSpPr>
          <p:spPr>
            <a:xfrm>
              <a:off x="8391590" y="2527467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2B6B1E0B-6DED-8446-935B-B5B8FF77BED3}"/>
                </a:ext>
              </a:extLst>
            </p:cNvPr>
            <p:cNvSpPr/>
            <p:nvPr/>
          </p:nvSpPr>
          <p:spPr>
            <a:xfrm>
              <a:off x="8431346" y="4220479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/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/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4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/>
                <p:nvPr/>
              </p:nvSpPr>
              <p:spPr>
                <a:xfrm>
                  <a:off x="6299414" y="5278925"/>
                  <a:ext cx="10507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𝑑𝐻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4" y="5278925"/>
                  <a:ext cx="105070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65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ADE9542-C12B-4541-8B46-7899C3AE7A7B}"/>
              </a:ext>
            </a:extLst>
          </p:cNvPr>
          <p:cNvSpPr txBox="1"/>
          <p:nvPr/>
        </p:nvSpPr>
        <p:spPr>
          <a:xfrm>
            <a:off x="6355798" y="4881168"/>
            <a:ext cx="518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Mechanical equilibrium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714C3-120D-5340-A99B-1787AA4D5639}"/>
              </a:ext>
            </a:extLst>
          </p:cNvPr>
          <p:cNvSpPr txBox="1"/>
          <p:nvPr/>
        </p:nvSpPr>
        <p:spPr>
          <a:xfrm>
            <a:off x="3158838" y="5841147"/>
            <a:ext cx="903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Pithy summary: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1165BC-ADCB-4946-BAFA-F75493F63794}"/>
              </a:ext>
            </a:extLst>
          </p:cNvPr>
          <p:cNvSpPr txBox="1"/>
          <p:nvPr/>
        </p:nvSpPr>
        <p:spPr>
          <a:xfrm>
            <a:off x="6282688" y="3173078"/>
            <a:ext cx="444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Isobaric, 1</a:t>
            </a:r>
            <a:r>
              <a:rPr lang="en-US" sz="2400" baseline="30000" dirty="0"/>
              <a:t>st</a:t>
            </a:r>
            <a:r>
              <a:rPr lang="en-US" sz="2400" dirty="0"/>
              <a:t> Law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BCF92C-5A67-0B46-AD9B-40ACFD67E485}"/>
                  </a:ext>
                </a:extLst>
              </p:cNvPr>
              <p:cNvSpPr txBox="1"/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Claim #2: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𝒅𝒒</m:t>
                    </m:r>
                  </m:oMath>
                </a14:m>
                <a:r>
                  <a:rPr lang="en-US" sz="2400" b="1" dirty="0"/>
                  <a:t> when there’s non-PV work (but still isobaric, etc.) 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BCF92C-5A67-0B46-AD9B-40ACFD67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blipFill>
                <a:blip r:embed="rId6"/>
                <a:stretch>
                  <a:fillRect l="-87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91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74606-D235-9B41-850A-AD123C632861}"/>
                  </a:ext>
                </a:extLst>
              </p:cNvPr>
              <p:cNvSpPr txBox="1"/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Claim #3: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𝒅𝑮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when there’s PV work only, isobaric, isothermal, mechanically reversible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74606-D235-9B41-850A-AD123C63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blipFill>
                <a:blip r:embed="rId2"/>
                <a:stretch>
                  <a:fillRect l="-870" t="-8108" r="-65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A947F75-C82E-2F41-9B72-17996A3A212C}"/>
              </a:ext>
            </a:extLst>
          </p:cNvPr>
          <p:cNvGrpSpPr/>
          <p:nvPr/>
        </p:nvGrpSpPr>
        <p:grpSpPr>
          <a:xfrm>
            <a:off x="1230401" y="991435"/>
            <a:ext cx="10490239" cy="3994262"/>
            <a:chOff x="6299413" y="604258"/>
            <a:chExt cx="5704442" cy="39942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37C4B65-9D9C-1347-96A0-B6ABF0A0B529}"/>
                </a:ext>
              </a:extLst>
            </p:cNvPr>
            <p:cNvGrpSpPr/>
            <p:nvPr/>
          </p:nvGrpSpPr>
          <p:grpSpPr>
            <a:xfrm>
              <a:off x="6299414" y="604258"/>
              <a:ext cx="5270344" cy="1269829"/>
              <a:chOff x="544347" y="3847711"/>
              <a:chExt cx="4999187" cy="781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F51DE14-A0DD-164B-8F48-77B4DCF50751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F51DE14-A0DD-164B-8F48-77B4DCF50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9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F7B1631-D2F7-B84B-B132-9DA847DE982A}"/>
                  </a:ext>
                </a:extLst>
              </p:cNvPr>
              <p:cNvGrpSpPr/>
              <p:nvPr/>
            </p:nvGrpSpPr>
            <p:grpSpPr>
              <a:xfrm>
                <a:off x="2528880" y="4062348"/>
                <a:ext cx="3014654" cy="566799"/>
                <a:chOff x="2528880" y="4062348"/>
                <a:chExt cx="3014654" cy="566799"/>
              </a:xfrm>
            </p:grpSpPr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31B8F2DA-C67F-F249-9A7C-6E93792F20ED}"/>
                    </a:ext>
                  </a:extLst>
                </p:cNvPr>
                <p:cNvSpPr/>
                <p:nvPr/>
              </p:nvSpPr>
              <p:spPr>
                <a:xfrm>
                  <a:off x="2528880" y="4062348"/>
                  <a:ext cx="471488" cy="566799"/>
                </a:xfrm>
                <a:prstGeom prst="arc">
                  <a:avLst>
                    <a:gd name="adj1" fmla="val 16526283"/>
                    <a:gd name="adj2" fmla="val 5902970"/>
                  </a:avLst>
                </a:prstGeom>
                <a:ln w="635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D27F233-F4CD-5E45-B25F-A6C24FFD5DA1}"/>
                    </a:ext>
                  </a:extLst>
                </p:cNvPr>
                <p:cNvSpPr txBox="1"/>
                <p:nvPr/>
              </p:nvSpPr>
              <p:spPr>
                <a:xfrm>
                  <a:off x="3128947" y="4062348"/>
                  <a:ext cx="2414587" cy="511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Total differential, product rule, isothermal</a:t>
                  </a: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BF2622-519F-254D-B89C-F95C86C8CF89}"/>
                </a:ext>
              </a:extLst>
            </p:cNvPr>
            <p:cNvGrpSpPr/>
            <p:nvPr/>
          </p:nvGrpSpPr>
          <p:grpSpPr>
            <a:xfrm>
              <a:off x="8404375" y="2100663"/>
              <a:ext cx="3599480" cy="970371"/>
              <a:chOff x="2541665" y="3813047"/>
              <a:chExt cx="3599480" cy="566799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921B682B-30FE-2B40-ADE8-892D26A50AFD}"/>
                  </a:ext>
                </a:extLst>
              </p:cNvPr>
              <p:cNvSpPr/>
              <p:nvPr/>
            </p:nvSpPr>
            <p:spPr>
              <a:xfrm>
                <a:off x="2541665" y="3813047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338A69-33C7-0E44-A6B8-7415F2B0B65B}"/>
                  </a:ext>
                </a:extLst>
              </p:cNvPr>
              <p:cNvSpPr txBox="1"/>
              <p:nvPr/>
            </p:nvSpPr>
            <p:spPr>
              <a:xfrm>
                <a:off x="3161494" y="3957069"/>
                <a:ext cx="2979651" cy="26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Isobaric,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, PV work only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71F9B7-4EE5-5F4A-A85C-705ADCA59415}"/>
                </a:ext>
              </a:extLst>
            </p:cNvPr>
            <p:cNvGrpSpPr/>
            <p:nvPr/>
          </p:nvGrpSpPr>
          <p:grpSpPr>
            <a:xfrm>
              <a:off x="8417162" y="3330965"/>
              <a:ext cx="3425760" cy="970370"/>
              <a:chOff x="2514696" y="3542777"/>
              <a:chExt cx="3425760" cy="566799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F050D3F-7148-B147-BD17-14755D72D060}"/>
                  </a:ext>
                </a:extLst>
              </p:cNvPr>
              <p:cNvSpPr/>
              <p:nvPr/>
            </p:nvSpPr>
            <p:spPr>
              <a:xfrm>
                <a:off x="2514696" y="3542777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0FFEF1-179A-DA44-8DE3-8CE2682BD4E8}"/>
                  </a:ext>
                </a:extLst>
              </p:cNvPr>
              <p:cNvSpPr txBox="1"/>
              <p:nvPr/>
            </p:nvSpPr>
            <p:spPr>
              <a:xfrm>
                <a:off x="3121738" y="3669179"/>
                <a:ext cx="2818718" cy="26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Thermodynamic definition of entropy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2352B9-32B8-8E4B-BDF5-DFDF4E7049F2}"/>
                    </a:ext>
                  </a:extLst>
                </p:cNvPr>
                <p:cNvSpPr txBox="1"/>
                <p:nvPr/>
              </p:nvSpPr>
              <p:spPr>
                <a:xfrm>
                  <a:off x="6299413" y="1725560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𝑑𝐺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2352B9-32B8-8E4B-BDF5-DFDF4E704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1725560"/>
                  <a:ext cx="354813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F4289E-A3A8-844B-A824-233E668D362C}"/>
                    </a:ext>
                  </a:extLst>
                </p:cNvPr>
                <p:cNvSpPr txBox="1"/>
                <p:nvPr/>
              </p:nvSpPr>
              <p:spPr>
                <a:xfrm>
                  <a:off x="6299413" y="3012656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𝑑𝐺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F4289E-A3A8-844B-A824-233E668D36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3012656"/>
                  <a:ext cx="354813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421721D-7562-4E4A-B4DA-B4E84567E63D}"/>
                    </a:ext>
                  </a:extLst>
                </p:cNvPr>
                <p:cNvSpPr txBox="1"/>
                <p:nvPr/>
              </p:nvSpPr>
              <p:spPr>
                <a:xfrm>
                  <a:off x="6299413" y="4136855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𝑑𝐺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 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421721D-7562-4E4A-B4DA-B4E84567E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4136855"/>
                  <a:ext cx="354813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077F1E9-802B-A04C-9595-AC680CDAD36F}"/>
              </a:ext>
            </a:extLst>
          </p:cNvPr>
          <p:cNvSpPr txBox="1"/>
          <p:nvPr/>
        </p:nvSpPr>
        <p:spPr>
          <a:xfrm>
            <a:off x="3158838" y="5841147"/>
            <a:ext cx="903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Pithy summary: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4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A947F75-C82E-2F41-9B72-17996A3A212C}"/>
              </a:ext>
            </a:extLst>
          </p:cNvPr>
          <p:cNvGrpSpPr/>
          <p:nvPr/>
        </p:nvGrpSpPr>
        <p:grpSpPr>
          <a:xfrm>
            <a:off x="1230401" y="991435"/>
            <a:ext cx="10490239" cy="3994262"/>
            <a:chOff x="6299413" y="604258"/>
            <a:chExt cx="5704442" cy="39942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37C4B65-9D9C-1347-96A0-B6ABF0A0B529}"/>
                </a:ext>
              </a:extLst>
            </p:cNvPr>
            <p:cNvGrpSpPr/>
            <p:nvPr/>
          </p:nvGrpSpPr>
          <p:grpSpPr>
            <a:xfrm>
              <a:off x="6299414" y="604258"/>
              <a:ext cx="5270344" cy="1269829"/>
              <a:chOff x="544347" y="3847711"/>
              <a:chExt cx="4999187" cy="781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F51DE14-A0DD-164B-8F48-77B4DCF50751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F51DE14-A0DD-164B-8F48-77B4DCF50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F7B1631-D2F7-B84B-B132-9DA847DE982A}"/>
                  </a:ext>
                </a:extLst>
              </p:cNvPr>
              <p:cNvGrpSpPr/>
              <p:nvPr/>
            </p:nvGrpSpPr>
            <p:grpSpPr>
              <a:xfrm>
                <a:off x="2528880" y="4062348"/>
                <a:ext cx="3014654" cy="566799"/>
                <a:chOff x="2528880" y="4062348"/>
                <a:chExt cx="3014654" cy="566799"/>
              </a:xfrm>
            </p:grpSpPr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31B8F2DA-C67F-F249-9A7C-6E93792F20ED}"/>
                    </a:ext>
                  </a:extLst>
                </p:cNvPr>
                <p:cNvSpPr/>
                <p:nvPr/>
              </p:nvSpPr>
              <p:spPr>
                <a:xfrm>
                  <a:off x="2528880" y="4062348"/>
                  <a:ext cx="471488" cy="566799"/>
                </a:xfrm>
                <a:prstGeom prst="arc">
                  <a:avLst>
                    <a:gd name="adj1" fmla="val 16526283"/>
                    <a:gd name="adj2" fmla="val 5902970"/>
                  </a:avLst>
                </a:prstGeom>
                <a:ln w="6350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D27F233-F4CD-5E45-B25F-A6C24FFD5DA1}"/>
                    </a:ext>
                  </a:extLst>
                </p:cNvPr>
                <p:cNvSpPr txBox="1"/>
                <p:nvPr/>
              </p:nvSpPr>
              <p:spPr>
                <a:xfrm>
                  <a:off x="3128947" y="4062348"/>
                  <a:ext cx="2414587" cy="511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Total differential, product rule, isothermal</a:t>
                  </a: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BF2622-519F-254D-B89C-F95C86C8CF89}"/>
                </a:ext>
              </a:extLst>
            </p:cNvPr>
            <p:cNvGrpSpPr/>
            <p:nvPr/>
          </p:nvGrpSpPr>
          <p:grpSpPr>
            <a:xfrm>
              <a:off x="8404375" y="2100663"/>
              <a:ext cx="3599480" cy="970371"/>
              <a:chOff x="2541665" y="3813047"/>
              <a:chExt cx="3599480" cy="566799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921B682B-30FE-2B40-ADE8-892D26A50AFD}"/>
                  </a:ext>
                </a:extLst>
              </p:cNvPr>
              <p:cNvSpPr/>
              <p:nvPr/>
            </p:nvSpPr>
            <p:spPr>
              <a:xfrm>
                <a:off x="2541665" y="3813047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338A69-33C7-0E44-A6B8-7415F2B0B65B}"/>
                  </a:ext>
                </a:extLst>
              </p:cNvPr>
              <p:cNvSpPr txBox="1"/>
              <p:nvPr/>
            </p:nvSpPr>
            <p:spPr>
              <a:xfrm>
                <a:off x="3161494" y="3957069"/>
                <a:ext cx="2979651" cy="26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Isobaric,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71F9B7-4EE5-5F4A-A85C-705ADCA59415}"/>
                </a:ext>
              </a:extLst>
            </p:cNvPr>
            <p:cNvGrpSpPr/>
            <p:nvPr/>
          </p:nvGrpSpPr>
          <p:grpSpPr>
            <a:xfrm>
              <a:off x="8417162" y="3330965"/>
              <a:ext cx="3425760" cy="970370"/>
              <a:chOff x="2514696" y="3542777"/>
              <a:chExt cx="3425760" cy="566799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F050D3F-7148-B147-BD17-14755D72D060}"/>
                  </a:ext>
                </a:extLst>
              </p:cNvPr>
              <p:cNvSpPr/>
              <p:nvPr/>
            </p:nvSpPr>
            <p:spPr>
              <a:xfrm>
                <a:off x="2514696" y="3542777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0FFEF1-179A-DA44-8DE3-8CE2682BD4E8}"/>
                  </a:ext>
                </a:extLst>
              </p:cNvPr>
              <p:cNvSpPr txBox="1"/>
              <p:nvPr/>
            </p:nvSpPr>
            <p:spPr>
              <a:xfrm>
                <a:off x="3121738" y="3669179"/>
                <a:ext cx="2818718" cy="26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Thermodynamic definition of entropy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2352B9-32B8-8E4B-BDF5-DFDF4E7049F2}"/>
                    </a:ext>
                  </a:extLst>
                </p:cNvPr>
                <p:cNvSpPr txBox="1"/>
                <p:nvPr/>
              </p:nvSpPr>
              <p:spPr>
                <a:xfrm>
                  <a:off x="6299413" y="1725560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𝑑𝐺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2352B9-32B8-8E4B-BDF5-DFDF4E704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1725560"/>
                  <a:ext cx="3548135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F4289E-A3A8-844B-A824-233E668D362C}"/>
                    </a:ext>
                  </a:extLst>
                </p:cNvPr>
                <p:cNvSpPr txBox="1"/>
                <p:nvPr/>
              </p:nvSpPr>
              <p:spPr>
                <a:xfrm>
                  <a:off x="6299413" y="3012656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𝑑𝐺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8F4289E-A3A8-844B-A824-233E668D36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3012656"/>
                  <a:ext cx="354813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421721D-7562-4E4A-B4DA-B4E84567E63D}"/>
                    </a:ext>
                  </a:extLst>
                </p:cNvPr>
                <p:cNvSpPr txBox="1"/>
                <p:nvPr/>
              </p:nvSpPr>
              <p:spPr>
                <a:xfrm>
                  <a:off x="6299413" y="4136855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𝑑𝐺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 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421721D-7562-4E4A-B4DA-B4E84567E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4136855"/>
                  <a:ext cx="3548135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077F1E9-802B-A04C-9595-AC680CDAD36F}"/>
              </a:ext>
            </a:extLst>
          </p:cNvPr>
          <p:cNvSpPr txBox="1"/>
          <p:nvPr/>
        </p:nvSpPr>
        <p:spPr>
          <a:xfrm>
            <a:off x="3158838" y="5841147"/>
            <a:ext cx="903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Pithy summary:</a:t>
            </a:r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C7224A-6611-F94B-9F81-723EE9D3C8C0}"/>
                  </a:ext>
                </a:extLst>
              </p:cNvPr>
              <p:cNvSpPr txBox="1"/>
              <p:nvPr/>
            </p:nvSpPr>
            <p:spPr>
              <a:xfrm>
                <a:off x="231112" y="70338"/>
                <a:ext cx="119608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Claim #4: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𝒅𝑮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for </a:t>
                </a:r>
                <a:r>
                  <a:rPr lang="en-US" sz="2400" b="1" dirty="0" err="1"/>
                  <a:t>PV+non-PV</a:t>
                </a:r>
                <a:r>
                  <a:rPr lang="en-US" sz="2400" b="1" dirty="0"/>
                  <a:t> work, isobaric, isothermal, mechanically reversible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C7224A-6611-F94B-9F81-723EE9D3C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70338"/>
                <a:ext cx="11960887" cy="461665"/>
              </a:xfrm>
              <a:prstGeom prst="rect">
                <a:avLst/>
              </a:prstGeom>
              <a:blipFill>
                <a:blip r:embed="rId5"/>
                <a:stretch>
                  <a:fillRect l="-84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17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231112" y="70338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hierarchy of claims about thermodynamics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1A268-23B4-954F-AC58-0370F5C1BCE7}"/>
              </a:ext>
            </a:extLst>
          </p:cNvPr>
          <p:cNvSpPr txBox="1"/>
          <p:nvPr/>
        </p:nvSpPr>
        <p:spPr>
          <a:xfrm>
            <a:off x="231112" y="803562"/>
            <a:ext cx="11518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I. Easy to defend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“Enthalpy is a state function”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“Gibbs energy is a state function”</a:t>
            </a:r>
          </a:p>
          <a:p>
            <a:endParaRPr lang="en-US" sz="2400" dirty="0"/>
          </a:p>
          <a:p>
            <a:r>
              <a:rPr lang="en-US" sz="2400" b="1" dirty="0"/>
              <a:t>II. A little harder to justify</a:t>
            </a:r>
            <a:r>
              <a:rPr lang="en-US" sz="2400" dirty="0"/>
              <a:t>: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Enthalpy and Gibbs energy were invented for specific reasons.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“Enthalpy is all about heat” (according to John Hanson)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“Gibbs energy is all about work” (also according to John Hanson)</a:t>
            </a:r>
          </a:p>
          <a:p>
            <a:endParaRPr lang="en-US" sz="2400" dirty="0"/>
          </a:p>
          <a:p>
            <a:r>
              <a:rPr lang="en-US" sz="2400" dirty="0"/>
              <a:t>Next we’ll tackle the easy claims (I), then go after the deeper ones (II)</a:t>
            </a:r>
          </a:p>
        </p:txBody>
      </p:sp>
    </p:spTree>
    <p:extLst>
      <p:ext uri="{BB962C8B-B14F-4D97-AF65-F5344CB8AC3E}">
        <p14:creationId xmlns:p14="http://schemas.microsoft.com/office/powerpoint/2010/main" val="86429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231112" y="70338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Easy to defend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1A268-23B4-954F-AC58-0370F5C1BCE7}"/>
              </a:ext>
            </a:extLst>
          </p:cNvPr>
          <p:cNvSpPr txBox="1"/>
          <p:nvPr/>
        </p:nvSpPr>
        <p:spPr>
          <a:xfrm>
            <a:off x="231112" y="803562"/>
            <a:ext cx="11518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How do we know that Enthalpy is a state function? </a:t>
            </a:r>
          </a:p>
          <a:p>
            <a:r>
              <a:rPr lang="en-US" sz="2400" b="1" dirty="0"/>
              <a:t>Answer</a:t>
            </a:r>
            <a:r>
              <a:rPr lang="en-US" sz="2400" dirty="0"/>
              <a:t>: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Question</a:t>
            </a:r>
            <a:r>
              <a:rPr lang="en-US" sz="2400" dirty="0"/>
              <a:t>: …</a:t>
            </a:r>
          </a:p>
          <a:p>
            <a:r>
              <a:rPr lang="en-US" sz="2400" b="1" dirty="0"/>
              <a:t>Answer</a:t>
            </a:r>
            <a:r>
              <a:rPr lang="en-US" sz="2400" dirty="0"/>
              <a:t>: …</a:t>
            </a:r>
          </a:p>
        </p:txBody>
      </p:sp>
    </p:spTree>
    <p:extLst>
      <p:ext uri="{BB962C8B-B14F-4D97-AF65-F5344CB8AC3E}">
        <p14:creationId xmlns:p14="http://schemas.microsoft.com/office/powerpoint/2010/main" val="311866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231112" y="70338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Easy to defend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231112" y="803562"/>
                <a:ext cx="115189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Enthalpy is a state function? 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By definition,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, and everything on the RHS is a state 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Question</a:t>
                </a:r>
                <a:r>
                  <a:rPr lang="en-US" sz="2400" dirty="0"/>
                  <a:t>: … 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…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803562"/>
                <a:ext cx="11518927" cy="1938992"/>
              </a:xfrm>
              <a:prstGeom prst="rect">
                <a:avLst/>
              </a:prstGeom>
              <a:blipFill>
                <a:blip r:embed="rId2"/>
                <a:stretch>
                  <a:fillRect l="-882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60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231112" y="70338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Easy to defend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231112" y="803562"/>
                <a:ext cx="115189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Enthalpy is a state function? 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By definition,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, and everything on the RHS is a state 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the Gibbs energy is a state function? 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…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803562"/>
                <a:ext cx="11518927" cy="1938992"/>
              </a:xfrm>
              <a:prstGeom prst="rect">
                <a:avLst/>
              </a:prstGeom>
              <a:blipFill>
                <a:blip r:embed="rId2"/>
                <a:stretch>
                  <a:fillRect l="-882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54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231112" y="70338"/>
            <a:ext cx="11676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Easy to defend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/>
              <p:nvPr/>
            </p:nvSpPr>
            <p:spPr>
              <a:xfrm>
                <a:off x="231112" y="803562"/>
                <a:ext cx="1151892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Enthalpy is a state function? 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By definition,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, and everything on the RHS is a state 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Question</a:t>
                </a:r>
                <a:r>
                  <a:rPr lang="en-US" sz="2400" dirty="0"/>
                  <a:t>: How do we know that the Gibbs energy is a state function? </a:t>
                </a:r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By definition,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sz="2400" dirty="0"/>
                  <a:t>, so same deal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41A268-23B4-954F-AC58-0370F5C1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803562"/>
                <a:ext cx="11518927" cy="1938992"/>
              </a:xfrm>
              <a:prstGeom prst="rect">
                <a:avLst/>
              </a:prstGeom>
              <a:blipFill>
                <a:blip r:embed="rId2"/>
                <a:stretch>
                  <a:fillRect l="-882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50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A6C2A-6089-0A47-92CC-576A95BC22E0}"/>
                  </a:ext>
                </a:extLst>
              </p:cNvPr>
              <p:cNvSpPr txBox="1"/>
              <p:nvPr/>
            </p:nvSpPr>
            <p:spPr>
              <a:xfrm>
                <a:off x="4778459" y="116137"/>
                <a:ext cx="7413541" cy="6625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True because we say so (i.e., by definition)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we say work is “strictly PV,” we mean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there’s additional, non-PV work, add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(electrical, concentration)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b="1" dirty="0"/>
                  <a:t>True because math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Total differential: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Product rule: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𝑋𝑑𝑌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𝑌𝑑𝑋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𝐴𝑑𝑋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𝐵𝑑𝑌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exists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No-brainer, Euler Chain, inverter: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b="1" dirty="0"/>
                  <a:t>True because sometimes we decide to carry out experiments in certain ways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Isobaric conditions: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Isothermal conditions: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Isochoric conditions: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Mechanical reversibility: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dirty="0"/>
                  <a:t> (AKA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ex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Thermal reversibility: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b="1" dirty="0"/>
                  <a:t>True because this is how nature works (we think)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Law: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Law: All spontaneous processes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Thermodynamic definition of entropy: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8A6C2A-6089-0A47-92CC-576A95BC2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459" y="116137"/>
                <a:ext cx="7413541" cy="6625725"/>
              </a:xfrm>
              <a:prstGeom prst="rect">
                <a:avLst/>
              </a:prstGeom>
              <a:blipFill>
                <a:blip r:embed="rId2"/>
                <a:stretch>
                  <a:fillRect l="-684" t="-383" r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459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II. A little harder to justify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05ABC-69AE-6149-9748-5975D1D37933}"/>
              </a:ext>
            </a:extLst>
          </p:cNvPr>
          <p:cNvSpPr txBox="1"/>
          <p:nvPr/>
        </p:nvSpPr>
        <p:spPr>
          <a:xfrm>
            <a:off x="278041" y="1982449"/>
            <a:ext cx="441063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Fortunately, we have this handy arsenal of tools for addressing claims about thermodynamics that are not so self-evident.</a:t>
            </a:r>
          </a:p>
          <a:p>
            <a:endParaRPr lang="en-US" sz="2200" dirty="0"/>
          </a:p>
          <a:p>
            <a:r>
              <a:rPr lang="en-US" sz="2200" dirty="0"/>
              <a:t>We’ll try these out on four (related) derivations</a:t>
            </a:r>
          </a:p>
        </p:txBody>
      </p:sp>
    </p:spTree>
    <p:extLst>
      <p:ext uri="{BB962C8B-B14F-4D97-AF65-F5344CB8AC3E}">
        <p14:creationId xmlns:p14="http://schemas.microsoft.com/office/powerpoint/2010/main" val="19569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74606-D235-9B41-850A-AD123C632861}"/>
                  </a:ext>
                </a:extLst>
              </p:cNvPr>
              <p:cNvSpPr txBox="1"/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Claim #1: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𝒅𝒒</m:t>
                    </m:r>
                  </m:oMath>
                </a14:m>
                <a:r>
                  <a:rPr lang="en-US" sz="2400" b="1" dirty="0"/>
                  <a:t> (under certain conditions)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174606-D235-9B41-850A-AD123C63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blipFill>
                <a:blip r:embed="rId2"/>
                <a:stretch>
                  <a:fillRect l="-87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11E2F35-2A80-474A-99CC-AAA12FEDD3F1}"/>
              </a:ext>
            </a:extLst>
          </p:cNvPr>
          <p:cNvGrpSpPr/>
          <p:nvPr/>
        </p:nvGrpSpPr>
        <p:grpSpPr>
          <a:xfrm>
            <a:off x="1226633" y="1016853"/>
            <a:ext cx="6524877" cy="5136332"/>
            <a:chOff x="6299413" y="604258"/>
            <a:chExt cx="3548135" cy="5136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25396F-EE06-8C4D-8B69-42718F650375}"/>
                </a:ext>
              </a:extLst>
            </p:cNvPr>
            <p:cNvGrpSpPr/>
            <p:nvPr/>
          </p:nvGrpSpPr>
          <p:grpSpPr>
            <a:xfrm>
              <a:off x="6299414" y="604258"/>
              <a:ext cx="2771492" cy="1269829"/>
              <a:chOff x="544347" y="3847711"/>
              <a:chExt cx="2628900" cy="781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𝑃𝑉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9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FE76D6FE-F627-8A40-A82C-A4DAF0C8DEDD}"/>
                  </a:ext>
                </a:extLst>
              </p:cNvPr>
              <p:cNvSpPr/>
              <p:nvPr/>
            </p:nvSpPr>
            <p:spPr>
              <a:xfrm>
                <a:off x="2528880" y="4062348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CF6617B-3B60-2D4A-B606-1F70E30DC9E6}"/>
                </a:ext>
              </a:extLst>
            </p:cNvPr>
            <p:cNvSpPr/>
            <p:nvPr/>
          </p:nvSpPr>
          <p:spPr>
            <a:xfrm>
              <a:off x="8391590" y="2527467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2B6B1E0B-6DED-8446-935B-B5B8FF77BED3}"/>
                </a:ext>
              </a:extLst>
            </p:cNvPr>
            <p:cNvSpPr/>
            <p:nvPr/>
          </p:nvSpPr>
          <p:spPr>
            <a:xfrm>
              <a:off x="8431346" y="4220479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/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/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94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/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𝑑𝐻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9C87D44-0BF2-EB43-ADD9-8C64ED2C6724}"/>
              </a:ext>
            </a:extLst>
          </p:cNvPr>
          <p:cNvSpPr txBox="1"/>
          <p:nvPr/>
        </p:nvSpPr>
        <p:spPr>
          <a:xfrm>
            <a:off x="6237414" y="1621136"/>
            <a:ext cx="4681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differential, product rule</a:t>
            </a:r>
          </a:p>
        </p:txBody>
      </p:sp>
    </p:spTree>
    <p:extLst>
      <p:ext uri="{BB962C8B-B14F-4D97-AF65-F5344CB8AC3E}">
        <p14:creationId xmlns:p14="http://schemas.microsoft.com/office/powerpoint/2010/main" val="289043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11E2F35-2A80-474A-99CC-AAA12FEDD3F1}"/>
              </a:ext>
            </a:extLst>
          </p:cNvPr>
          <p:cNvGrpSpPr/>
          <p:nvPr/>
        </p:nvGrpSpPr>
        <p:grpSpPr>
          <a:xfrm>
            <a:off x="1226633" y="1016853"/>
            <a:ext cx="6524877" cy="5136332"/>
            <a:chOff x="6299413" y="604258"/>
            <a:chExt cx="3548135" cy="513633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25396F-EE06-8C4D-8B69-42718F650375}"/>
                </a:ext>
              </a:extLst>
            </p:cNvPr>
            <p:cNvGrpSpPr/>
            <p:nvPr/>
          </p:nvGrpSpPr>
          <p:grpSpPr>
            <a:xfrm>
              <a:off x="6299414" y="604258"/>
              <a:ext cx="2771492" cy="1269829"/>
              <a:chOff x="544347" y="3847711"/>
              <a:chExt cx="2628900" cy="7814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𝑃𝑉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64D3400C-22F7-574D-9311-6202E7AC5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7" y="3847711"/>
                    <a:ext cx="2628900" cy="28410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49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FE76D6FE-F627-8A40-A82C-A4DAF0C8DEDD}"/>
                  </a:ext>
                </a:extLst>
              </p:cNvPr>
              <p:cNvSpPr/>
              <p:nvPr/>
            </p:nvSpPr>
            <p:spPr>
              <a:xfrm>
                <a:off x="2528880" y="4062348"/>
                <a:ext cx="471488" cy="566799"/>
              </a:xfrm>
              <a:prstGeom prst="arc">
                <a:avLst>
                  <a:gd name="adj1" fmla="val 16526283"/>
                  <a:gd name="adj2" fmla="val 5902970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CF6617B-3B60-2D4A-B606-1F70E30DC9E6}"/>
                </a:ext>
              </a:extLst>
            </p:cNvPr>
            <p:cNvSpPr/>
            <p:nvPr/>
          </p:nvSpPr>
          <p:spPr>
            <a:xfrm>
              <a:off x="8391590" y="2527467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2B6B1E0B-6DED-8446-935B-B5B8FF77BED3}"/>
                </a:ext>
              </a:extLst>
            </p:cNvPr>
            <p:cNvSpPr/>
            <p:nvPr/>
          </p:nvSpPr>
          <p:spPr>
            <a:xfrm>
              <a:off x="8431346" y="4220479"/>
              <a:ext cx="471488" cy="970370"/>
            </a:xfrm>
            <a:prstGeom prst="arc">
              <a:avLst>
                <a:gd name="adj1" fmla="val 16526283"/>
                <a:gd name="adj2" fmla="val 5902970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/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𝑃𝑑𝑉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𝑉𝑑𝑃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3DEA5F-F26D-8940-90E5-493E15D0C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1978959"/>
                  <a:ext cx="354813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/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580108E-362B-9549-A6F0-F9F3B7980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3670736"/>
                  <a:ext cx="354813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94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/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𝑑𝐻</m:t>
                        </m:r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=…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AD22DC7-2229-E741-8444-A8B252D1C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9413" y="5278925"/>
                  <a:ext cx="3548135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94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0C7523-03DA-894A-8220-A161AE6B0A98}"/>
              </a:ext>
            </a:extLst>
          </p:cNvPr>
          <p:cNvSpPr txBox="1"/>
          <p:nvPr/>
        </p:nvSpPr>
        <p:spPr>
          <a:xfrm>
            <a:off x="6237414" y="1621136"/>
            <a:ext cx="4681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differential, product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1504CF-E71C-A340-A5CA-814177AEF0A2}"/>
                  </a:ext>
                </a:extLst>
              </p:cNvPr>
              <p:cNvSpPr txBox="1"/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Claim #1: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𝒅𝒒</m:t>
                    </m:r>
                  </m:oMath>
                </a14:m>
                <a:r>
                  <a:rPr lang="en-US" sz="2400" b="1" dirty="0"/>
                  <a:t> (under certain conditions)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1504CF-E71C-A340-A5CA-814177AE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" y="70338"/>
                <a:ext cx="11676185" cy="461665"/>
              </a:xfrm>
              <a:prstGeom prst="rect">
                <a:avLst/>
              </a:prstGeom>
              <a:blipFill>
                <a:blip r:embed="rId7"/>
                <a:stretch>
                  <a:fillRect l="-87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9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1063</Words>
  <Application>Microsoft Macintosh PowerPoint</Application>
  <PresentationFormat>Widescreen</PresentationFormat>
  <Paragraphs>157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22</cp:revision>
  <dcterms:created xsi:type="dcterms:W3CDTF">2021-11-20T23:39:27Z</dcterms:created>
  <dcterms:modified xsi:type="dcterms:W3CDTF">2021-11-29T03:32:41Z</dcterms:modified>
</cp:coreProperties>
</file>